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4"/>
  </p:notesMasterIdLst>
  <p:sldIdLst>
    <p:sldId id="256" r:id="rId2"/>
    <p:sldId id="274" r:id="rId3"/>
    <p:sldId id="257" r:id="rId4"/>
    <p:sldId id="275" r:id="rId5"/>
    <p:sldId id="280" r:id="rId6"/>
    <p:sldId id="281" r:id="rId7"/>
    <p:sldId id="345" r:id="rId8"/>
    <p:sldId id="286" r:id="rId9"/>
    <p:sldId id="328" r:id="rId10"/>
    <p:sldId id="371" r:id="rId11"/>
    <p:sldId id="259" r:id="rId12"/>
    <p:sldId id="260" r:id="rId13"/>
    <p:sldId id="276" r:id="rId14"/>
    <p:sldId id="287" r:id="rId15"/>
    <p:sldId id="370" r:id="rId16"/>
    <p:sldId id="262" r:id="rId17"/>
    <p:sldId id="261" r:id="rId18"/>
    <p:sldId id="323" r:id="rId19"/>
    <p:sldId id="263" r:id="rId20"/>
    <p:sldId id="347" r:id="rId21"/>
    <p:sldId id="348" r:id="rId22"/>
    <p:sldId id="330" r:id="rId23"/>
    <p:sldId id="284" r:id="rId24"/>
    <p:sldId id="329" r:id="rId25"/>
    <p:sldId id="296" r:id="rId26"/>
    <p:sldId id="268" r:id="rId27"/>
    <p:sldId id="324" r:id="rId28"/>
    <p:sldId id="302" r:id="rId29"/>
    <p:sldId id="331" r:id="rId30"/>
    <p:sldId id="372" r:id="rId31"/>
    <p:sldId id="373" r:id="rId32"/>
    <p:sldId id="350" r:id="rId33"/>
    <p:sldId id="332" r:id="rId34"/>
    <p:sldId id="295" r:id="rId35"/>
    <p:sldId id="346" r:id="rId36"/>
    <p:sldId id="301" r:id="rId37"/>
    <p:sldId id="325" r:id="rId38"/>
    <p:sldId id="300" r:id="rId39"/>
    <p:sldId id="333" r:id="rId40"/>
    <p:sldId id="285" r:id="rId41"/>
    <p:sldId id="304" r:id="rId42"/>
    <p:sldId id="303" r:id="rId43"/>
    <p:sldId id="351" r:id="rId44"/>
    <p:sldId id="352" r:id="rId45"/>
    <p:sldId id="353" r:id="rId46"/>
    <p:sldId id="354" r:id="rId47"/>
    <p:sldId id="305" r:id="rId48"/>
    <p:sldId id="327" r:id="rId49"/>
    <p:sldId id="310" r:id="rId50"/>
    <p:sldId id="357" r:id="rId51"/>
    <p:sldId id="311" r:id="rId52"/>
    <p:sldId id="342" r:id="rId53"/>
    <p:sldId id="315" r:id="rId54"/>
    <p:sldId id="361" r:id="rId55"/>
    <p:sldId id="369" r:id="rId56"/>
    <p:sldId id="364" r:id="rId57"/>
    <p:sldId id="366" r:id="rId58"/>
    <p:sldId id="368" r:id="rId59"/>
    <p:sldId id="317" r:id="rId60"/>
    <p:sldId id="336" r:id="rId61"/>
    <p:sldId id="318" r:id="rId62"/>
    <p:sldId id="337" r:id="rId63"/>
    <p:sldId id="335" r:id="rId64"/>
    <p:sldId id="356" r:id="rId65"/>
    <p:sldId id="363" r:id="rId66"/>
    <p:sldId id="319" r:id="rId67"/>
    <p:sldId id="338" r:id="rId68"/>
    <p:sldId id="339" r:id="rId69"/>
    <p:sldId id="340" r:id="rId70"/>
    <p:sldId id="341" r:id="rId71"/>
    <p:sldId id="277" r:id="rId72"/>
    <p:sldId id="292" r:id="rId73"/>
    <p:sldId id="278" r:id="rId74"/>
    <p:sldId id="282" r:id="rId75"/>
    <p:sldId id="273" r:id="rId76"/>
    <p:sldId id="344" r:id="rId77"/>
    <p:sldId id="358" r:id="rId78"/>
    <p:sldId id="359" r:id="rId79"/>
    <p:sldId id="360" r:id="rId80"/>
    <p:sldId id="321" r:id="rId81"/>
    <p:sldId id="291" r:id="rId82"/>
    <p:sldId id="349" r:id="rId8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406" autoAdjust="0"/>
    <p:restoredTop sz="94660"/>
  </p:normalViewPr>
  <p:slideViewPr>
    <p:cSldViewPr snapToGrid="0" snapToObjects="1">
      <p:cViewPr>
        <p:scale>
          <a:sx n="70" d="100"/>
          <a:sy n="70" d="100"/>
        </p:scale>
        <p:origin x="-110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70" Type="http://schemas.openxmlformats.org/officeDocument/2006/relationships/slide" Target="slides/slide69.xml"/><Relationship Id="rId71" Type="http://schemas.openxmlformats.org/officeDocument/2006/relationships/slide" Target="slides/slide70.xml"/><Relationship Id="rId72" Type="http://schemas.openxmlformats.org/officeDocument/2006/relationships/slide" Target="slides/slide71.xml"/><Relationship Id="rId73" Type="http://schemas.openxmlformats.org/officeDocument/2006/relationships/slide" Target="slides/slide72.xml"/><Relationship Id="rId74" Type="http://schemas.openxmlformats.org/officeDocument/2006/relationships/slide" Target="slides/slide73.xml"/><Relationship Id="rId75" Type="http://schemas.openxmlformats.org/officeDocument/2006/relationships/slide" Target="slides/slide74.xml"/><Relationship Id="rId76" Type="http://schemas.openxmlformats.org/officeDocument/2006/relationships/slide" Target="slides/slide75.xml"/><Relationship Id="rId77" Type="http://schemas.openxmlformats.org/officeDocument/2006/relationships/slide" Target="slides/slide76.xml"/><Relationship Id="rId78" Type="http://schemas.openxmlformats.org/officeDocument/2006/relationships/slide" Target="slides/slide77.xml"/><Relationship Id="rId79" Type="http://schemas.openxmlformats.org/officeDocument/2006/relationships/slide" Target="slides/slide7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slide" Target="slides/slide67.xml"/><Relationship Id="rId69" Type="http://schemas.openxmlformats.org/officeDocument/2006/relationships/slide" Target="slides/slide68.xml"/><Relationship Id="rId80" Type="http://schemas.openxmlformats.org/officeDocument/2006/relationships/slide" Target="slides/slide79.xml"/><Relationship Id="rId81" Type="http://schemas.openxmlformats.org/officeDocument/2006/relationships/slide" Target="slides/slide80.xml"/><Relationship Id="rId82" Type="http://schemas.openxmlformats.org/officeDocument/2006/relationships/slide" Target="slides/slide81.xml"/><Relationship Id="rId83" Type="http://schemas.openxmlformats.org/officeDocument/2006/relationships/slide" Target="slides/slide82.xml"/><Relationship Id="rId84" Type="http://schemas.openxmlformats.org/officeDocument/2006/relationships/notesMaster" Target="notesMasters/notesMaster1.xml"/><Relationship Id="rId85" Type="http://schemas.openxmlformats.org/officeDocument/2006/relationships/printerSettings" Target="printerSettings/printerSettings1.bin"/><Relationship Id="rId86" Type="http://schemas.openxmlformats.org/officeDocument/2006/relationships/presProps" Target="presProps.xml"/><Relationship Id="rId87" Type="http://schemas.openxmlformats.org/officeDocument/2006/relationships/viewProps" Target="viewProps.xml"/><Relationship Id="rId88" Type="http://schemas.openxmlformats.org/officeDocument/2006/relationships/theme" Target="theme/theme1.xml"/><Relationship Id="rId8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E0123A6-4E48-1648-A2BE-8BCEBC52D210}" type="datetimeFigureOut">
              <a:rPr lang="en-US" smtClean="0"/>
              <a:t>2/11/13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CE7EAE-5EDE-384D-813E-CC84C7B2C8D2}" type="slidenum">
              <a:rPr lang="en-US" smtClean="0"/>
              <a:t>‹#›</a:t>
            </a:fld>
            <a:endParaRPr lang="en-US"/>
          </a:p>
        </p:txBody>
      </p:sp>
    </p:spTree>
    <p:extLst>
      <p:ext uri="{BB962C8B-B14F-4D97-AF65-F5344CB8AC3E}">
        <p14:creationId xmlns:p14="http://schemas.microsoft.com/office/powerpoint/2010/main" val="311537420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1CE7EAE-5EDE-384D-813E-CC84C7B2C8D2}" type="slidenum">
              <a:rPr lang="en-US" smtClean="0"/>
              <a:t>1</a:t>
            </a:fld>
            <a:endParaRPr lang="en-US" dirty="0"/>
          </a:p>
        </p:txBody>
      </p:sp>
    </p:spTree>
    <p:extLst>
      <p:ext uri="{BB962C8B-B14F-4D97-AF65-F5344CB8AC3E}">
        <p14:creationId xmlns:p14="http://schemas.microsoft.com/office/powerpoint/2010/main" val="39121909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What is a governing board? What does it mean to “govern diligently? In various countries where I work with these oversight groups, I discover much ambiguity regarding board governance. Members want to make a positive impact to the boards to which they belong. These individuals and the boards on which they serve want to make a significant difference. They are thrilled to be asked to serve on a board of governance. </a:t>
            </a:r>
            <a:endParaRPr lang="en-US" sz="1050" dirty="0" smtClean="0">
              <a:effectLst/>
            </a:endParaRPr>
          </a:p>
          <a:p>
            <a:r>
              <a:rPr lang="en-US" sz="1200" kern="1200" dirty="0" smtClean="0">
                <a:solidFill>
                  <a:schemeClr val="tx1"/>
                </a:solidFill>
                <a:effectLst/>
                <a:latin typeface="+mn-lt"/>
                <a:ea typeface="+mn-ea"/>
                <a:cs typeface="+mn-cs"/>
              </a:rPr>
              <a:t>For many, the invitation provides an opportunity to be good stewards of the gifts, talents, education and experiences with which they have been blessed. For</a:t>
            </a:r>
            <a:r>
              <a:rPr lang="en-US" sz="1200" kern="1200" baseline="0" dirty="0" smtClean="0">
                <a:solidFill>
                  <a:schemeClr val="tx1"/>
                </a:solidFill>
                <a:effectLst/>
                <a:latin typeface="+mn-lt"/>
                <a:ea typeface="+mn-ea"/>
                <a:cs typeface="+mn-cs"/>
              </a:rPr>
              <a:t> many</a:t>
            </a:r>
            <a:r>
              <a:rPr lang="en-US" sz="1200" kern="1200" dirty="0" smtClean="0">
                <a:solidFill>
                  <a:schemeClr val="tx1"/>
                </a:solidFill>
                <a:effectLst/>
                <a:latin typeface="+mn-lt"/>
                <a:ea typeface="+mn-ea"/>
                <a:cs typeface="+mn-cs"/>
              </a:rPr>
              <a:t>, however, this excitement soon leads to frustration as the boards on which they serve - local churches, colleges, seminaries, universities, district and national boards, and ministry organizations - lack an understanding of the role, purpose, and structure of the board to required to “govern diligently.”  </a:t>
            </a:r>
            <a:endParaRPr lang="en-US" sz="1050" dirty="0" smtClean="0">
              <a:effectLst/>
            </a:endParaRPr>
          </a:p>
          <a:p>
            <a:endParaRPr lang="en-US" smtClean="0"/>
          </a:p>
          <a:p>
            <a:endParaRPr lang="en-US"/>
          </a:p>
        </p:txBody>
      </p:sp>
      <p:sp>
        <p:nvSpPr>
          <p:cNvPr id="4" name="Slide Number Placeholder 3"/>
          <p:cNvSpPr>
            <a:spLocks noGrp="1"/>
          </p:cNvSpPr>
          <p:nvPr>
            <p:ph type="sldNum" sz="quarter" idx="10"/>
          </p:nvPr>
        </p:nvSpPr>
        <p:spPr/>
        <p:txBody>
          <a:bodyPr/>
          <a:lstStyle/>
          <a:p>
            <a:fld id="{B1CE7EAE-5EDE-384D-813E-CC84C7B2C8D2}" type="slidenum">
              <a:rPr lang="en-US" smtClean="0"/>
              <a:t>3</a:t>
            </a:fld>
            <a:endParaRPr lang="en-US"/>
          </a:p>
        </p:txBody>
      </p:sp>
    </p:spTree>
    <p:extLst>
      <p:ext uri="{BB962C8B-B14F-4D97-AF65-F5344CB8AC3E}">
        <p14:creationId xmlns:p14="http://schemas.microsoft.com/office/powerpoint/2010/main" val="42199375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 Meeting Notes (10/27/12 06:40) -----</a:t>
            </a:r>
          </a:p>
          <a:p>
            <a:r>
              <a:rPr lang="en-US" dirty="0"/>
              <a:t>Before we begin "reflecting" on the March 2011 Board and Council retreat, let me ask a key question that I believe some of you brought to the meeting. CLICK TO NEXT SLIDE</a:t>
            </a:r>
          </a:p>
        </p:txBody>
      </p:sp>
      <p:sp>
        <p:nvSpPr>
          <p:cNvPr id="4" name="Slide Number Placeholder 3"/>
          <p:cNvSpPr>
            <a:spLocks noGrp="1"/>
          </p:cNvSpPr>
          <p:nvPr>
            <p:ph type="sldNum" sz="quarter" idx="10"/>
          </p:nvPr>
        </p:nvSpPr>
        <p:spPr/>
        <p:txBody>
          <a:bodyPr/>
          <a:lstStyle/>
          <a:p>
            <a:fld id="{B1CE7EAE-5EDE-384D-813E-CC84C7B2C8D2}" type="slidenum">
              <a:rPr lang="en-US" smtClean="0"/>
              <a:t>4</a:t>
            </a:fld>
            <a:endParaRPr lang="en-US"/>
          </a:p>
        </p:txBody>
      </p:sp>
    </p:spTree>
    <p:extLst>
      <p:ext uri="{BB962C8B-B14F-4D97-AF65-F5344CB8AC3E}">
        <p14:creationId xmlns:p14="http://schemas.microsoft.com/office/powerpoint/2010/main" val="13209716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B1CE7EAE-5EDE-384D-813E-CC84C7B2C8D2}" type="slidenum">
              <a:rPr lang="en-US" smtClean="0"/>
              <a:t>11</a:t>
            </a:fld>
            <a:endParaRPr lang="en-US"/>
          </a:p>
        </p:txBody>
      </p:sp>
    </p:spTree>
    <p:extLst>
      <p:ext uri="{BB962C8B-B14F-4D97-AF65-F5344CB8AC3E}">
        <p14:creationId xmlns:p14="http://schemas.microsoft.com/office/powerpoint/2010/main" val="12021150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a:lstStyle/>
          <a:p>
            <a:pPr eaLnBrk="1" hangingPunct="1">
              <a:defRPr/>
            </a:pPr>
            <a:endParaRPr lang="en-US">
              <a:latin typeface="Calibri" charset="0"/>
              <a:cs typeface="+mn-cs"/>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 help us with this process, let’s review the remaining five</a:t>
            </a:r>
            <a:r>
              <a:rPr lang="en-US" baseline="0" dirty="0" smtClean="0"/>
              <a:t> segments of the video, “Building Better Boards,” and briefly discuss as a group the key board development ideas in the segment just watched. Then, in small groups, each group will respond to the questions in this slide. </a:t>
            </a:r>
            <a:endParaRPr lang="en-US" dirty="0"/>
          </a:p>
        </p:txBody>
      </p:sp>
      <p:sp>
        <p:nvSpPr>
          <p:cNvPr id="4" name="Slide Number Placeholder 3"/>
          <p:cNvSpPr>
            <a:spLocks noGrp="1"/>
          </p:cNvSpPr>
          <p:nvPr>
            <p:ph type="sldNum" sz="quarter" idx="10"/>
          </p:nvPr>
        </p:nvSpPr>
        <p:spPr/>
        <p:txBody>
          <a:bodyPr/>
          <a:lstStyle/>
          <a:p>
            <a:fld id="{B1CE7EAE-5EDE-384D-813E-CC84C7B2C8D2}" type="slidenum">
              <a:rPr lang="en-US" smtClean="0"/>
              <a:t>71</a:t>
            </a:fld>
            <a:endParaRPr lang="en-US"/>
          </a:p>
        </p:txBody>
      </p:sp>
    </p:spTree>
    <p:extLst>
      <p:ext uri="{BB962C8B-B14F-4D97-AF65-F5344CB8AC3E}">
        <p14:creationId xmlns:p14="http://schemas.microsoft.com/office/powerpoint/2010/main" val="31369065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 Id="rId3"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 Id="rId3" Type="http://schemas.openxmlformats.org/officeDocument/2006/relationships/image" Target="../media/image4.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3.jpe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 Id="rId3"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3.jpe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 Id="rId3"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3.jpe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3.jpe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3.jpe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3.jpe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 Id="rId3"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Overlay-FullBackground.jpg"/>
          <p:cNvPicPr>
            <a:picLocks noChangeAspect="1"/>
          </p:cNvPicPr>
          <p:nvPr/>
        </p:nvPicPr>
        <p:blipFill>
          <a:blip r:embed="rId2"/>
          <a:srcRect t="50000"/>
          <a:stretch>
            <a:fillRect/>
          </a:stretch>
        </p:blipFill>
        <p:spPr>
          <a:xfrm>
            <a:off x="0" y="3429000"/>
            <a:ext cx="9144000" cy="3429000"/>
          </a:xfrm>
          <a:prstGeom prst="rect">
            <a:avLst/>
          </a:prstGeom>
        </p:spPr>
      </p:pic>
      <p:sp>
        <p:nvSpPr>
          <p:cNvPr id="2" name="Title 1"/>
          <p:cNvSpPr>
            <a:spLocks noGrp="1"/>
          </p:cNvSpPr>
          <p:nvPr>
            <p:ph type="ctrTitle"/>
          </p:nvPr>
        </p:nvSpPr>
        <p:spPr>
          <a:xfrm>
            <a:off x="779463" y="1918447"/>
            <a:ext cx="7583488" cy="1470025"/>
          </a:xfrm>
        </p:spPr>
        <p:txBody>
          <a:bodyPr anchor="b" anchorCtr="0"/>
          <a:lstStyle/>
          <a:p>
            <a:r>
              <a:rPr lang="en-US" smtClean="0"/>
              <a:t>Click to edit Master title style</a:t>
            </a:r>
            <a:endParaRPr/>
          </a:p>
        </p:txBody>
      </p:sp>
      <p:sp>
        <p:nvSpPr>
          <p:cNvPr id="3" name="Subtitle 2"/>
          <p:cNvSpPr>
            <a:spLocks noGrp="1"/>
          </p:cNvSpPr>
          <p:nvPr>
            <p:ph type="subTitle" idx="1"/>
          </p:nvPr>
        </p:nvSpPr>
        <p:spPr>
          <a:xfrm>
            <a:off x="779463" y="3478306"/>
            <a:ext cx="7583487" cy="1752600"/>
          </a:xfrm>
        </p:spPr>
        <p:txBody>
          <a:bodyPr>
            <a:normAutofit/>
          </a:bodyPr>
          <a:lstStyle>
            <a:lvl1pPr marL="0" indent="0" algn="ctr">
              <a:spcBef>
                <a:spcPts val="600"/>
              </a:spcBef>
              <a:buNone/>
              <a:defRPr sz="1800">
                <a:solidFill>
                  <a:schemeClr val="bg2"/>
                </a:solidFill>
                <a:effectLst>
                  <a:outerShdw blurRad="63500" dir="2700000" algn="tl" rotWithShape="0">
                    <a:schemeClr val="tx1">
                      <a:alpha val="40000"/>
                    </a:scheme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D85AC8A2-C63C-49A4-89E9-2E4420D2ECA8}" type="datetimeFigureOut">
              <a:rPr lang="en-US" smtClean="0"/>
              <a:t>2/11/13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C7E049-B585-4EE6-96C0-EEB30EAA14FD}" type="slidenum">
              <a:rPr lang="en-US" smtClean="0"/>
              <a:t>‹#›</a:t>
            </a:fld>
            <a:endParaRPr lang="en-US"/>
          </a:p>
        </p:txBody>
      </p:sp>
      <p:pic>
        <p:nvPicPr>
          <p:cNvPr id="7" name="Picture 6" descr="overlay-ruleShadow.png"/>
          <p:cNvPicPr>
            <a:picLocks noChangeAspect="1"/>
          </p:cNvPicPr>
          <p:nvPr/>
        </p:nvPicPr>
        <p:blipFill>
          <a:blip r:embed="rId3"/>
          <a:stretch>
            <a:fillRect/>
          </a:stretch>
        </p:blipFill>
        <p:spPr>
          <a:xfrm>
            <a:off x="0" y="3303984"/>
            <a:ext cx="9144000" cy="125016"/>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Overlay-FullBackground.jpg"/>
          <p:cNvPicPr>
            <a:picLocks noChangeAspect="1"/>
          </p:cNvPicPr>
          <p:nvPr/>
        </p:nvPicPr>
        <p:blipFill>
          <a:blip r:embed="rId2"/>
          <a:srcRect l="50000"/>
          <a:stretch>
            <a:fillRect/>
          </a:stretch>
        </p:blipFill>
        <p:spPr>
          <a:xfrm>
            <a:off x="4572000" y="4482"/>
            <a:ext cx="4572000" cy="6858000"/>
          </a:xfrm>
          <a:prstGeom prst="rect">
            <a:avLst/>
          </a:prstGeom>
          <a:noFill/>
          <a:ln>
            <a:noFill/>
          </a:ln>
        </p:spPr>
      </p:pic>
      <p:pic>
        <p:nvPicPr>
          <p:cNvPr id="9" name="Picture 8" descr="overlay-ruleShadow.png"/>
          <p:cNvPicPr>
            <a:picLocks noChangeAspect="1"/>
          </p:cNvPicPr>
          <p:nvPr/>
        </p:nvPicPr>
        <p:blipFill>
          <a:blip r:embed="rId3"/>
          <a:srcRect r="25031"/>
          <a:stretch>
            <a:fillRect/>
          </a:stretch>
        </p:blipFill>
        <p:spPr>
          <a:xfrm rot="16200000">
            <a:off x="1086391" y="3365075"/>
            <a:ext cx="6855164" cy="125016"/>
          </a:xfrm>
          <a:prstGeom prst="rect">
            <a:avLst/>
          </a:prstGeom>
        </p:spPr>
      </p:pic>
      <p:sp>
        <p:nvSpPr>
          <p:cNvPr id="2" name="Title 1"/>
          <p:cNvSpPr>
            <a:spLocks noGrp="1"/>
          </p:cNvSpPr>
          <p:nvPr>
            <p:ph type="title"/>
          </p:nvPr>
        </p:nvSpPr>
        <p:spPr>
          <a:xfrm>
            <a:off x="301752" y="274320"/>
            <a:ext cx="3959352" cy="1691640"/>
          </a:xfrm>
        </p:spPr>
        <p:txBody>
          <a:bodyPr vert="horz" lIns="91440" tIns="45720" rIns="91440" bIns="45720" rtlCol="0" anchor="b" anchorCtr="0">
            <a:noAutofit/>
          </a:bodyPr>
          <a:lstStyle>
            <a:lvl1pPr marL="0" algn="ctr" defTabSz="914400" rtl="0" eaLnBrk="1" latinLnBrk="0" hangingPunct="1">
              <a:spcBef>
                <a:spcPct val="0"/>
              </a:spcBef>
              <a:buNone/>
              <a:defRPr sz="3600" kern="1200">
                <a:solidFill>
                  <a:schemeClr val="tx1"/>
                </a:solidFill>
                <a:effectLst>
                  <a:outerShdw blurRad="50800" dist="12700" dir="2700000" sx="100500" sy="100500" algn="tl" rotWithShape="0">
                    <a:prstClr val="black">
                      <a:alpha val="60000"/>
                    </a:prstClr>
                  </a:outerShdw>
                </a:effectLst>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4864608" y="264907"/>
            <a:ext cx="3959352" cy="6328186"/>
          </a:xfrm>
          <a:solidFill>
            <a:schemeClr val="tx1">
              <a:lumMod val="50000"/>
            </a:schemeClr>
          </a:solidFill>
          <a:effectLst>
            <a:outerShdw blurRad="50800" dir="2700000" algn="tl" rotWithShape="0">
              <a:schemeClr val="tx1">
                <a:alpha val="40000"/>
              </a:schemeClr>
            </a:outerShdw>
          </a:effectLst>
        </p:spPr>
        <p:txBody>
          <a:bodyPr>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301752" y="1970801"/>
            <a:ext cx="3959352" cy="3200400"/>
          </a:xfrm>
          <a:effectLst>
            <a:outerShdw blurRad="50800" dist="38100" dir="2700000" algn="tl" rotWithShape="0">
              <a:prstClr val="black">
                <a:alpha val="40000"/>
              </a:prstClr>
            </a:outerShdw>
          </a:effectLst>
        </p:spPr>
        <p:txBody>
          <a:bodyPr vert="horz" lIns="91440" tIns="45720" rIns="91440" bIns="45720" rtlCol="0" anchor="t" anchorCtr="0">
            <a:normAutofit/>
          </a:bodyPr>
          <a:lstStyle>
            <a:lvl1pPr marL="0" indent="0" algn="ctr">
              <a:lnSpc>
                <a:spcPct val="110000"/>
              </a:lnSpc>
              <a:spcBef>
                <a:spcPts val="600"/>
              </a:spcBef>
              <a:buNone/>
              <a:defRPr sz="1800" kern="1200">
                <a:solidFill>
                  <a:schemeClr val="tx1"/>
                </a:solidFill>
                <a:effectLst>
                  <a:outerShdw blurRad="38100" dist="12700" dir="2700000" algn="tl" rotWithShape="0">
                    <a:prstClr val="black">
                      <a:alpha val="60000"/>
                    </a:prstClr>
                  </a:outerShdw>
                </a:effectLst>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lnSpc>
                <a:spcPct val="110000"/>
              </a:lnSpc>
              <a:spcBef>
                <a:spcPts val="2000"/>
              </a:spcBef>
              <a:buFont typeface="Calisto MT" pitchFamily="18" charset="0"/>
              <a:buNone/>
            </a:pPr>
            <a:r>
              <a:rPr lang="en-US" smtClean="0"/>
              <a:t>Click to edit Master text styles</a:t>
            </a:r>
          </a:p>
        </p:txBody>
      </p:sp>
      <p:sp>
        <p:nvSpPr>
          <p:cNvPr id="5" name="Date Placeholder 4"/>
          <p:cNvSpPr>
            <a:spLocks noGrp="1"/>
          </p:cNvSpPr>
          <p:nvPr>
            <p:ph type="dt" sz="half" idx="10"/>
          </p:nvPr>
        </p:nvSpPr>
        <p:spPr>
          <a:xfrm>
            <a:off x="2670048" y="6356350"/>
            <a:ext cx="1627632" cy="365125"/>
          </a:xfrm>
          <a:effectLst>
            <a:outerShdw blurRad="50800" dist="38100" dir="2700000" algn="tl" rotWithShape="0">
              <a:prstClr val="black">
                <a:alpha val="40000"/>
              </a:prstClr>
            </a:outerShdw>
          </a:effectLst>
        </p:spPr>
        <p:txBody>
          <a:bodyPr vert="horz" lIns="91440" tIns="45720" rIns="91440" bIns="45720" rtlCol="0" anchor="ctr"/>
          <a:lstStyle>
            <a:lvl1pPr marL="0" algn="r" defTabSz="914400" rtl="0" eaLnBrk="1" latinLnBrk="0" hangingPunct="1">
              <a:defRPr sz="1200" kern="1200">
                <a:solidFill>
                  <a:schemeClr val="tx1"/>
                </a:solidFill>
                <a:effectLst>
                  <a:outerShdw blurRad="38100" dist="12700" dir="2700000" algn="tl" rotWithShape="0">
                    <a:prstClr val="black">
                      <a:alpha val="60000"/>
                    </a:prstClr>
                  </a:outerShdw>
                </a:effectLst>
                <a:latin typeface="+mn-lt"/>
                <a:ea typeface="+mn-ea"/>
                <a:cs typeface="+mn-cs"/>
              </a:defRPr>
            </a:lvl1pPr>
          </a:lstStyle>
          <a:p>
            <a:fld id="{D85AC8A2-C63C-49A4-89E9-2E4420D2ECA8}" type="datetimeFigureOut">
              <a:rPr lang="en-US" smtClean="0"/>
              <a:t>2/11/13</a:t>
            </a:fld>
            <a:endParaRPr lang="en-US"/>
          </a:p>
        </p:txBody>
      </p:sp>
      <p:sp>
        <p:nvSpPr>
          <p:cNvPr id="6" name="Footer Placeholder 5"/>
          <p:cNvSpPr>
            <a:spLocks noGrp="1"/>
          </p:cNvSpPr>
          <p:nvPr>
            <p:ph type="ftr" sz="quarter" idx="11"/>
          </p:nvPr>
        </p:nvSpPr>
        <p:spPr>
          <a:xfrm>
            <a:off x="242047" y="6356350"/>
            <a:ext cx="1892808" cy="365125"/>
          </a:xfrm>
          <a:effectLst>
            <a:outerShdw blurRad="50800" dist="38100" dir="2700000" algn="tl" rotWithShape="0">
              <a:prstClr val="black">
                <a:alpha val="40000"/>
              </a:prstClr>
            </a:outerShdw>
          </a:effectLst>
        </p:spPr>
        <p:txBody>
          <a:bodyPr vert="horz" lIns="91440" tIns="45720" rIns="91440" bIns="45720" rtlCol="0" anchor="ctr"/>
          <a:lstStyle>
            <a:lvl1pPr marL="0" algn="l" defTabSz="914400" rtl="0" eaLnBrk="1" latinLnBrk="0" hangingPunct="1">
              <a:defRPr sz="1200" kern="1200">
                <a:solidFill>
                  <a:schemeClr val="tx1"/>
                </a:solidFill>
                <a:effectLst>
                  <a:outerShdw blurRad="38100" dist="12700" dir="2700000" algn="tl" rotWithShape="0">
                    <a:prstClr val="black">
                      <a:alpha val="6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892808" y="5738129"/>
            <a:ext cx="758952" cy="576072"/>
          </a:xfrm>
        </p:spPr>
        <p:txBody>
          <a:bodyPr vert="horz" lIns="91440" tIns="45720" rIns="91440" bIns="45720" rtlCol="0" anchor="ctr">
            <a:noAutofit/>
          </a:bodyPr>
          <a:lstStyle>
            <a:lvl1pPr marL="0" algn="ctr" defTabSz="914400" rtl="0" eaLnBrk="1" latinLnBrk="0" hangingPunct="1">
              <a:spcBef>
                <a:spcPct val="0"/>
              </a:spcBef>
              <a:defRPr sz="3600" kern="1200">
                <a:solidFill>
                  <a:schemeClr val="tx1"/>
                </a:solidFill>
                <a:effectLst>
                  <a:outerShdw blurRad="50800" dist="12700" dir="2700000" sx="100500" sy="100500" algn="tl" rotWithShape="0">
                    <a:prstClr val="black">
                      <a:alpha val="60000"/>
                    </a:prstClr>
                  </a:outerShdw>
                </a:effectLst>
                <a:latin typeface="+mj-lt"/>
                <a:ea typeface="+mj-ea"/>
                <a:cs typeface="+mj-cs"/>
              </a:defRPr>
            </a:lvl1pPr>
          </a:lstStyle>
          <a:p>
            <a:fld id="{74C7E049-B585-4EE6-96C0-EEB30EAA14F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pic>
        <p:nvPicPr>
          <p:cNvPr id="8" name="Picture 7" descr="Overlay-FullBackground.jpg"/>
          <p:cNvPicPr>
            <a:picLocks noChangeAspect="1"/>
          </p:cNvPicPr>
          <p:nvPr/>
        </p:nvPicPr>
        <p:blipFill>
          <a:blip r:embed="rId2"/>
          <a:stretch>
            <a:fillRect/>
          </a:stretch>
        </p:blipFill>
        <p:spPr>
          <a:xfrm>
            <a:off x="0" y="4482"/>
            <a:ext cx="9144000" cy="6858000"/>
          </a:xfrm>
          <a:prstGeom prst="rect">
            <a:avLst/>
          </a:prstGeom>
          <a:noFill/>
          <a:ln>
            <a:noFill/>
          </a:ln>
        </p:spPr>
      </p:pic>
      <p:sp>
        <p:nvSpPr>
          <p:cNvPr id="2" name="Title 1"/>
          <p:cNvSpPr>
            <a:spLocks noGrp="1"/>
          </p:cNvSpPr>
          <p:nvPr>
            <p:ph type="title"/>
          </p:nvPr>
        </p:nvSpPr>
        <p:spPr>
          <a:xfrm>
            <a:off x="762000" y="4038600"/>
            <a:ext cx="7620000" cy="990600"/>
          </a:xfrm>
        </p:spPr>
        <p:txBody>
          <a:bodyPr vert="horz" lIns="91440" tIns="45720" rIns="91440" bIns="45720" rtlCol="0" anchor="b" anchorCtr="0">
            <a:normAutofit/>
          </a:bodyPr>
          <a:lstStyle>
            <a:lvl1pPr algn="ctr">
              <a:defRPr sz="3600" kern="1200">
                <a:solidFill>
                  <a:schemeClr val="bg2"/>
                </a:solidFill>
                <a:effectLst>
                  <a:outerShdw blurRad="63500" dir="2700000" algn="tl" rotWithShape="0">
                    <a:schemeClr val="tx1">
                      <a:alpha val="40000"/>
                    </a:schemeClr>
                  </a:outerShdw>
                </a:effectLst>
                <a:latin typeface="+mj-lt"/>
                <a:ea typeface="+mn-ea"/>
                <a:cs typeface="+mn-cs"/>
              </a:defRPr>
            </a:lvl1pPr>
          </a:lstStyle>
          <a:p>
            <a:pPr marL="0" lvl="0" indent="0" algn="l" defTabSz="914400" rtl="0" eaLnBrk="1" latinLnBrk="0" hangingPunct="1">
              <a:spcBef>
                <a:spcPts val="2000"/>
              </a:spcBef>
              <a:buFont typeface="Calisto MT" pitchFamily="18" charset="0"/>
              <a:buNone/>
            </a:pPr>
            <a:r>
              <a:rPr lang="en-US" smtClean="0"/>
              <a:t>Click to edit Master title style</a:t>
            </a:r>
            <a:endParaRPr/>
          </a:p>
        </p:txBody>
      </p:sp>
      <p:sp>
        <p:nvSpPr>
          <p:cNvPr id="3" name="Picture Placeholder 2"/>
          <p:cNvSpPr>
            <a:spLocks noGrp="1"/>
          </p:cNvSpPr>
          <p:nvPr>
            <p:ph type="pic" idx="1"/>
          </p:nvPr>
        </p:nvSpPr>
        <p:spPr>
          <a:xfrm>
            <a:off x="342900" y="265176"/>
            <a:ext cx="8458200" cy="3697224"/>
          </a:xfrm>
          <a:solidFill>
            <a:schemeClr val="tx1">
              <a:lumMod val="50000"/>
            </a:schemeClr>
          </a:solidFill>
          <a:effectLst>
            <a:outerShdw blurRad="50800" dir="2700000" algn="tl" rotWithShape="0">
              <a:schemeClr val="tx1">
                <a:alpha val="40000"/>
              </a:schemeClr>
            </a:outerShdw>
          </a:effectLst>
        </p:spPr>
        <p:txBody>
          <a:bodyPr vert="horz" lIns="91440" tIns="45720" rIns="91440" bIns="45720" rtlCol="0">
            <a:normAutofit/>
          </a:bodyPr>
          <a:lstStyle>
            <a:lvl1pPr marL="0" indent="0" algn="ctr" defTabSz="914400" rtl="0" eaLnBrk="1" latinLnBrk="0" hangingPunct="1">
              <a:spcBef>
                <a:spcPts val="2000"/>
              </a:spcBef>
              <a:buFont typeface="Calisto MT" pitchFamily="18" charset="0"/>
              <a:buNone/>
              <a:defRPr sz="2400" kern="1200">
                <a:solidFill>
                  <a:schemeClr val="bg2"/>
                </a:solidFill>
                <a:effectLst>
                  <a:outerShdw blurRad="63500" dir="2700000" algn="tl" rotWithShape="0">
                    <a:schemeClr val="tx1">
                      <a:alpha val="40000"/>
                    </a:scheme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762000" y="5042647"/>
            <a:ext cx="7620000" cy="1129553"/>
          </a:xfrm>
        </p:spPr>
        <p:txBody>
          <a:bodyPr>
            <a:normAutofit/>
          </a:bodyPr>
          <a:lstStyle>
            <a:lvl1pPr marL="0" indent="0" algn="ctr">
              <a:lnSpc>
                <a:spcPct val="110000"/>
              </a:lnSpc>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5AC8A2-C63C-49A4-89E9-2E4420D2ECA8}" type="datetimeFigureOut">
              <a:rPr lang="en-US" smtClean="0"/>
              <a:t>2/11/13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C7E049-B585-4EE6-96C0-EEB30EAA14FD}"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losing">
    <p:spTree>
      <p:nvGrpSpPr>
        <p:cNvPr id="1" name=""/>
        <p:cNvGrpSpPr/>
        <p:nvPr/>
      </p:nvGrpSpPr>
      <p:grpSpPr>
        <a:xfrm>
          <a:off x="0" y="0"/>
          <a:ext cx="0" cy="0"/>
          <a:chOff x="0" y="0"/>
          <a:chExt cx="0" cy="0"/>
        </a:xfrm>
      </p:grpSpPr>
      <p:sp>
        <p:nvSpPr>
          <p:cNvPr id="3" name="Date Placeholder 2"/>
          <p:cNvSpPr>
            <a:spLocks noGrp="1"/>
          </p:cNvSpPr>
          <p:nvPr>
            <p:ph type="dt" sz="half" idx="10"/>
          </p:nvPr>
        </p:nvSpPr>
        <p:spPr>
          <a:effectLst>
            <a:outerShdw blurRad="50800" dist="38100" dir="2700000" algn="tl" rotWithShape="0">
              <a:prstClr val="black">
                <a:alpha val="40000"/>
              </a:prstClr>
            </a:outerShdw>
          </a:effectLst>
        </p:spPr>
        <p:txBody>
          <a:bodyPr/>
          <a:lstStyle>
            <a:lvl1pPr>
              <a:defRPr>
                <a:solidFill>
                  <a:schemeClr val="tx1"/>
                </a:solidFill>
                <a:effectLst>
                  <a:outerShdw blurRad="38100" dist="12700" dir="2700000" algn="tl" rotWithShape="0">
                    <a:prstClr val="black">
                      <a:alpha val="60000"/>
                    </a:prstClr>
                  </a:outerShdw>
                </a:effectLst>
              </a:defRPr>
            </a:lvl1pPr>
          </a:lstStyle>
          <a:p>
            <a:fld id="{D85AC8A2-C63C-49A4-89E9-2E4420D2ECA8}" type="datetimeFigureOut">
              <a:rPr lang="en-US" smtClean="0"/>
              <a:t>2/11/13</a:t>
            </a:fld>
            <a:endParaRPr lang="en-US"/>
          </a:p>
        </p:txBody>
      </p:sp>
      <p:sp>
        <p:nvSpPr>
          <p:cNvPr id="4" name="Footer Placeholder 3"/>
          <p:cNvSpPr>
            <a:spLocks noGrp="1"/>
          </p:cNvSpPr>
          <p:nvPr>
            <p:ph type="ftr" sz="quarter" idx="11"/>
          </p:nvPr>
        </p:nvSpPr>
        <p:spPr>
          <a:effectLst>
            <a:outerShdw blurRad="50800" dist="38100" dir="2700000" algn="tl" rotWithShape="0">
              <a:prstClr val="black">
                <a:alpha val="40000"/>
              </a:prstClr>
            </a:outerShdw>
          </a:effectLst>
        </p:spPr>
        <p:txBody>
          <a:bodyPr/>
          <a:lstStyle>
            <a:lvl1pPr>
              <a:defRPr>
                <a:solidFill>
                  <a:schemeClr val="tx1"/>
                </a:solidFill>
                <a:effectLst>
                  <a:outerShdw blurRad="38100" dist="12700" dir="2700000" algn="tl" rotWithShape="0">
                    <a:prstClr val="black">
                      <a:alpha val="60000"/>
                    </a:prstClr>
                  </a:outerShdw>
                </a:effectLst>
              </a:defRPr>
            </a:lvl1pPr>
          </a:lstStyle>
          <a:p>
            <a:endParaRPr lang="en-US"/>
          </a:p>
        </p:txBody>
      </p:sp>
      <p:sp>
        <p:nvSpPr>
          <p:cNvPr id="5" name="Slide Number Placeholder 4"/>
          <p:cNvSpPr>
            <a:spLocks noGrp="1"/>
          </p:cNvSpPr>
          <p:nvPr>
            <p:ph type="sldNum" sz="quarter" idx="12"/>
          </p:nvPr>
        </p:nvSpPr>
        <p:spPr>
          <a:effectLst>
            <a:outerShdw blurRad="50800" dist="38100" dir="2700000" algn="tl" rotWithShape="0">
              <a:prstClr val="black">
                <a:alpha val="40000"/>
              </a:prstClr>
            </a:outerShdw>
          </a:effectLst>
        </p:spPr>
        <p:txBody>
          <a:bodyPr/>
          <a:lstStyle>
            <a:lvl1pPr>
              <a:defRPr>
                <a:solidFill>
                  <a:schemeClr val="tx1"/>
                </a:solidFill>
                <a:effectLst>
                  <a:outerShdw blurRad="38100" dist="12700" dir="2700000" algn="tl" rotWithShape="0">
                    <a:prstClr val="black">
                      <a:alpha val="60000"/>
                    </a:prstClr>
                  </a:outerShdw>
                </a:effectLst>
              </a:defRPr>
            </a:lvl1pPr>
          </a:lstStyle>
          <a:p>
            <a:fld id="{74C7E049-B585-4EE6-96C0-EEB30EAA14FD}"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overlay-ruleShadow.png"/>
          <p:cNvPicPr>
            <a:picLocks noChangeAspect="1"/>
          </p:cNvPicPr>
          <p:nvPr/>
        </p:nvPicPr>
        <p:blipFill>
          <a:blip r:embed="rId2"/>
          <a:stretch>
            <a:fillRect/>
          </a:stretch>
        </p:blipFill>
        <p:spPr>
          <a:xfrm>
            <a:off x="0" y="1307592"/>
            <a:ext cx="9144000" cy="125016"/>
          </a:xfrm>
          <a:prstGeom prst="rect">
            <a:avLst/>
          </a:prstGeom>
        </p:spPr>
      </p:pic>
      <p:pic>
        <p:nvPicPr>
          <p:cNvPr id="8" name="Picture 7" descr="Overlay-FullBackground.jpg"/>
          <p:cNvPicPr>
            <a:picLocks noChangeAspect="1"/>
          </p:cNvPicPr>
          <p:nvPr/>
        </p:nvPicPr>
        <p:blipFill>
          <a:blip r:embed="rId3"/>
          <a:srcRect t="23333"/>
          <a:stretch>
            <a:fillRect/>
          </a:stretch>
        </p:blipFill>
        <p:spPr>
          <a:xfrm>
            <a:off x="0" y="1425388"/>
            <a:ext cx="9144000" cy="5432612"/>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D85AC8A2-C63C-49A4-89E9-2E4420D2ECA8}" type="datetimeFigureOut">
              <a:rPr lang="en-US" smtClean="0"/>
              <a:t>2/11/13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C7E049-B585-4EE6-96C0-EEB30EAA14FD}"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Overlay-FullBackground.jpg"/>
          <p:cNvPicPr>
            <a:picLocks noChangeAspect="1"/>
          </p:cNvPicPr>
          <p:nvPr/>
        </p:nvPicPr>
        <p:blipFill>
          <a:blip r:embed="rId2"/>
          <a:srcRect r="14719"/>
          <a:stretch>
            <a:fillRect/>
          </a:stretch>
        </p:blipFill>
        <p:spPr>
          <a:xfrm>
            <a:off x="0" y="4482"/>
            <a:ext cx="7798112" cy="6858000"/>
          </a:xfrm>
          <a:prstGeom prst="rect">
            <a:avLst/>
          </a:prstGeom>
          <a:noFill/>
          <a:ln>
            <a:noFill/>
          </a:ln>
        </p:spPr>
      </p:pic>
      <p:sp>
        <p:nvSpPr>
          <p:cNvPr id="2" name="Vertical Title 1"/>
          <p:cNvSpPr>
            <a:spLocks noGrp="1"/>
          </p:cNvSpPr>
          <p:nvPr>
            <p:ph type="title" orient="vert"/>
          </p:nvPr>
        </p:nvSpPr>
        <p:spPr>
          <a:xfrm>
            <a:off x="7848600" y="457200"/>
            <a:ext cx="1219200" cy="5668963"/>
          </a:xfrm>
        </p:spPr>
        <p:txBody>
          <a:bodyPr vert="eaVert">
            <a:normAutofit/>
          </a:bodyPr>
          <a:lstStyle/>
          <a:p>
            <a:r>
              <a:rPr lang="en-US" smtClean="0"/>
              <a:t>Click to edit Master title style</a:t>
            </a:r>
            <a:endParaRPr/>
          </a:p>
        </p:txBody>
      </p:sp>
      <p:sp>
        <p:nvSpPr>
          <p:cNvPr id="3" name="Vertical Text Placeholder 2"/>
          <p:cNvSpPr>
            <a:spLocks noGrp="1"/>
          </p:cNvSpPr>
          <p:nvPr>
            <p:ph type="body" orient="vert" idx="1"/>
          </p:nvPr>
        </p:nvSpPr>
        <p:spPr>
          <a:xfrm>
            <a:off x="779462" y="457200"/>
            <a:ext cx="6383337" cy="5668963"/>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a:xfrm>
            <a:off x="7924800" y="6356350"/>
            <a:ext cx="1066800" cy="365125"/>
          </a:xfrm>
          <a:effectLst>
            <a:outerShdw blurRad="50800" dist="38100" dir="2700000" algn="tl" rotWithShape="0">
              <a:prstClr val="black">
                <a:alpha val="40000"/>
              </a:prstClr>
            </a:outerShdw>
          </a:effectLst>
        </p:spPr>
        <p:txBody>
          <a:bodyPr vert="horz" lIns="91440" tIns="45720" rIns="91440" bIns="45720" rtlCol="0" anchor="ctr"/>
          <a:lstStyle>
            <a:lvl1pPr marL="0" algn="r" defTabSz="914400" rtl="0" eaLnBrk="1" latinLnBrk="0" hangingPunct="1">
              <a:defRPr sz="1200" kern="1200">
                <a:solidFill>
                  <a:schemeClr val="tx1"/>
                </a:solidFill>
                <a:effectLst>
                  <a:outerShdw blurRad="38100" dist="12700" dir="2700000" algn="tl" rotWithShape="0">
                    <a:prstClr val="black">
                      <a:alpha val="60000"/>
                    </a:prstClr>
                  </a:outerShdw>
                </a:effectLst>
                <a:latin typeface="+mn-lt"/>
                <a:ea typeface="+mn-ea"/>
                <a:cs typeface="+mn-cs"/>
              </a:defRPr>
            </a:lvl1pPr>
          </a:lstStyle>
          <a:p>
            <a:fld id="{D85AC8A2-C63C-49A4-89E9-2E4420D2ECA8}" type="datetimeFigureOut">
              <a:rPr lang="en-US" smtClean="0"/>
              <a:t>2/11/13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C7E049-B585-4EE6-96C0-EEB30EAA14FD}" type="slidenum">
              <a:rPr lang="en-US" smtClean="0"/>
              <a:t>‹#›</a:t>
            </a:fld>
            <a:endParaRPr lang="en-US"/>
          </a:p>
        </p:txBody>
      </p:sp>
      <p:pic>
        <p:nvPicPr>
          <p:cNvPr id="10" name="Picture 9" descr="overlay-ruleShadow.png"/>
          <p:cNvPicPr>
            <a:picLocks noChangeAspect="1"/>
          </p:cNvPicPr>
          <p:nvPr/>
        </p:nvPicPr>
        <p:blipFill>
          <a:blip r:embed="rId3"/>
          <a:srcRect r="25031"/>
          <a:stretch>
            <a:fillRect/>
          </a:stretch>
        </p:blipFill>
        <p:spPr>
          <a:xfrm rot="5400000" flipH="1">
            <a:off x="4421262" y="3365075"/>
            <a:ext cx="6855164" cy="125016"/>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8" name="Picture 7" descr="overlay-ruleShadow.png"/>
          <p:cNvPicPr>
            <a:picLocks noChangeAspect="1"/>
          </p:cNvPicPr>
          <p:nvPr/>
        </p:nvPicPr>
        <p:blipFill>
          <a:blip r:embed="rId2"/>
          <a:stretch>
            <a:fillRect/>
          </a:stretch>
        </p:blipFill>
        <p:spPr>
          <a:xfrm>
            <a:off x="0" y="1307592"/>
            <a:ext cx="9144000" cy="125016"/>
          </a:xfrm>
          <a:prstGeom prst="rect">
            <a:avLst/>
          </a:prstGeom>
        </p:spPr>
      </p:pic>
      <p:pic>
        <p:nvPicPr>
          <p:cNvPr id="7" name="Picture 6" descr="Overlay-FullBackground.jpg"/>
          <p:cNvPicPr>
            <a:picLocks noChangeAspect="1"/>
          </p:cNvPicPr>
          <p:nvPr/>
        </p:nvPicPr>
        <p:blipFill>
          <a:blip r:embed="rId3"/>
          <a:srcRect t="23333"/>
          <a:stretch>
            <a:fillRect/>
          </a:stretch>
        </p:blipFill>
        <p:spPr>
          <a:xfrm>
            <a:off x="0" y="1425388"/>
            <a:ext cx="9144000" cy="5432612"/>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D85AC8A2-C63C-49A4-89E9-2E4420D2ECA8}" type="datetimeFigureOut">
              <a:rPr lang="en-US" smtClean="0"/>
              <a:t>2/11/13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C7E049-B585-4EE6-96C0-EEB30EAA14F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pic>
        <p:nvPicPr>
          <p:cNvPr id="8" name="Picture 7" descr="Overlay-FullBackground.jpg"/>
          <p:cNvPicPr>
            <a:picLocks noChangeAspect="1"/>
          </p:cNvPicPr>
          <p:nvPr/>
        </p:nvPicPr>
        <p:blipFill>
          <a:blip r:embed="rId2"/>
          <a:srcRect t="50000"/>
          <a:stretch>
            <a:fillRect/>
          </a:stretch>
        </p:blipFill>
        <p:spPr>
          <a:xfrm>
            <a:off x="0" y="3429000"/>
            <a:ext cx="9144000" cy="3429000"/>
          </a:xfrm>
          <a:prstGeom prst="rect">
            <a:avLst/>
          </a:prstGeom>
        </p:spPr>
      </p:pic>
      <p:sp>
        <p:nvSpPr>
          <p:cNvPr id="2" name="Title 1"/>
          <p:cNvSpPr>
            <a:spLocks noGrp="1"/>
          </p:cNvSpPr>
          <p:nvPr>
            <p:ph type="ctrTitle"/>
          </p:nvPr>
        </p:nvSpPr>
        <p:spPr>
          <a:xfrm>
            <a:off x="779463" y="789081"/>
            <a:ext cx="7583488" cy="1470025"/>
          </a:xfrm>
        </p:spPr>
        <p:txBody>
          <a:bodyPr anchor="ctr" anchorCtr="0"/>
          <a:lstStyle/>
          <a:p>
            <a:r>
              <a:rPr lang="en-US" smtClean="0"/>
              <a:t>Click to edit Master title style</a:t>
            </a:r>
            <a:endParaRPr/>
          </a:p>
        </p:txBody>
      </p:sp>
      <p:sp>
        <p:nvSpPr>
          <p:cNvPr id="3" name="Subtitle 2"/>
          <p:cNvSpPr>
            <a:spLocks noGrp="1"/>
          </p:cNvSpPr>
          <p:nvPr>
            <p:ph type="subTitle" idx="1"/>
          </p:nvPr>
        </p:nvSpPr>
        <p:spPr>
          <a:xfrm>
            <a:off x="779463" y="4724400"/>
            <a:ext cx="7583487" cy="1385047"/>
          </a:xfrm>
        </p:spPr>
        <p:txBody>
          <a:bodyPr anchor="ctr" anchorCtr="0">
            <a:normAutofit/>
          </a:bodyPr>
          <a:lstStyle>
            <a:lvl1pPr marL="0" indent="0" algn="ctr">
              <a:spcBef>
                <a:spcPts val="300"/>
              </a:spcBef>
              <a:buNone/>
              <a:defRPr sz="1800">
                <a:solidFill>
                  <a:schemeClr val="bg2"/>
                </a:solidFill>
                <a:effectLst>
                  <a:outerShdw blurRad="63500" dir="2700000" algn="tl" rotWithShape="0">
                    <a:schemeClr val="tx1">
                      <a:alpha val="40000"/>
                    </a:scheme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D85AC8A2-C63C-49A4-89E9-2E4420D2ECA8}" type="datetimeFigureOut">
              <a:rPr lang="en-US" smtClean="0"/>
              <a:t>2/11/13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C7E049-B585-4EE6-96C0-EEB30EAA14FD}" type="slidenum">
              <a:rPr lang="en-US" smtClean="0"/>
              <a:t>‹#›</a:t>
            </a:fld>
            <a:endParaRPr lang="en-US"/>
          </a:p>
        </p:txBody>
      </p:sp>
      <p:pic>
        <p:nvPicPr>
          <p:cNvPr id="7" name="Picture 6" descr="overlay-ruleShadow.png"/>
          <p:cNvPicPr>
            <a:picLocks noChangeAspect="1"/>
          </p:cNvPicPr>
          <p:nvPr/>
        </p:nvPicPr>
        <p:blipFill>
          <a:blip r:embed="rId3"/>
          <a:stretch>
            <a:fillRect/>
          </a:stretch>
        </p:blipFill>
        <p:spPr>
          <a:xfrm>
            <a:off x="0" y="3303984"/>
            <a:ext cx="9144000" cy="125016"/>
          </a:xfrm>
          <a:prstGeom prst="rect">
            <a:avLst/>
          </a:prstGeom>
        </p:spPr>
      </p:pic>
      <p:sp>
        <p:nvSpPr>
          <p:cNvPr id="10" name="Picture Placeholder 9"/>
          <p:cNvSpPr>
            <a:spLocks noGrp="1"/>
          </p:cNvSpPr>
          <p:nvPr>
            <p:ph type="pic" sz="quarter" idx="13"/>
          </p:nvPr>
        </p:nvSpPr>
        <p:spPr>
          <a:xfrm>
            <a:off x="3677371" y="2564085"/>
            <a:ext cx="1789259" cy="1729830"/>
          </a:xfrm>
          <a:prstGeom prst="ellipse">
            <a:avLst/>
          </a:prstGeom>
          <a:noFill/>
          <a:ln w="127000">
            <a:solidFill>
              <a:schemeClr val="tx2"/>
            </a:solidFill>
          </a:ln>
          <a:effectLst>
            <a:innerShdw blurRad="101600" dist="76200" dir="13500000">
              <a:prstClr val="black">
                <a:alpha val="57000"/>
              </a:prstClr>
            </a:innerShdw>
          </a:effectLst>
        </p:spPr>
        <p:txBody>
          <a:bodyPr>
            <a:normAutofit/>
          </a:bodyPr>
          <a:lstStyle>
            <a:lvl1pPr marL="0" indent="0" algn="ctr">
              <a:buNone/>
              <a:defRPr sz="1600">
                <a:solidFill>
                  <a:schemeClr val="tx1"/>
                </a:solidFill>
              </a:defRPr>
            </a:lvl1pPr>
          </a:lstStyle>
          <a:p>
            <a:r>
              <a:rPr lang="en-US"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8" name="Picture 7" descr="overlay-ruleShadow.png"/>
          <p:cNvPicPr>
            <a:picLocks noChangeAspect="1"/>
          </p:cNvPicPr>
          <p:nvPr/>
        </p:nvPicPr>
        <p:blipFill>
          <a:blip r:embed="rId2"/>
          <a:stretch>
            <a:fillRect/>
          </a:stretch>
        </p:blipFill>
        <p:spPr>
          <a:xfrm>
            <a:off x="0" y="4446984"/>
            <a:ext cx="9144000" cy="125016"/>
          </a:xfrm>
          <a:prstGeom prst="rect">
            <a:avLst/>
          </a:prstGeom>
        </p:spPr>
      </p:pic>
      <p:pic>
        <p:nvPicPr>
          <p:cNvPr id="7" name="Picture 6" descr="Overlay-FullBackground.jpg"/>
          <p:cNvPicPr>
            <a:picLocks noChangeAspect="1"/>
          </p:cNvPicPr>
          <p:nvPr/>
        </p:nvPicPr>
        <p:blipFill>
          <a:blip r:embed="rId3"/>
          <a:srcRect t="66667"/>
          <a:stretch>
            <a:fillRect/>
          </a:stretch>
        </p:blipFill>
        <p:spPr>
          <a:xfrm>
            <a:off x="0" y="4572000"/>
            <a:ext cx="9144000" cy="2286000"/>
          </a:xfrm>
          <a:prstGeom prst="rect">
            <a:avLst/>
          </a:prstGeom>
        </p:spPr>
      </p:pic>
      <p:sp>
        <p:nvSpPr>
          <p:cNvPr id="2" name="Title 1"/>
          <p:cNvSpPr>
            <a:spLocks noGrp="1"/>
          </p:cNvSpPr>
          <p:nvPr>
            <p:ph type="title"/>
          </p:nvPr>
        </p:nvSpPr>
        <p:spPr>
          <a:xfrm>
            <a:off x="779463" y="2971800"/>
            <a:ext cx="7583487" cy="1362075"/>
          </a:xfrm>
        </p:spPr>
        <p:txBody>
          <a:bodyPr vert="horz" lIns="91440" tIns="45720" rIns="91440" bIns="45720" rtlCol="0" anchor="b" anchorCtr="0">
            <a:noAutofit/>
          </a:bodyPr>
          <a:lstStyle>
            <a:lvl1pPr algn="ctr" defTabSz="914400" rtl="0" eaLnBrk="1" latinLnBrk="0" hangingPunct="1">
              <a:spcBef>
                <a:spcPct val="0"/>
              </a:spcBef>
              <a:buNone/>
              <a:defRPr sz="4800" kern="1200">
                <a:solidFill>
                  <a:schemeClr val="tx1"/>
                </a:solidFill>
                <a:effectLst>
                  <a:outerShdw blurRad="50800" dist="12700" dir="2700000" sx="100500" sy="100500" algn="tl" rotWithShape="0">
                    <a:prstClr val="black">
                      <a:alpha val="60000"/>
                    </a:prstClr>
                  </a:outerShdw>
                </a:effectLst>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779463" y="4724400"/>
            <a:ext cx="7583487" cy="1398494"/>
          </a:xfrm>
        </p:spPr>
        <p:txBody>
          <a:bodyPr vert="horz" lIns="91440" tIns="45720" rIns="91440" bIns="45720" rtlCol="0">
            <a:normAutofit/>
          </a:bodyPr>
          <a:lstStyle>
            <a:lvl1pPr marL="0" indent="0" algn="ctr" defTabSz="914400" rtl="0" eaLnBrk="1" latinLnBrk="0" hangingPunct="1">
              <a:spcBef>
                <a:spcPts val="300"/>
              </a:spcBef>
              <a:buFont typeface="Calisto MT" pitchFamily="18" charset="0"/>
              <a:buNone/>
              <a:defRPr sz="1800" kern="1200">
                <a:solidFill>
                  <a:schemeClr val="bg2"/>
                </a:solidFill>
                <a:effectLst>
                  <a:outerShdw blurRad="63500" dir="2700000" algn="tl" rotWithShape="0">
                    <a:schemeClr val="tx1">
                      <a:alpha val="40000"/>
                    </a:schemeClr>
                  </a:outerShdw>
                </a:effectLst>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85AC8A2-C63C-49A4-89E9-2E4420D2ECA8}" type="datetimeFigureOut">
              <a:rPr lang="en-US" smtClean="0"/>
              <a:t>2/11/13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C7E049-B585-4EE6-96C0-EEB30EAA14F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overlay-ruleShadow.png"/>
          <p:cNvPicPr>
            <a:picLocks noChangeAspect="1"/>
          </p:cNvPicPr>
          <p:nvPr/>
        </p:nvPicPr>
        <p:blipFill>
          <a:blip r:embed="rId2"/>
          <a:stretch>
            <a:fillRect/>
          </a:stretch>
        </p:blipFill>
        <p:spPr>
          <a:xfrm>
            <a:off x="0" y="1307592"/>
            <a:ext cx="9144000" cy="125016"/>
          </a:xfrm>
          <a:prstGeom prst="rect">
            <a:avLst/>
          </a:prstGeom>
        </p:spPr>
      </p:pic>
      <p:pic>
        <p:nvPicPr>
          <p:cNvPr id="11" name="Picture 10" descr="Overlay-FullBackground.jpg"/>
          <p:cNvPicPr>
            <a:picLocks noChangeAspect="1"/>
          </p:cNvPicPr>
          <p:nvPr/>
        </p:nvPicPr>
        <p:blipFill>
          <a:blip r:embed="rId3"/>
          <a:srcRect t="23333"/>
          <a:stretch>
            <a:fillRect/>
          </a:stretch>
        </p:blipFill>
        <p:spPr>
          <a:xfrm>
            <a:off x="0" y="1425388"/>
            <a:ext cx="9144000" cy="5432612"/>
          </a:xfrm>
          <a:prstGeom prst="rect">
            <a:avLst/>
          </a:prstGeom>
        </p:spPr>
      </p:pic>
      <p:sp>
        <p:nvSpPr>
          <p:cNvPr id="2" name="Title 1"/>
          <p:cNvSpPr>
            <a:spLocks noGrp="1"/>
          </p:cNvSpPr>
          <p:nvPr>
            <p:ph type="title"/>
          </p:nvPr>
        </p:nvSpPr>
        <p:spPr>
          <a:xfrm>
            <a:off x="779463" y="62753"/>
            <a:ext cx="7583488" cy="1283167"/>
          </a:xfrm>
        </p:spPr>
        <p:txBody>
          <a:bodyPr/>
          <a:lstStyle/>
          <a:p>
            <a:r>
              <a:rPr lang="en-US" smtClean="0"/>
              <a:t>Click to edit Master title style</a:t>
            </a:r>
            <a:endParaRPr/>
          </a:p>
        </p:txBody>
      </p:sp>
      <p:sp>
        <p:nvSpPr>
          <p:cNvPr id="3" name="Content Placeholder 2"/>
          <p:cNvSpPr>
            <a:spLocks noGrp="1"/>
          </p:cNvSpPr>
          <p:nvPr>
            <p:ph sz="half" idx="1"/>
          </p:nvPr>
        </p:nvSpPr>
        <p:spPr>
          <a:xfrm>
            <a:off x="779463" y="1828800"/>
            <a:ext cx="356616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796791" y="1828800"/>
            <a:ext cx="356616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D85AC8A2-C63C-49A4-89E9-2E4420D2ECA8}" type="datetimeFigureOut">
              <a:rPr lang="en-US" smtClean="0"/>
              <a:t>2/11/13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C7E049-B585-4EE6-96C0-EEB30EAA14F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2" name="Picture 11" descr="overlay-ruleShadow.png"/>
          <p:cNvPicPr>
            <a:picLocks noChangeAspect="1"/>
          </p:cNvPicPr>
          <p:nvPr/>
        </p:nvPicPr>
        <p:blipFill>
          <a:blip r:embed="rId2"/>
          <a:stretch>
            <a:fillRect/>
          </a:stretch>
        </p:blipFill>
        <p:spPr>
          <a:xfrm>
            <a:off x="0" y="1307592"/>
            <a:ext cx="9144000" cy="125016"/>
          </a:xfrm>
          <a:prstGeom prst="rect">
            <a:avLst/>
          </a:prstGeom>
        </p:spPr>
      </p:pic>
      <p:pic>
        <p:nvPicPr>
          <p:cNvPr id="13" name="Picture 12" descr="Overlay-FullBackground.jpg"/>
          <p:cNvPicPr>
            <a:picLocks noChangeAspect="1"/>
          </p:cNvPicPr>
          <p:nvPr/>
        </p:nvPicPr>
        <p:blipFill>
          <a:blip r:embed="rId3"/>
          <a:srcRect t="23333"/>
          <a:stretch>
            <a:fillRect/>
          </a:stretch>
        </p:blipFill>
        <p:spPr>
          <a:xfrm>
            <a:off x="0" y="1425388"/>
            <a:ext cx="9144000" cy="5432612"/>
          </a:xfrm>
          <a:prstGeom prst="rect">
            <a:avLst/>
          </a:prstGeom>
        </p:spPr>
      </p:pic>
      <p:sp>
        <p:nvSpPr>
          <p:cNvPr id="2" name="Title 1"/>
          <p:cNvSpPr>
            <a:spLocks noGrp="1"/>
          </p:cNvSpPr>
          <p:nvPr>
            <p:ph type="title"/>
          </p:nvPr>
        </p:nvSpPr>
        <p:spPr>
          <a:xfrm>
            <a:off x="779463" y="62753"/>
            <a:ext cx="7583488" cy="1283167"/>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779463" y="1524000"/>
            <a:ext cx="3566160" cy="838200"/>
          </a:xfrm>
        </p:spPr>
        <p:txBody>
          <a:bodyPr anchor="ctr" anchorCtr="0">
            <a:noAutofit/>
          </a:bodyPr>
          <a:lstStyle>
            <a:lvl1pPr marL="0" indent="0" algn="ctr">
              <a:spcBef>
                <a:spcPct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79463" y="2393576"/>
            <a:ext cx="3566160" cy="3732585"/>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796791" y="1524000"/>
            <a:ext cx="3566160" cy="838200"/>
          </a:xfrm>
        </p:spPr>
        <p:txBody>
          <a:bodyPr anchor="ctr" anchorCtr="0">
            <a:noAutofit/>
          </a:bodyPr>
          <a:lstStyle>
            <a:lvl1pPr marL="0" indent="0" algn="ctr">
              <a:spcBef>
                <a:spcPct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96791" y="2393576"/>
            <a:ext cx="3566160" cy="3732585"/>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D85AC8A2-C63C-49A4-89E9-2E4420D2ECA8}" type="datetimeFigureOut">
              <a:rPr lang="en-US" smtClean="0"/>
              <a:t>2/11/13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4C7E049-B585-4EE6-96C0-EEB30EAA14F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overlay-ruleShadow.png"/>
          <p:cNvPicPr>
            <a:picLocks noChangeAspect="1"/>
          </p:cNvPicPr>
          <p:nvPr/>
        </p:nvPicPr>
        <p:blipFill>
          <a:blip r:embed="rId2"/>
          <a:stretch>
            <a:fillRect/>
          </a:stretch>
        </p:blipFill>
        <p:spPr>
          <a:xfrm>
            <a:off x="0" y="1307592"/>
            <a:ext cx="9144000" cy="125016"/>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D85AC8A2-C63C-49A4-89E9-2E4420D2ECA8}" type="datetimeFigureOut">
              <a:rPr lang="en-US" smtClean="0"/>
              <a:t>2/11/13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4C7E049-B585-4EE6-96C0-EEB30EAA14FD}" type="slidenum">
              <a:rPr lang="en-US" smtClean="0"/>
              <a:t>‹#›</a:t>
            </a:fld>
            <a:endParaRPr lang="en-US"/>
          </a:p>
        </p:txBody>
      </p:sp>
      <p:pic>
        <p:nvPicPr>
          <p:cNvPr id="10" name="Picture 9" descr="Overlay-FullBackground.jpg"/>
          <p:cNvPicPr>
            <a:picLocks noChangeAspect="1"/>
          </p:cNvPicPr>
          <p:nvPr/>
        </p:nvPicPr>
        <p:blipFill>
          <a:blip r:embed="rId3"/>
          <a:srcRect t="21046"/>
          <a:stretch>
            <a:fillRect/>
          </a:stretch>
        </p:blipFill>
        <p:spPr>
          <a:xfrm>
            <a:off x="0" y="1447800"/>
            <a:ext cx="9144000" cy="5414682"/>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Overlay-FullBackground.jpg"/>
          <p:cNvPicPr>
            <a:picLocks noChangeAspect="1"/>
          </p:cNvPicPr>
          <p:nvPr/>
        </p:nvPicPr>
        <p:blipFill>
          <a:blip r:embed="rId2"/>
          <a:stretch>
            <a:fillRect/>
          </a:stretch>
        </p:blipFill>
        <p:spPr>
          <a:xfrm>
            <a:off x="0" y="4482"/>
            <a:ext cx="9144000" cy="6858000"/>
          </a:xfrm>
          <a:prstGeom prst="rect">
            <a:avLst/>
          </a:prstGeom>
          <a:noFill/>
          <a:ln>
            <a:noFill/>
          </a:ln>
        </p:spPr>
      </p:pic>
      <p:sp>
        <p:nvSpPr>
          <p:cNvPr id="2" name="Date Placeholder 1"/>
          <p:cNvSpPr>
            <a:spLocks noGrp="1"/>
          </p:cNvSpPr>
          <p:nvPr>
            <p:ph type="dt" sz="half" idx="10"/>
          </p:nvPr>
        </p:nvSpPr>
        <p:spPr/>
        <p:txBody>
          <a:bodyPr/>
          <a:lstStyle/>
          <a:p>
            <a:fld id="{D85AC8A2-C63C-49A4-89E9-2E4420D2ECA8}" type="datetimeFigureOut">
              <a:rPr lang="en-US" smtClean="0"/>
              <a:t>2/11/13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4C7E049-B585-4EE6-96C0-EEB30EAA14F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Overlay-FullBackground.jpg"/>
          <p:cNvPicPr>
            <a:picLocks noChangeAspect="1"/>
          </p:cNvPicPr>
          <p:nvPr/>
        </p:nvPicPr>
        <p:blipFill>
          <a:blip r:embed="rId2"/>
          <a:srcRect l="50000"/>
          <a:stretch>
            <a:fillRect/>
          </a:stretch>
        </p:blipFill>
        <p:spPr>
          <a:xfrm>
            <a:off x="4572000" y="4482"/>
            <a:ext cx="4572000" cy="6858000"/>
          </a:xfrm>
          <a:prstGeom prst="rect">
            <a:avLst/>
          </a:prstGeom>
          <a:noFill/>
          <a:ln>
            <a:noFill/>
          </a:ln>
        </p:spPr>
      </p:pic>
      <p:sp>
        <p:nvSpPr>
          <p:cNvPr id="2" name="Title 1"/>
          <p:cNvSpPr>
            <a:spLocks noGrp="1"/>
          </p:cNvSpPr>
          <p:nvPr>
            <p:ph type="title"/>
          </p:nvPr>
        </p:nvSpPr>
        <p:spPr>
          <a:xfrm>
            <a:off x="301752" y="273049"/>
            <a:ext cx="3962400" cy="1690221"/>
          </a:xfrm>
        </p:spPr>
        <p:txBody>
          <a:bodyPr vert="horz" lIns="91440" tIns="45720" rIns="91440" bIns="45720" rtlCol="0" anchor="b" anchorCtr="0">
            <a:noAutofit/>
          </a:bodyPr>
          <a:lstStyle>
            <a:lvl1pPr marL="0" algn="ctr" defTabSz="914400" rtl="0" eaLnBrk="1" latinLnBrk="0" hangingPunct="1">
              <a:spcBef>
                <a:spcPct val="0"/>
              </a:spcBef>
              <a:defRPr sz="3600" kern="1200">
                <a:solidFill>
                  <a:schemeClr val="tx1"/>
                </a:solidFill>
                <a:effectLst>
                  <a:outerShdw blurRad="50800" dist="12700" dir="2700000" sx="100500" sy="100500" algn="tl" rotWithShape="0">
                    <a:prstClr val="black">
                      <a:alpha val="60000"/>
                    </a:prstClr>
                  </a:outerShdw>
                </a:effectLst>
                <a:latin typeface="+mj-lt"/>
                <a:ea typeface="+mj-ea"/>
                <a:cs typeface="+mj-cs"/>
              </a:defRPr>
            </a:lvl1pPr>
          </a:lstStyle>
          <a:p>
            <a:r>
              <a:rPr lang="en-US" smtClean="0"/>
              <a:t>Click to edit Master title style</a:t>
            </a:r>
            <a:endParaRPr/>
          </a:p>
        </p:txBody>
      </p:sp>
      <p:sp>
        <p:nvSpPr>
          <p:cNvPr id="3" name="Content Placeholder 2"/>
          <p:cNvSpPr>
            <a:spLocks noGrp="1"/>
          </p:cNvSpPr>
          <p:nvPr>
            <p:ph idx="1"/>
          </p:nvPr>
        </p:nvSpPr>
        <p:spPr>
          <a:xfrm>
            <a:off x="4866401" y="273050"/>
            <a:ext cx="3959352" cy="5853113"/>
          </a:xfrm>
        </p:spPr>
        <p:txBody>
          <a:bodyPr>
            <a:normAutofit/>
          </a:bodyPr>
          <a:lstStyle>
            <a:lvl1pPr>
              <a:defRPr sz="24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301752" y="1975104"/>
            <a:ext cx="3962400" cy="3200401"/>
          </a:xfrm>
          <a:effectLst>
            <a:outerShdw blurRad="50800" dist="38100" dir="2700000" algn="tl" rotWithShape="0">
              <a:prstClr val="black">
                <a:alpha val="40000"/>
              </a:prstClr>
            </a:outerShdw>
          </a:effectLst>
        </p:spPr>
        <p:txBody>
          <a:bodyPr vert="horz" lIns="91440" tIns="45720" rIns="91440" bIns="45720" rtlCol="0" anchor="t" anchorCtr="0">
            <a:normAutofit/>
          </a:bodyPr>
          <a:lstStyle>
            <a:lvl1pPr marL="0" indent="0" algn="ctr" defTabSz="914400" rtl="0" eaLnBrk="1" latinLnBrk="0" hangingPunct="1">
              <a:lnSpc>
                <a:spcPct val="110000"/>
              </a:lnSpc>
              <a:spcBef>
                <a:spcPts val="600"/>
              </a:spcBef>
              <a:buNone/>
              <a:defRPr sz="1800" kern="1200">
                <a:solidFill>
                  <a:schemeClr val="tx1"/>
                </a:solidFill>
                <a:effectLst>
                  <a:outerShdw blurRad="38100" dist="12700" dir="2700000" algn="tl" rotWithShape="0">
                    <a:prstClr val="black">
                      <a:alpha val="60000"/>
                    </a:prstClr>
                  </a:outerShdw>
                </a:effectLst>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2667000" y="6356350"/>
            <a:ext cx="1622612" cy="365125"/>
          </a:xfrm>
          <a:effectLst>
            <a:outerShdw blurRad="50800" dist="38100" dir="2700000" algn="tl" rotWithShape="0">
              <a:prstClr val="black">
                <a:alpha val="40000"/>
              </a:prstClr>
            </a:outerShdw>
          </a:effectLst>
        </p:spPr>
        <p:txBody>
          <a:bodyPr vert="horz" lIns="91440" tIns="45720" rIns="91440" bIns="45720" rtlCol="0" anchor="ctr"/>
          <a:lstStyle>
            <a:lvl1pPr marL="0" algn="r" defTabSz="914400" rtl="0" eaLnBrk="1" latinLnBrk="0" hangingPunct="1">
              <a:defRPr sz="1200" kern="1200">
                <a:solidFill>
                  <a:schemeClr val="tx1"/>
                </a:solidFill>
                <a:effectLst>
                  <a:outerShdw blurRad="38100" dist="12700" dir="2700000" algn="tl" rotWithShape="0">
                    <a:prstClr val="black">
                      <a:alpha val="60000"/>
                    </a:prstClr>
                  </a:outerShdw>
                </a:effectLst>
                <a:latin typeface="+mn-lt"/>
                <a:ea typeface="+mn-ea"/>
                <a:cs typeface="+mn-cs"/>
              </a:defRPr>
            </a:lvl1pPr>
          </a:lstStyle>
          <a:p>
            <a:fld id="{D85AC8A2-C63C-49A4-89E9-2E4420D2ECA8}" type="datetimeFigureOut">
              <a:rPr lang="en-US" smtClean="0"/>
              <a:t>2/11/13</a:t>
            </a:fld>
            <a:endParaRPr lang="en-US"/>
          </a:p>
        </p:txBody>
      </p:sp>
      <p:sp>
        <p:nvSpPr>
          <p:cNvPr id="6" name="Footer Placeholder 5"/>
          <p:cNvSpPr>
            <a:spLocks noGrp="1"/>
          </p:cNvSpPr>
          <p:nvPr>
            <p:ph type="ftr" sz="quarter" idx="11"/>
          </p:nvPr>
        </p:nvSpPr>
        <p:spPr>
          <a:xfrm>
            <a:off x="242047" y="6356350"/>
            <a:ext cx="1891553" cy="365125"/>
          </a:xfrm>
          <a:effectLst>
            <a:outerShdw blurRad="50800" dist="38100" dir="2700000" algn="tl" rotWithShape="0">
              <a:prstClr val="black">
                <a:alpha val="40000"/>
              </a:prstClr>
            </a:outerShdw>
          </a:effectLst>
        </p:spPr>
        <p:txBody>
          <a:bodyPr vert="horz" lIns="91440" tIns="45720" rIns="91440" bIns="45720" rtlCol="0" anchor="ctr"/>
          <a:lstStyle>
            <a:lvl1pPr marL="0" algn="l" defTabSz="914400" rtl="0" eaLnBrk="1" latinLnBrk="0" hangingPunct="1">
              <a:defRPr sz="1200" kern="1200">
                <a:solidFill>
                  <a:schemeClr val="tx1"/>
                </a:solidFill>
                <a:effectLst>
                  <a:outerShdw blurRad="38100" dist="12700" dir="2700000" algn="tl" rotWithShape="0">
                    <a:prstClr val="black">
                      <a:alpha val="6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892808" y="5748338"/>
            <a:ext cx="762000" cy="576262"/>
          </a:xfrm>
        </p:spPr>
        <p:txBody>
          <a:bodyPr vert="horz" lIns="91440" tIns="45720" rIns="91440" bIns="45720" rtlCol="0" anchor="ctr">
            <a:noAutofit/>
          </a:bodyPr>
          <a:lstStyle>
            <a:lvl1pPr marL="0" algn="ctr" defTabSz="914400" rtl="0" eaLnBrk="1" latinLnBrk="0" hangingPunct="1">
              <a:spcBef>
                <a:spcPct val="0"/>
              </a:spcBef>
              <a:defRPr sz="3600" kern="1200">
                <a:solidFill>
                  <a:schemeClr val="tx1"/>
                </a:solidFill>
                <a:effectLst>
                  <a:outerShdw blurRad="50800" dist="12700" dir="2700000" sx="100500" sy="100500" algn="tl" rotWithShape="0">
                    <a:prstClr val="black">
                      <a:alpha val="60000"/>
                    </a:prstClr>
                  </a:outerShdw>
                </a:effectLst>
                <a:latin typeface="+mj-lt"/>
                <a:ea typeface="+mj-ea"/>
                <a:cs typeface="+mj-cs"/>
              </a:defRPr>
            </a:lvl1pPr>
          </a:lstStyle>
          <a:p>
            <a:fld id="{74C7E049-B585-4EE6-96C0-EEB30EAA14FD}" type="slidenum">
              <a:rPr lang="en-US" smtClean="0"/>
              <a:t>‹#›</a:t>
            </a:fld>
            <a:endParaRPr lang="en-US"/>
          </a:p>
        </p:txBody>
      </p:sp>
      <p:pic>
        <p:nvPicPr>
          <p:cNvPr id="10" name="Picture 9" descr="overlay-ruleShadow.png"/>
          <p:cNvPicPr>
            <a:picLocks noChangeAspect="1"/>
          </p:cNvPicPr>
          <p:nvPr/>
        </p:nvPicPr>
        <p:blipFill>
          <a:blip r:embed="rId3"/>
          <a:srcRect r="25031"/>
          <a:stretch>
            <a:fillRect/>
          </a:stretch>
        </p:blipFill>
        <p:spPr>
          <a:xfrm rot="16200000">
            <a:off x="1086391" y="3365075"/>
            <a:ext cx="6855164" cy="125016"/>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79463" y="62753"/>
            <a:ext cx="7583488" cy="1283167"/>
          </a:xfrm>
          <a:prstGeom prst="rect">
            <a:avLst/>
          </a:prstGeom>
        </p:spPr>
        <p:txBody>
          <a:bodyPr vert="horz" lIns="91440" tIns="45720" rIns="91440" bIns="45720" rtlCol="0" anchor="ctr">
            <a:noAutofit/>
          </a:bodyPr>
          <a:lstStyle/>
          <a:p>
            <a:r>
              <a:rPr lang="en-US" smtClean="0"/>
              <a:t>Click to edit Master title style</a:t>
            </a:r>
            <a:endParaRPr/>
          </a:p>
        </p:txBody>
      </p:sp>
      <p:sp>
        <p:nvSpPr>
          <p:cNvPr id="3" name="Text Placeholder 2"/>
          <p:cNvSpPr>
            <a:spLocks noGrp="1"/>
          </p:cNvSpPr>
          <p:nvPr>
            <p:ph type="body" idx="1"/>
          </p:nvPr>
        </p:nvSpPr>
        <p:spPr>
          <a:xfrm>
            <a:off x="779463" y="1828800"/>
            <a:ext cx="7583488" cy="42973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6732494" y="6356350"/>
            <a:ext cx="2133600" cy="365125"/>
          </a:xfrm>
          <a:prstGeom prst="rect">
            <a:avLst/>
          </a:prstGeom>
        </p:spPr>
        <p:txBody>
          <a:bodyPr vert="horz" lIns="91440" tIns="45720" rIns="91440" bIns="45720" rtlCol="0" anchor="ctr"/>
          <a:lstStyle>
            <a:lvl1pPr algn="r">
              <a:defRPr sz="1200">
                <a:solidFill>
                  <a:schemeClr val="bg2"/>
                </a:solidFill>
                <a:effectLst>
                  <a:outerShdw blurRad="63500" dir="2700000" algn="tl" rotWithShape="0">
                    <a:schemeClr val="tx1">
                      <a:alpha val="40000"/>
                    </a:schemeClr>
                  </a:outerShdw>
                </a:effectLst>
              </a:defRPr>
            </a:lvl1pPr>
          </a:lstStyle>
          <a:p>
            <a:fld id="{D85AC8A2-C63C-49A4-89E9-2E4420D2ECA8}" type="datetimeFigureOut">
              <a:rPr lang="en-US" smtClean="0"/>
              <a:t>2/11/13</a:t>
            </a:fld>
            <a:endParaRPr lang="en-US"/>
          </a:p>
        </p:txBody>
      </p:sp>
      <p:sp>
        <p:nvSpPr>
          <p:cNvPr id="5" name="Footer Placeholder 4"/>
          <p:cNvSpPr>
            <a:spLocks noGrp="1"/>
          </p:cNvSpPr>
          <p:nvPr>
            <p:ph type="ftr" sz="quarter" idx="3"/>
          </p:nvPr>
        </p:nvSpPr>
        <p:spPr>
          <a:xfrm>
            <a:off x="242047" y="6356350"/>
            <a:ext cx="2895600" cy="365125"/>
          </a:xfrm>
          <a:prstGeom prst="rect">
            <a:avLst/>
          </a:prstGeom>
        </p:spPr>
        <p:txBody>
          <a:bodyPr vert="horz" lIns="91440" tIns="45720" rIns="91440" bIns="45720" rtlCol="0" anchor="ctr"/>
          <a:lstStyle>
            <a:lvl1pPr algn="l">
              <a:defRPr sz="1200">
                <a:solidFill>
                  <a:schemeClr val="bg2"/>
                </a:solidFill>
                <a:effectLst>
                  <a:outerShdw blurRad="63500" dir="2700000" algn="tl" rotWithShape="0">
                    <a:schemeClr val="tx1">
                      <a:alpha val="40000"/>
                    </a:schemeClr>
                  </a:outerShdw>
                </a:effectLst>
              </a:defRPr>
            </a:lvl1pPr>
          </a:lstStyle>
          <a:p>
            <a:endParaRPr lang="en-US"/>
          </a:p>
        </p:txBody>
      </p:sp>
      <p:sp>
        <p:nvSpPr>
          <p:cNvPr id="6" name="Slide Number Placeholder 5"/>
          <p:cNvSpPr>
            <a:spLocks noGrp="1"/>
          </p:cNvSpPr>
          <p:nvPr>
            <p:ph type="sldNum" sz="quarter" idx="4"/>
          </p:nvPr>
        </p:nvSpPr>
        <p:spPr>
          <a:xfrm>
            <a:off x="4267200" y="6356350"/>
            <a:ext cx="609600" cy="365125"/>
          </a:xfrm>
          <a:prstGeom prst="rect">
            <a:avLst/>
          </a:prstGeom>
        </p:spPr>
        <p:txBody>
          <a:bodyPr vert="horz" lIns="91440" tIns="45720" rIns="91440" bIns="45720" rtlCol="0" anchor="ctr"/>
          <a:lstStyle>
            <a:lvl1pPr algn="ctr">
              <a:defRPr sz="1200">
                <a:solidFill>
                  <a:schemeClr val="bg2"/>
                </a:solidFill>
                <a:effectLst>
                  <a:outerShdw blurRad="63500" dir="2700000" algn="tl" rotWithShape="0">
                    <a:schemeClr val="tx1">
                      <a:alpha val="40000"/>
                    </a:schemeClr>
                  </a:outerShdw>
                </a:effectLst>
              </a:defRPr>
            </a:lvl1pPr>
          </a:lstStyle>
          <a:p>
            <a:fld id="{74C7E049-B585-4EE6-96C0-EEB30EAA14FD}"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xStyles>
    <p:titleStyle>
      <a:lvl1pPr algn="ctr" defTabSz="914400" rtl="0" eaLnBrk="1" latinLnBrk="0" hangingPunct="1">
        <a:spcBef>
          <a:spcPct val="0"/>
        </a:spcBef>
        <a:buNone/>
        <a:defRPr sz="4800" kern="1200">
          <a:solidFill>
            <a:schemeClr val="tx1"/>
          </a:solidFill>
          <a:effectLst>
            <a:outerShdw blurRad="50800" dist="12700" dir="2700000" sx="100500" sy="100500" algn="tl" rotWithShape="0">
              <a:prstClr val="black">
                <a:alpha val="60000"/>
              </a:prstClr>
            </a:outerShdw>
          </a:effectLst>
          <a:latin typeface="+mj-lt"/>
          <a:ea typeface="+mj-ea"/>
          <a:cs typeface="+mj-cs"/>
        </a:defRPr>
      </a:lvl1pPr>
    </p:titleStyle>
    <p:bodyStyle>
      <a:lvl1pPr marL="282575" indent="-282575" algn="l" defTabSz="914400" rtl="0" eaLnBrk="1" latinLnBrk="0" hangingPunct="1">
        <a:spcBef>
          <a:spcPts val="2000"/>
        </a:spcBef>
        <a:buFont typeface="Calisto MT" pitchFamily="18" charset="0"/>
        <a:buChar char="•"/>
        <a:defRPr sz="2400" kern="1200">
          <a:solidFill>
            <a:schemeClr val="bg2"/>
          </a:solidFill>
          <a:effectLst>
            <a:outerShdw blurRad="63500" dir="2700000" algn="tl" rotWithShape="0">
              <a:schemeClr val="tx1">
                <a:alpha val="40000"/>
              </a:schemeClr>
            </a:outerShdw>
          </a:effectLst>
          <a:latin typeface="+mn-lt"/>
          <a:ea typeface="+mn-ea"/>
          <a:cs typeface="+mn-cs"/>
        </a:defRPr>
      </a:lvl1pPr>
      <a:lvl2pPr marL="577850" indent="-295275" algn="l" defTabSz="914400" rtl="0" eaLnBrk="1" latinLnBrk="0" hangingPunct="1">
        <a:spcBef>
          <a:spcPts val="600"/>
        </a:spcBef>
        <a:buClr>
          <a:schemeClr val="bg2">
            <a:lumMod val="60000"/>
            <a:lumOff val="40000"/>
          </a:schemeClr>
        </a:buClr>
        <a:buFont typeface="Calisto MT" pitchFamily="18" charset="0"/>
        <a:buChar char="•"/>
        <a:defRPr sz="2200" kern="1200">
          <a:solidFill>
            <a:schemeClr val="bg2"/>
          </a:solidFill>
          <a:effectLst>
            <a:outerShdw blurRad="63500" dir="2700000" algn="tl" rotWithShape="0">
              <a:schemeClr val="tx1">
                <a:alpha val="40000"/>
              </a:schemeClr>
            </a:outerShdw>
          </a:effectLst>
          <a:latin typeface="+mn-lt"/>
          <a:ea typeface="+mn-ea"/>
          <a:cs typeface="+mn-cs"/>
        </a:defRPr>
      </a:lvl2pPr>
      <a:lvl3pPr marL="860425" indent="-282575" algn="l" defTabSz="914400" rtl="0" eaLnBrk="1" latinLnBrk="0" hangingPunct="1">
        <a:spcBef>
          <a:spcPts val="600"/>
        </a:spcBef>
        <a:buFont typeface="Calisto MT" pitchFamily="18" charset="0"/>
        <a:buChar char="•"/>
        <a:defRPr sz="2000" kern="1200">
          <a:solidFill>
            <a:schemeClr val="bg2"/>
          </a:solidFill>
          <a:effectLst>
            <a:outerShdw blurRad="63500" dir="2700000" algn="tl" rotWithShape="0">
              <a:schemeClr val="tx1">
                <a:alpha val="40000"/>
              </a:schemeClr>
            </a:outerShdw>
          </a:effectLst>
          <a:latin typeface="+mn-lt"/>
          <a:ea typeface="+mn-ea"/>
          <a:cs typeface="+mn-cs"/>
        </a:defRPr>
      </a:lvl3pPr>
      <a:lvl4pPr marL="1143000" indent="-282575" algn="l" defTabSz="914400" rtl="0" eaLnBrk="1" latinLnBrk="0" hangingPunct="1">
        <a:spcBef>
          <a:spcPts val="600"/>
        </a:spcBef>
        <a:buClr>
          <a:schemeClr val="bg2">
            <a:lumMod val="60000"/>
            <a:lumOff val="40000"/>
          </a:schemeClr>
        </a:buClr>
        <a:buFont typeface="Calisto MT" pitchFamily="18" charset="0"/>
        <a:buChar char="•"/>
        <a:defRPr sz="1800" kern="1200">
          <a:solidFill>
            <a:schemeClr val="bg2"/>
          </a:solidFill>
          <a:effectLst>
            <a:outerShdw blurRad="63500" dir="2700000" algn="tl" rotWithShape="0">
              <a:schemeClr val="tx1">
                <a:alpha val="40000"/>
              </a:schemeClr>
            </a:outerShdw>
          </a:effectLst>
          <a:latin typeface="+mn-lt"/>
          <a:ea typeface="+mn-ea"/>
          <a:cs typeface="+mn-cs"/>
        </a:defRPr>
      </a:lvl4pPr>
      <a:lvl5pPr marL="1425575" indent="-282575" algn="l" defTabSz="914400" rtl="0" eaLnBrk="1" latinLnBrk="0" hangingPunct="1">
        <a:spcBef>
          <a:spcPts val="600"/>
        </a:spcBef>
        <a:buFont typeface="Calisto MT" pitchFamily="18" charset="0"/>
        <a:buChar char="•"/>
        <a:defRPr sz="1800" kern="1200">
          <a:solidFill>
            <a:schemeClr val="bg2"/>
          </a:solidFill>
          <a:effectLst>
            <a:outerShdw blurRad="63500" dir="2700000" algn="tl" rotWithShape="0">
              <a:schemeClr val="tx1">
                <a:alpha val="40000"/>
              </a:schemeClr>
            </a:outerShdw>
          </a:effectLst>
          <a:latin typeface="+mn-lt"/>
          <a:ea typeface="+mn-ea"/>
          <a:cs typeface="+mn-cs"/>
        </a:defRPr>
      </a:lvl5pPr>
      <a:lvl6pPr marL="1711325" indent="-280988" algn="l" defTabSz="914400" rtl="0" eaLnBrk="1" latinLnBrk="0" hangingPunct="1">
        <a:spcBef>
          <a:spcPct val="20000"/>
        </a:spcBef>
        <a:buClr>
          <a:schemeClr val="bg2">
            <a:lumMod val="60000"/>
            <a:lumOff val="40000"/>
          </a:schemeClr>
        </a:buClr>
        <a:buFont typeface="Arial" pitchFamily="34" charset="0"/>
        <a:buChar char="•"/>
        <a:defRPr lang="en-US" sz="1800" kern="1200" dirty="0" smtClean="0">
          <a:solidFill>
            <a:schemeClr val="bg2"/>
          </a:solidFill>
          <a:effectLst>
            <a:outerShdw blurRad="63500" dir="2700000" algn="tl" rotWithShape="0">
              <a:schemeClr val="tx1">
                <a:alpha val="40000"/>
              </a:schemeClr>
            </a:outerShdw>
          </a:effectLst>
          <a:latin typeface="+mn-lt"/>
          <a:ea typeface="+mn-ea"/>
          <a:cs typeface="+mn-cs"/>
        </a:defRPr>
      </a:lvl6pPr>
      <a:lvl7pPr marL="2000250" indent="-280988" algn="l" defTabSz="914400" rtl="0" eaLnBrk="1" latinLnBrk="0" hangingPunct="1">
        <a:spcBef>
          <a:spcPct val="20000"/>
        </a:spcBef>
        <a:buFont typeface="Arial" pitchFamily="34" charset="0"/>
        <a:buChar char="•"/>
        <a:defRPr lang="en-US" sz="1800" kern="1200" dirty="0" smtClean="0">
          <a:solidFill>
            <a:schemeClr val="bg2"/>
          </a:solidFill>
          <a:effectLst>
            <a:outerShdw blurRad="63500" dir="2700000" algn="tl" rotWithShape="0">
              <a:schemeClr val="tx1">
                <a:alpha val="40000"/>
              </a:schemeClr>
            </a:outerShdw>
          </a:effectLst>
          <a:latin typeface="+mn-lt"/>
          <a:ea typeface="+mn-ea"/>
          <a:cs typeface="+mn-cs"/>
        </a:defRPr>
      </a:lvl7pPr>
      <a:lvl8pPr marL="2290763" indent="-280988" algn="l" defTabSz="914400" rtl="0" eaLnBrk="1" latinLnBrk="0" hangingPunct="1">
        <a:spcBef>
          <a:spcPct val="20000"/>
        </a:spcBef>
        <a:buClr>
          <a:schemeClr val="bg2">
            <a:lumMod val="60000"/>
            <a:lumOff val="40000"/>
          </a:schemeClr>
        </a:buClr>
        <a:buFont typeface="Arial" pitchFamily="34" charset="0"/>
        <a:buChar char="•"/>
        <a:defRPr lang="en-US" sz="1800" kern="1200" dirty="0" smtClean="0">
          <a:solidFill>
            <a:schemeClr val="bg2"/>
          </a:solidFill>
          <a:effectLst>
            <a:outerShdw blurRad="63500" dir="2700000" algn="tl" rotWithShape="0">
              <a:schemeClr val="tx1">
                <a:alpha val="40000"/>
              </a:schemeClr>
            </a:outerShdw>
          </a:effectLst>
          <a:latin typeface="+mn-lt"/>
          <a:ea typeface="+mn-ea"/>
          <a:cs typeface="+mn-cs"/>
        </a:defRPr>
      </a:lvl8pPr>
      <a:lvl9pPr marL="2571750" indent="-280988" algn="l" defTabSz="914400" rtl="0" eaLnBrk="1" latinLnBrk="0" hangingPunct="1">
        <a:spcBef>
          <a:spcPct val="20000"/>
        </a:spcBef>
        <a:buFont typeface="Arial" pitchFamily="34" charset="0"/>
        <a:buChar char="•"/>
        <a:defRPr lang="en-US" sz="1800" kern="1200" dirty="0">
          <a:solidFill>
            <a:schemeClr val="bg2"/>
          </a:solidFill>
          <a:effectLst>
            <a:outerShdw blurRad="63500" dir="2700000" algn="tl" rotWithShape="0">
              <a:schemeClr val="tx1">
                <a:alpha val="40000"/>
              </a:schemeClr>
            </a:outerShdw>
          </a:effectLst>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 Id="rId3" Type="http://schemas.openxmlformats.org/officeDocument/2006/relationships/image" Target="../media/image6.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file://localhost/Users/edwardlebronfairbanks/Desktop/Building%20Better%20Boards%20-%20video/VTS_02_1.VOB"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BoardServe.org" TargetMode="External"/><Relationship Id="rId3" Type="http://schemas.openxmlformats.org/officeDocument/2006/relationships/hyperlink" Target="http://www.nazarenecompassion.org/CMCs/APEXAssessment/tabid/534/Default.aspx"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file://localhost/Users/edwardlebronfairbanks/Desktop/Building%20Better%20Boards%20-%20video/VTS_01_1.VOB"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file://localhost/Users/edwardlebronfairbanks/Desktop/Building%20Better%20Boards%20-%20video/VTS_02_1.VOB"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BoardServe.org/Click"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file://localhost/Users/edwardlebronfairbanks/Desktop/Building%20Better%20Boards%20-%20video/VTS_03_1.VOB"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file://localhost/Users/edwardlebronfairbanks/Movies/bbb%20final/04_bbb-final-hdmed.mp4" TargetMode="Externa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file://localhost/Users/edwardlebronfairbanks/Desktop/Building%20Better%20Boards%20-%20video/VTS_05_1.VOB" TargetMode="Externa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file://localhost/Users/edwardlebronfairbanks/Desktop/Building%20Better%20Boards%20-%20video/VTS_06_1.VOB" TargetMode="Externa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jpeg"/></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jpeg"/></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jpeg"/></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8.jpeg"/></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file://localhost/Users/edwardlebronfairbanks/Desktop/Building%20Better%20Boards%20-%20video/VTS_07_1.VOB" TargetMode="Externa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file://localhost/Users/edwardlebronfairbanks/Desktop/Building%20Better%20Boards%20-%20video/VTS_01_1.VOB" TargetMode="Externa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3333" y="465667"/>
            <a:ext cx="8191500" cy="2272943"/>
          </a:xfrm>
        </p:spPr>
        <p:txBody>
          <a:bodyPr/>
          <a:lstStyle/>
          <a:p>
            <a:r>
              <a:rPr lang="en-US" b="1" dirty="0" smtClean="0"/>
              <a:t>NAZARENE THEOLOGICAL COLLEGE-BRISBANE</a:t>
            </a:r>
            <a:endParaRPr lang="en-US" b="1" dirty="0"/>
          </a:p>
        </p:txBody>
      </p:sp>
      <p:sp>
        <p:nvSpPr>
          <p:cNvPr id="3" name="Subtitle 2"/>
          <p:cNvSpPr>
            <a:spLocks noGrp="1"/>
          </p:cNvSpPr>
          <p:nvPr>
            <p:ph type="subTitle" idx="1"/>
          </p:nvPr>
        </p:nvSpPr>
        <p:spPr>
          <a:xfrm>
            <a:off x="779463" y="3388472"/>
            <a:ext cx="7583487" cy="3469528"/>
          </a:xfrm>
        </p:spPr>
        <p:txBody>
          <a:bodyPr>
            <a:noAutofit/>
          </a:bodyPr>
          <a:lstStyle/>
          <a:p>
            <a:endParaRPr lang="en-US" sz="2800" dirty="0" smtClean="0"/>
          </a:p>
          <a:p>
            <a:r>
              <a:rPr lang="en-US" sz="6000" b="1" dirty="0" smtClean="0"/>
              <a:t>BUILDING BETTER BOARDS</a:t>
            </a:r>
            <a:endParaRPr lang="en-US" sz="6000" b="1" dirty="0"/>
          </a:p>
          <a:p>
            <a:r>
              <a:rPr lang="en-US" sz="3200" b="1" dirty="0" smtClean="0"/>
              <a:t>FEBRUARY 4-9, 2013</a:t>
            </a:r>
            <a:endParaRPr lang="en-US" sz="3200" b="1" dirty="0"/>
          </a:p>
        </p:txBody>
      </p:sp>
    </p:spTree>
    <p:extLst>
      <p:ext uri="{BB962C8B-B14F-4D97-AF65-F5344CB8AC3E}">
        <p14:creationId xmlns:p14="http://schemas.microsoft.com/office/powerpoint/2010/main" val="2020780825"/>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09" name="Rectangle 1"/>
          <p:cNvSpPr>
            <a:spLocks/>
          </p:cNvSpPr>
          <p:nvPr/>
        </p:nvSpPr>
        <p:spPr bwMode="auto">
          <a:xfrm>
            <a:off x="8810625" y="6629400"/>
            <a:ext cx="130175"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40639" bIns="0" anchor="b">
            <a:spAutoFit/>
          </a:bodyPr>
          <a:lstStyle/>
          <a:p>
            <a:pPr marL="39688" algn="r"/>
            <a:r>
              <a:rPr lang="en-US" sz="1100">
                <a:solidFill>
                  <a:srgbClr val="4D4D4D"/>
                </a:solidFill>
                <a:latin typeface="Arial" charset="0"/>
                <a:cs typeface="Arial" charset="0"/>
                <a:sym typeface="Arial" charset="0"/>
              </a:rPr>
              <a:t>7</a:t>
            </a:r>
          </a:p>
        </p:txBody>
      </p:sp>
      <p:sp>
        <p:nvSpPr>
          <p:cNvPr id="119810" name="Rectangle 2"/>
          <p:cNvSpPr>
            <a:spLocks/>
          </p:cNvSpPr>
          <p:nvPr/>
        </p:nvSpPr>
        <p:spPr bwMode="auto">
          <a:xfrm>
            <a:off x="0" y="0"/>
            <a:ext cx="9156700" cy="6858000"/>
          </a:xfrm>
          <a:prstGeom prst="rect">
            <a:avLst/>
          </a:prstGeom>
          <a:blipFill dpi="0" rotWithShape="0">
            <a:blip r:embed="rId2"/>
            <a:srcRect/>
            <a:tile tx="0" ty="0" sx="100000" sy="100000" flip="none" algn="tl"/>
          </a:blipFill>
          <a:ln>
            <a:noFill/>
          </a:ln>
          <a:extLst>
            <a:ext uri="{91240B29-F687-4f45-9708-019B960494DF}">
              <a14:hiddenLine xmlns:a14="http://schemas.microsoft.com/office/drawing/2010/main" w="12700">
                <a:solidFill>
                  <a:schemeClr val="tx1"/>
                </a:solidFill>
                <a:round/>
                <a:headEnd/>
                <a:tailEnd/>
              </a14:hiddenLine>
            </a:ext>
          </a:extLst>
        </p:spPr>
        <p:txBody>
          <a:bodyPr lIns="0" tIns="0" rIns="0" bIns="0"/>
          <a:lstStyle/>
          <a:p>
            <a:endParaRPr lang="en-US"/>
          </a:p>
        </p:txBody>
      </p:sp>
      <p:sp>
        <p:nvSpPr>
          <p:cNvPr id="119811" name="Rectangle 3"/>
          <p:cNvSpPr>
            <a:spLocks/>
          </p:cNvSpPr>
          <p:nvPr/>
        </p:nvSpPr>
        <p:spPr bwMode="auto">
          <a:xfrm>
            <a:off x="6400800" y="6654800"/>
            <a:ext cx="2019300" cy="12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round/>
                <a:headEnd/>
                <a:tailEnd/>
              </a14:hiddenLine>
            </a:ext>
          </a:extLst>
        </p:spPr>
        <p:txBody>
          <a:bodyPr lIns="0" tIns="0" rIns="0" bIns="0" anchor="b"/>
          <a:lstStyle/>
          <a:p>
            <a:pPr algn="r"/>
            <a:r>
              <a:rPr lang="en-US" sz="900">
                <a:solidFill>
                  <a:srgbClr val="4D4D4D"/>
                </a:solidFill>
                <a:latin typeface="Gill Sans MT" charset="0"/>
                <a:cs typeface="Gill Sans MT" charset="0"/>
                <a:sym typeface="Gill Sans MT" charset="0"/>
              </a:rPr>
              <a:t>26 March 2012</a:t>
            </a:r>
          </a:p>
        </p:txBody>
      </p:sp>
      <p:sp>
        <p:nvSpPr>
          <p:cNvPr id="119812" name="Rectangle 4"/>
          <p:cNvSpPr>
            <a:spLocks/>
          </p:cNvSpPr>
          <p:nvPr/>
        </p:nvSpPr>
        <p:spPr bwMode="auto">
          <a:xfrm>
            <a:off x="8810625" y="6629400"/>
            <a:ext cx="130175"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40639" bIns="0" anchor="b">
            <a:spAutoFit/>
          </a:bodyPr>
          <a:lstStyle/>
          <a:p>
            <a:pPr marL="39688" algn="r"/>
            <a:r>
              <a:rPr lang="en-US" sz="1100">
                <a:solidFill>
                  <a:srgbClr val="4D4D4D"/>
                </a:solidFill>
                <a:latin typeface="Arial" charset="0"/>
                <a:cs typeface="Arial" charset="0"/>
                <a:sym typeface="Arial" charset="0"/>
              </a:rPr>
              <a:t>7</a:t>
            </a:r>
          </a:p>
        </p:txBody>
      </p:sp>
      <p:pic>
        <p:nvPicPr>
          <p:cNvPr id="119813" name="Picture 5"/>
          <p:cNvPicPr>
            <a:picLocks noChangeArrowheads="1"/>
          </p:cNvPicPr>
          <p:nvPr/>
        </p:nvPicPr>
        <p:blipFill>
          <a:blip r:embed="rId3">
            <a:extLst>
              <a:ext uri="{28A0092B-C50C-407E-A947-70E740481C1C}">
                <a14:useLocalDpi xmlns:a14="http://schemas.microsoft.com/office/drawing/2010/main" val="0"/>
              </a:ext>
            </a:extLst>
          </a:blip>
          <a:srcRect t="9592" b="8867"/>
          <a:stretch>
            <a:fillRect/>
          </a:stretch>
        </p:blipFill>
        <p:spPr bwMode="auto">
          <a:xfrm>
            <a:off x="777875" y="1117600"/>
            <a:ext cx="7612063" cy="551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pic>
      <p:sp>
        <p:nvSpPr>
          <p:cNvPr id="119814" name="Rectangle 6"/>
          <p:cNvSpPr>
            <a:spLocks/>
          </p:cNvSpPr>
          <p:nvPr/>
        </p:nvSpPr>
        <p:spPr bwMode="auto">
          <a:xfrm>
            <a:off x="3733800" y="2209800"/>
            <a:ext cx="1536700" cy="45719"/>
          </a:xfrm>
          <a:prstGeom prst="rect">
            <a:avLst/>
          </a:prstGeom>
          <a:solidFill>
            <a:schemeClr val="accent1"/>
          </a:solidFill>
          <a:ln w="25400">
            <a:solidFill>
              <a:srgbClr val="FFFFFF"/>
            </a:solidFill>
            <a:round/>
            <a:headEnd/>
            <a:tailEnd/>
          </a:ln>
        </p:spPr>
        <p:txBody>
          <a:bodyPr lIns="0" tIns="0" rIns="0" bIns="0"/>
          <a:lstStyle/>
          <a:p>
            <a:endParaRPr lang="en-US"/>
          </a:p>
        </p:txBody>
      </p:sp>
      <p:sp>
        <p:nvSpPr>
          <p:cNvPr id="119815" name="Rectangle 7"/>
          <p:cNvSpPr>
            <a:spLocks/>
          </p:cNvSpPr>
          <p:nvPr/>
        </p:nvSpPr>
        <p:spPr bwMode="auto">
          <a:xfrm>
            <a:off x="4406635" y="455686"/>
            <a:ext cx="241300" cy="228600"/>
          </a:xfrm>
          <a:prstGeom prst="rect">
            <a:avLst/>
          </a:prstGeom>
          <a:solidFill>
            <a:schemeClr val="accent1"/>
          </a:solidFill>
          <a:ln w="25400">
            <a:solidFill>
              <a:srgbClr val="FFFFFF"/>
            </a:solidFill>
            <a:round/>
            <a:headEnd/>
            <a:tailEnd/>
          </a:ln>
        </p:spPr>
        <p:txBody>
          <a:bodyPr lIns="0" tIns="0" rIns="0" bIns="0"/>
          <a:lstStyle/>
          <a:p>
            <a:endParaRPr lang="en-US"/>
          </a:p>
        </p:txBody>
      </p:sp>
      <p:sp>
        <p:nvSpPr>
          <p:cNvPr id="119816" name="Line 8"/>
          <p:cNvSpPr>
            <a:spLocks noChangeShapeType="1"/>
          </p:cNvSpPr>
          <p:nvPr/>
        </p:nvSpPr>
        <p:spPr bwMode="auto">
          <a:xfrm>
            <a:off x="4495800" y="2971800"/>
            <a:ext cx="1588" cy="152400"/>
          </a:xfrm>
          <a:prstGeom prst="line">
            <a:avLst/>
          </a:prstGeom>
          <a:noFill/>
          <a:ln w="57150">
            <a:solidFill>
              <a:srgbClr val="FFFFFF"/>
            </a:solidFill>
            <a:round/>
            <a:headEnd/>
            <a:tailEnd/>
          </a:ln>
          <a:extLst>
            <a:ext uri="{909E8E84-426E-40dd-AFC4-6F175D3DCCD1}">
              <a14:hiddenFill xmlns:a14="http://schemas.microsoft.com/office/drawing/2010/main">
                <a:noFill/>
              </a14:hiddenFill>
            </a:ext>
          </a:extLst>
        </p:spPr>
        <p:txBody>
          <a:bodyPr lIns="0" tIns="0" rIns="0" bIns="0"/>
          <a:lstStyle/>
          <a:p>
            <a:endParaRPr lang="en-US"/>
          </a:p>
        </p:txBody>
      </p:sp>
      <p:pic>
        <p:nvPicPr>
          <p:cNvPr id="119817" name="Picture 9"/>
          <p:cNvPicPr>
            <a:picLocks noChangeArrowheads="1"/>
          </p:cNvPicPr>
          <p:nvPr/>
        </p:nvPicPr>
        <p:blipFill>
          <a:blip r:embed="rId3">
            <a:extLst>
              <a:ext uri="{28A0092B-C50C-407E-A947-70E740481C1C}">
                <a14:useLocalDpi xmlns:a14="http://schemas.microsoft.com/office/drawing/2010/main" val="0"/>
              </a:ext>
            </a:extLst>
          </a:blip>
          <a:srcRect l="48203" t="44414" r="50999" b="53830"/>
          <a:stretch>
            <a:fillRect/>
          </a:stretch>
        </p:blipFill>
        <p:spPr bwMode="auto">
          <a:xfrm rot="-180000" flipH="1" flipV="1">
            <a:off x="4407547" y="2965652"/>
            <a:ext cx="54023" cy="45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a:solidFill>
                  <a:schemeClr val="tx1"/>
                </a:solidFill>
                <a:round/>
                <a:headEnd/>
                <a:tailEnd/>
              </a14:hiddenLine>
            </a:ext>
          </a:extLst>
        </p:spPr>
      </p:pic>
      <p:sp>
        <p:nvSpPr>
          <p:cNvPr id="119818" name="Rectangle 10"/>
          <p:cNvSpPr>
            <a:spLocks/>
          </p:cNvSpPr>
          <p:nvPr/>
        </p:nvSpPr>
        <p:spPr bwMode="auto">
          <a:xfrm>
            <a:off x="1588" y="215900"/>
            <a:ext cx="8509000" cy="1866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40639" bIns="0"/>
          <a:lstStyle/>
          <a:p>
            <a:pPr marL="39688"/>
            <a:r>
              <a:rPr lang="en-US">
                <a:solidFill>
                  <a:schemeClr val="tx1"/>
                </a:solidFill>
                <a:cs typeface="Gill Sans" charset="0"/>
              </a:rPr>
              <a:t>This diagram is called the Sigmoid or S-Curve I have modified it slightly for this conversation</a:t>
            </a:r>
          </a:p>
        </p:txBody>
      </p:sp>
    </p:spTree>
    <p:extLst>
      <p:ext uri="{BB962C8B-B14F-4D97-AF65-F5344CB8AC3E}">
        <p14:creationId xmlns:p14="http://schemas.microsoft.com/office/powerpoint/2010/main" val="32491160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question:</a:t>
            </a:r>
            <a:endParaRPr lang="en-US" dirty="0"/>
          </a:p>
        </p:txBody>
      </p:sp>
      <p:sp>
        <p:nvSpPr>
          <p:cNvPr id="3" name="Content Placeholder 2"/>
          <p:cNvSpPr>
            <a:spLocks noGrp="1"/>
          </p:cNvSpPr>
          <p:nvPr>
            <p:ph idx="1"/>
          </p:nvPr>
        </p:nvSpPr>
        <p:spPr>
          <a:xfrm>
            <a:off x="0" y="2438848"/>
            <a:ext cx="9144000" cy="4192400"/>
          </a:xfrm>
        </p:spPr>
        <p:txBody>
          <a:bodyPr>
            <a:normAutofit/>
          </a:bodyPr>
          <a:lstStyle/>
          <a:p>
            <a:pPr marL="0" indent="0">
              <a:buNone/>
            </a:pPr>
            <a:r>
              <a:rPr lang="en-US" sz="4800" b="1" dirty="0" smtClean="0"/>
              <a:t>What is one “big” (very big) board question you would like to see addressed during this board development module?</a:t>
            </a:r>
            <a:endParaRPr lang="en-US" sz="4800" b="1" dirty="0"/>
          </a:p>
        </p:txBody>
      </p:sp>
    </p:spTree>
    <p:extLst>
      <p:ext uri="{BB962C8B-B14F-4D97-AF65-F5344CB8AC3E}">
        <p14:creationId xmlns:p14="http://schemas.microsoft.com/office/powerpoint/2010/main" val="1748215030"/>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809" y="62753"/>
            <a:ext cx="8369409" cy="1283167"/>
          </a:xfrm>
        </p:spPr>
        <p:txBody>
          <a:bodyPr/>
          <a:lstStyle/>
          <a:p>
            <a:r>
              <a:rPr lang="en-US" dirty="0" smtClean="0"/>
              <a:t>Another </a:t>
            </a:r>
            <a:r>
              <a:rPr lang="en-US" i="1" dirty="0" smtClean="0"/>
              <a:t>big</a:t>
            </a:r>
            <a:r>
              <a:rPr lang="en-US" dirty="0" smtClean="0"/>
              <a:t> question...</a:t>
            </a:r>
            <a:endParaRPr lang="en-US" dirty="0"/>
          </a:p>
        </p:txBody>
      </p:sp>
      <p:sp>
        <p:nvSpPr>
          <p:cNvPr id="3" name="Content Placeholder 2"/>
          <p:cNvSpPr>
            <a:spLocks noGrp="1"/>
          </p:cNvSpPr>
          <p:nvPr>
            <p:ph idx="1"/>
          </p:nvPr>
        </p:nvSpPr>
        <p:spPr>
          <a:xfrm>
            <a:off x="-1" y="1502833"/>
            <a:ext cx="9144001" cy="5355167"/>
          </a:xfrm>
        </p:spPr>
        <p:txBody>
          <a:bodyPr>
            <a:normAutofit lnSpcReduction="10000"/>
          </a:bodyPr>
          <a:lstStyle/>
          <a:p>
            <a:pPr marL="0" indent="0">
              <a:buNone/>
            </a:pPr>
            <a:r>
              <a:rPr lang="en-US" sz="3600" b="1" dirty="0" smtClean="0"/>
              <a:t>What are the top three “critical issues” facing the Board on which your serve during the next one to three years?</a:t>
            </a:r>
          </a:p>
          <a:p>
            <a:pPr lvl="1"/>
            <a:r>
              <a:rPr lang="en-US" b="1" dirty="0" smtClean="0"/>
              <a:t>Declining attendance?</a:t>
            </a:r>
          </a:p>
          <a:p>
            <a:pPr lvl="1"/>
            <a:r>
              <a:rPr lang="en-US" b="1" dirty="0" smtClean="0"/>
              <a:t>Succession planning?</a:t>
            </a:r>
          </a:p>
          <a:p>
            <a:pPr lvl="1"/>
            <a:r>
              <a:rPr lang="en-US" b="1" dirty="0" smtClean="0"/>
              <a:t>Physical plant expansion?</a:t>
            </a:r>
          </a:p>
          <a:p>
            <a:pPr lvl="1"/>
            <a:r>
              <a:rPr lang="en-US" b="1" dirty="0" smtClean="0"/>
              <a:t>The role of technology in local churches, districts, and NTC-B?</a:t>
            </a:r>
          </a:p>
          <a:p>
            <a:pPr lvl="1"/>
            <a:r>
              <a:rPr lang="en-US" b="1" dirty="0" smtClean="0"/>
              <a:t>Access to NTC-B ministerial education throughout the  country?</a:t>
            </a:r>
          </a:p>
          <a:p>
            <a:pPr lvl="1"/>
            <a:r>
              <a:rPr lang="en-US" b="1" dirty="0" smtClean="0"/>
              <a:t>Budget development and financial management?</a:t>
            </a:r>
          </a:p>
          <a:p>
            <a:pPr lvl="1"/>
            <a:r>
              <a:rPr lang="en-US" b="1" dirty="0" smtClean="0"/>
              <a:t>Capital projects fundraising?</a:t>
            </a:r>
          </a:p>
          <a:p>
            <a:pPr lvl="1"/>
            <a:r>
              <a:rPr lang="en-US" b="1" dirty="0" smtClean="0"/>
              <a:t>Role of Board in developing a Strategic Plan?</a:t>
            </a:r>
          </a:p>
          <a:p>
            <a:pPr lvl="1"/>
            <a:r>
              <a:rPr lang="en-US" b="1" dirty="0" smtClean="0"/>
              <a:t>Maintaining the Nazarene ethos and identity?</a:t>
            </a:r>
          </a:p>
          <a:p>
            <a:pPr lvl="1"/>
            <a:r>
              <a:rPr lang="en-US" b="1" dirty="0" smtClean="0"/>
              <a:t>Professional Growth and Development?      Others?</a:t>
            </a:r>
            <a:endParaRPr lang="en-US" dirty="0" smtClean="0"/>
          </a:p>
          <a:p>
            <a:pPr lvl="1"/>
            <a:endParaRPr lang="en-US" dirty="0" smtClean="0"/>
          </a:p>
          <a:p>
            <a:pPr lvl="1"/>
            <a:endParaRPr lang="en-US" dirty="0"/>
          </a:p>
        </p:txBody>
      </p:sp>
    </p:spTree>
    <p:extLst>
      <p:ext uri="{BB962C8B-B14F-4D97-AF65-F5344CB8AC3E}">
        <p14:creationId xmlns:p14="http://schemas.microsoft.com/office/powerpoint/2010/main" val="1727943473"/>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During the week we will discuss:</a:t>
            </a:r>
            <a:endParaRPr lang="en-US" dirty="0"/>
          </a:p>
        </p:txBody>
      </p:sp>
      <p:sp>
        <p:nvSpPr>
          <p:cNvPr id="3" name="Content Placeholder 2"/>
          <p:cNvSpPr>
            <a:spLocks noGrp="1"/>
          </p:cNvSpPr>
          <p:nvPr>
            <p:ph idx="1"/>
          </p:nvPr>
        </p:nvSpPr>
        <p:spPr>
          <a:xfrm>
            <a:off x="-571500" y="1968500"/>
            <a:ext cx="9186333" cy="5387862"/>
          </a:xfrm>
        </p:spPr>
        <p:txBody>
          <a:bodyPr>
            <a:normAutofit/>
          </a:bodyPr>
          <a:lstStyle/>
          <a:p>
            <a:pPr marL="0" indent="0">
              <a:buNone/>
            </a:pPr>
            <a:r>
              <a:rPr lang="en-US" b="1" dirty="0" smtClean="0">
                <a:effectLst/>
              </a:rPr>
              <a:t>                </a:t>
            </a:r>
            <a:r>
              <a:rPr lang="en-US" sz="4000" b="1" dirty="0" smtClean="0">
                <a:effectLst/>
              </a:rPr>
              <a:t>       1</a:t>
            </a:r>
            <a:r>
              <a:rPr lang="en-US" sz="4000" b="1" dirty="0">
                <a:effectLst/>
              </a:rPr>
              <a:t>.  Processes to be </a:t>
            </a:r>
            <a:r>
              <a:rPr lang="en-US" sz="4000" b="1" dirty="0" smtClean="0">
                <a:effectLst/>
              </a:rPr>
              <a:t>clarified.</a:t>
            </a:r>
            <a:endParaRPr lang="en-US" sz="4000" b="1" dirty="0">
              <a:effectLst/>
            </a:endParaRPr>
          </a:p>
          <a:p>
            <a:pPr marL="0" indent="0">
              <a:buNone/>
            </a:pPr>
            <a:r>
              <a:rPr lang="en-US" sz="4000" b="1" dirty="0">
                <a:effectLst/>
              </a:rPr>
              <a:t>                 2. </a:t>
            </a:r>
            <a:r>
              <a:rPr lang="en-US" sz="4000" b="1" dirty="0" smtClean="0">
                <a:effectLst/>
              </a:rPr>
              <a:t> Policies needed.</a:t>
            </a:r>
            <a:endParaRPr lang="en-US" sz="4000" b="1" dirty="0">
              <a:effectLst/>
            </a:endParaRPr>
          </a:p>
          <a:p>
            <a:pPr marL="0" indent="0">
              <a:buNone/>
            </a:pPr>
            <a:r>
              <a:rPr lang="en-US" sz="4000" b="1" dirty="0">
                <a:effectLst/>
              </a:rPr>
              <a:t>                 3. Questions to be </a:t>
            </a:r>
            <a:r>
              <a:rPr lang="en-US" sz="4000" b="1" dirty="0" smtClean="0">
                <a:effectLst/>
              </a:rPr>
              <a:t>asked.</a:t>
            </a:r>
            <a:endParaRPr lang="en-US" sz="4000" b="1" dirty="0">
              <a:effectLst/>
            </a:endParaRPr>
          </a:p>
          <a:p>
            <a:pPr marL="0" indent="0">
              <a:buNone/>
            </a:pPr>
            <a:r>
              <a:rPr lang="en-US" sz="4000" b="1" dirty="0">
                <a:effectLst/>
              </a:rPr>
              <a:t>                 4. Plans to be </a:t>
            </a:r>
            <a:r>
              <a:rPr lang="en-US" sz="4000" b="1" dirty="0" smtClean="0">
                <a:effectLst/>
              </a:rPr>
              <a:t>developed.</a:t>
            </a:r>
            <a:endParaRPr lang="en-US" sz="4000" b="1" dirty="0">
              <a:effectLst/>
            </a:endParaRPr>
          </a:p>
          <a:p>
            <a:pPr marL="0" indent="0">
              <a:buNone/>
            </a:pPr>
            <a:r>
              <a:rPr lang="en-US" sz="4000" b="1" dirty="0">
                <a:effectLst/>
              </a:rPr>
              <a:t>                 5. Projects to be </a:t>
            </a:r>
            <a:r>
              <a:rPr lang="en-US" sz="4000" b="1" dirty="0" smtClean="0">
                <a:effectLst/>
              </a:rPr>
              <a:t>initiated.</a:t>
            </a:r>
            <a:endParaRPr lang="en-US" sz="4000" b="1" dirty="0">
              <a:effectLst/>
            </a:endParaRPr>
          </a:p>
          <a:p>
            <a:pPr marL="0" indent="0">
              <a:buNone/>
            </a:pPr>
            <a:r>
              <a:rPr lang="en-US" b="1" dirty="0">
                <a:effectLst/>
              </a:rPr>
              <a:t>  </a:t>
            </a:r>
            <a:endParaRPr lang="en-US" dirty="0">
              <a:effectLst/>
            </a:endParaRPr>
          </a:p>
          <a:p>
            <a:endParaRPr lang="en-US" dirty="0"/>
          </a:p>
        </p:txBody>
      </p:sp>
    </p:spTree>
    <p:extLst>
      <p:ext uri="{BB962C8B-B14F-4D97-AF65-F5344CB8AC3E}">
        <p14:creationId xmlns:p14="http://schemas.microsoft.com/office/powerpoint/2010/main" val="822873644"/>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Video Clip </a:t>
            </a:r>
            <a:br>
              <a:rPr lang="en-US" dirty="0" smtClean="0"/>
            </a:br>
            <a:r>
              <a:rPr lang="en-US" dirty="0" smtClean="0"/>
              <a:t>and discussion</a:t>
            </a:r>
            <a:endParaRPr lang="en-US" dirty="0"/>
          </a:p>
        </p:txBody>
      </p:sp>
      <p:sp>
        <p:nvSpPr>
          <p:cNvPr id="3" name="Content Placeholder 2"/>
          <p:cNvSpPr>
            <a:spLocks noGrp="1"/>
          </p:cNvSpPr>
          <p:nvPr>
            <p:ph idx="1"/>
          </p:nvPr>
        </p:nvSpPr>
        <p:spPr>
          <a:xfrm>
            <a:off x="0" y="1632618"/>
            <a:ext cx="9144000" cy="4897852"/>
          </a:xfrm>
        </p:spPr>
        <p:txBody>
          <a:bodyPr>
            <a:normAutofit/>
          </a:bodyPr>
          <a:lstStyle/>
          <a:p>
            <a:pPr marL="0" indent="0">
              <a:buNone/>
            </a:pPr>
            <a:r>
              <a:rPr lang="en-US" dirty="0" smtClean="0">
                <a:hlinkClick r:id="rId2" action="ppaction://hlinkfile"/>
              </a:rPr>
              <a:t>Video #2</a:t>
            </a:r>
            <a:r>
              <a:rPr lang="en-US" dirty="0" smtClean="0"/>
              <a:t>: </a:t>
            </a:r>
          </a:p>
          <a:p>
            <a:pPr marL="0" indent="0" algn="ctr">
              <a:buNone/>
            </a:pPr>
            <a:r>
              <a:rPr lang="en-US" sz="4000" b="1" dirty="0" smtClean="0"/>
              <a:t>Best Practice Number One:</a:t>
            </a:r>
          </a:p>
          <a:p>
            <a:pPr marL="0" indent="0">
              <a:buNone/>
            </a:pPr>
            <a:endParaRPr lang="en-US" b="1" dirty="0" smtClean="0"/>
          </a:p>
          <a:p>
            <a:pPr marL="0" indent="0" algn="ctr">
              <a:buNone/>
            </a:pPr>
            <a:r>
              <a:rPr lang="en-US" sz="4400" b="1" dirty="0" smtClean="0"/>
              <a:t>“Board Members understand the role, purpose, and function of the board.”</a:t>
            </a:r>
            <a:endParaRPr lang="en-US" sz="4400" b="1" dirty="0"/>
          </a:p>
        </p:txBody>
      </p:sp>
    </p:spTree>
    <p:extLst>
      <p:ext uri="{BB962C8B-B14F-4D97-AF65-F5344CB8AC3E}">
        <p14:creationId xmlns:p14="http://schemas.microsoft.com/office/powerpoint/2010/main" val="2195560812"/>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Three Roles…</a:t>
            </a:r>
            <a:endParaRPr lang="en-US" dirty="0"/>
          </a:p>
        </p:txBody>
      </p:sp>
      <p:sp>
        <p:nvSpPr>
          <p:cNvPr id="3" name="Content Placeholder 2"/>
          <p:cNvSpPr>
            <a:spLocks noGrp="1"/>
          </p:cNvSpPr>
          <p:nvPr>
            <p:ph idx="1"/>
          </p:nvPr>
        </p:nvSpPr>
        <p:spPr>
          <a:xfrm>
            <a:off x="0" y="1345920"/>
            <a:ext cx="9143999" cy="5512080"/>
          </a:xfrm>
        </p:spPr>
        <p:txBody>
          <a:bodyPr/>
          <a:lstStyle/>
          <a:p>
            <a:pPr marL="0" indent="0">
              <a:buNone/>
            </a:pPr>
            <a:endParaRPr lang="en-US" sz="2800" b="1" dirty="0" smtClean="0">
              <a:ln w="17780" cmpd="sng">
                <a:solidFill>
                  <a:srgbClr val="FFFFFF"/>
                </a:solidFill>
                <a:prstDash val="solid"/>
                <a:miter lim="800000"/>
              </a:ln>
              <a:solidFill>
                <a:srgbClr val="333333"/>
              </a:solidFill>
              <a:effectLst>
                <a:outerShdw blurRad="50800" algn="tl" rotWithShape="0">
                  <a:srgbClr val="000000"/>
                </a:outerShdw>
              </a:effectLst>
              <a:latin typeface="Arial Italic" charset="0"/>
              <a:cs typeface="Arial Italic" charset="0"/>
              <a:sym typeface="Arial Italic" charset="0"/>
            </a:endParaRPr>
          </a:p>
          <a:p>
            <a:pPr marL="0" indent="0">
              <a:buNone/>
            </a:pPr>
            <a:r>
              <a:rPr lang="en-US" sz="3600" b="1" dirty="0" smtClean="0">
                <a:ln w="17780" cmpd="sng">
                  <a:solidFill>
                    <a:srgbClr val="FFFFFF"/>
                  </a:solidFill>
                  <a:prstDash val="solid"/>
                  <a:miter lim="800000"/>
                </a:ln>
                <a:solidFill>
                  <a:srgbClr val="333333"/>
                </a:solidFill>
                <a:effectLst>
                  <a:outerShdw blurRad="50800" algn="tl" rotWithShape="0">
                    <a:srgbClr val="000000"/>
                  </a:outerShdw>
                </a:effectLst>
                <a:latin typeface="Gill Sans Ultra Bold"/>
                <a:cs typeface="Gill Sans Ultra Bold"/>
                <a:sym typeface="Arial Italic" charset="0"/>
              </a:rPr>
              <a:t>	 </a:t>
            </a:r>
            <a:r>
              <a:rPr lang="en-US" sz="3600" b="1" dirty="0" smtClean="0">
                <a:ln w="17780" cmpd="sng">
                  <a:solidFill>
                    <a:srgbClr val="FFFFFF"/>
                  </a:solidFill>
                  <a:prstDash val="solid"/>
                  <a:miter lim="800000"/>
                </a:ln>
                <a:solidFill>
                  <a:srgbClr val="333333"/>
                </a:solidFill>
                <a:effectLst/>
                <a:latin typeface="Gill Sans Ultra Bold"/>
                <a:cs typeface="Gill Sans Ultra Bold"/>
                <a:sym typeface="Arial Italic" charset="0"/>
              </a:rPr>
              <a:t>#</a:t>
            </a:r>
            <a:r>
              <a:rPr lang="en-US" sz="3600" b="1" dirty="0">
                <a:ln w="17780" cmpd="sng">
                  <a:solidFill>
                    <a:srgbClr val="FFFFFF"/>
                  </a:solidFill>
                  <a:prstDash val="solid"/>
                  <a:miter lim="800000"/>
                </a:ln>
                <a:solidFill>
                  <a:srgbClr val="333333"/>
                </a:solidFill>
                <a:effectLst/>
                <a:latin typeface="Gill Sans Ultra Bold"/>
                <a:cs typeface="Gill Sans Ultra Bold"/>
                <a:sym typeface="Arial Italic" charset="0"/>
              </a:rPr>
              <a:t>1. The Fiduciary</a:t>
            </a:r>
            <a:r>
              <a:rPr lang="en-US" sz="3600" b="1" dirty="0">
                <a:ln w="17780" cmpd="sng">
                  <a:solidFill>
                    <a:srgbClr val="FFFFFF"/>
                  </a:solidFill>
                  <a:prstDash val="solid"/>
                  <a:miter lim="800000"/>
                </a:ln>
                <a:solidFill>
                  <a:srgbClr val="333333"/>
                </a:solidFill>
                <a:effectLst/>
                <a:latin typeface="Gill Sans Ultra Bold"/>
                <a:cs typeface="Gill Sans Ultra Bold"/>
                <a:sym typeface="Arial" charset="0"/>
              </a:rPr>
              <a:t> </a:t>
            </a:r>
            <a:r>
              <a:rPr lang="en-US" sz="3600" b="1" dirty="0" smtClean="0">
                <a:ln w="17780" cmpd="sng">
                  <a:solidFill>
                    <a:srgbClr val="FFFFFF"/>
                  </a:solidFill>
                  <a:prstDash val="solid"/>
                  <a:miter lim="800000"/>
                </a:ln>
                <a:solidFill>
                  <a:srgbClr val="333333"/>
                </a:solidFill>
                <a:effectLst/>
                <a:latin typeface="Gill Sans Ultra Bold"/>
                <a:cs typeface="Gill Sans Ultra Bold"/>
                <a:sym typeface="Arial" charset="0"/>
              </a:rPr>
              <a:t>Role:</a:t>
            </a:r>
            <a:endParaRPr lang="en-US" sz="3600" b="1" dirty="0">
              <a:ln w="17780" cmpd="sng">
                <a:solidFill>
                  <a:srgbClr val="FFFFFF"/>
                </a:solidFill>
                <a:prstDash val="solid"/>
                <a:miter lim="800000"/>
              </a:ln>
              <a:solidFill>
                <a:srgbClr val="333333"/>
              </a:solidFill>
              <a:effectLst/>
              <a:latin typeface="Gill Sans Ultra Bold"/>
              <a:cs typeface="Gill Sans Ultra Bold"/>
              <a:sym typeface="Arial" charset="0"/>
            </a:endParaRPr>
          </a:p>
          <a:p>
            <a:endParaRPr lang="en-US" sz="3600" dirty="0" smtClean="0">
              <a:solidFill>
                <a:srgbClr val="333333"/>
              </a:solidFill>
              <a:latin typeface="Gill Sans Ultra Bold"/>
              <a:cs typeface="Gill Sans Ultra Bold"/>
            </a:endParaRPr>
          </a:p>
          <a:p>
            <a:pPr marL="0" indent="0">
              <a:buNone/>
            </a:pPr>
            <a:r>
              <a:rPr lang="en-US" sz="3600" dirty="0" smtClean="0">
                <a:solidFill>
                  <a:srgbClr val="333333"/>
                </a:solidFill>
                <a:latin typeface="Gill Sans Ultra Bold"/>
                <a:ea typeface="ヒラギノ角ゴ ProN W3" charset="0"/>
                <a:cs typeface="Gill Sans Ultra Bold"/>
                <a:sym typeface="Gill Sans MT Bold Italic" charset="0"/>
              </a:rPr>
              <a:t>	</a:t>
            </a:r>
            <a:r>
              <a:rPr lang="en-US" sz="3600" dirty="0">
                <a:solidFill>
                  <a:srgbClr val="333333"/>
                </a:solidFill>
                <a:latin typeface="Gill Sans Ultra Bold"/>
                <a:ea typeface="ヒラギノ角ゴ ProN W3" charset="0"/>
                <a:cs typeface="Gill Sans Ultra Bold"/>
                <a:sym typeface="Gill Sans MT Bold Italic" charset="0"/>
              </a:rPr>
              <a:t> </a:t>
            </a:r>
            <a:r>
              <a:rPr lang="en-US" sz="3600" dirty="0" smtClean="0">
                <a:solidFill>
                  <a:srgbClr val="333333"/>
                </a:solidFill>
                <a:latin typeface="Gill Sans Ultra Bold"/>
                <a:ea typeface="ヒラギノ角ゴ ProN W3" charset="0"/>
                <a:cs typeface="Gill Sans Ultra Bold"/>
                <a:sym typeface="Gill Sans MT Bold Italic" charset="0"/>
              </a:rPr>
              <a:t>#</a:t>
            </a:r>
            <a:r>
              <a:rPr lang="en-US" sz="3600" dirty="0">
                <a:solidFill>
                  <a:srgbClr val="333333"/>
                </a:solidFill>
                <a:latin typeface="Gill Sans Ultra Bold"/>
                <a:ea typeface="ヒラギノ角ゴ ProN W3" charset="0"/>
                <a:cs typeface="Gill Sans Ultra Bold"/>
                <a:sym typeface="Gill Sans MT Bold Italic" charset="0"/>
              </a:rPr>
              <a:t>2. </a:t>
            </a:r>
            <a:r>
              <a:rPr lang="en-US" sz="3600" dirty="0" smtClean="0">
                <a:solidFill>
                  <a:srgbClr val="333333"/>
                </a:solidFill>
                <a:latin typeface="Gill Sans Ultra Bold"/>
                <a:ea typeface="ヒラギノ角ゴ ProN W3" charset="0"/>
                <a:cs typeface="Gill Sans Ultra Bold"/>
                <a:sym typeface="Gill Sans MT Bold Italic" charset="0"/>
              </a:rPr>
              <a:t>The Strategic</a:t>
            </a:r>
            <a:r>
              <a:rPr lang="en-US" sz="3600" dirty="0" smtClean="0">
                <a:solidFill>
                  <a:srgbClr val="333333"/>
                </a:solidFill>
                <a:latin typeface="Gill Sans Ultra Bold"/>
                <a:ea typeface="ヒラギノ角ゴ ProN W3" charset="0"/>
                <a:cs typeface="Gill Sans Ultra Bold"/>
                <a:sym typeface="Gill Sans MT Bold" charset="0"/>
              </a:rPr>
              <a:t> Role:</a:t>
            </a:r>
          </a:p>
          <a:p>
            <a:endParaRPr lang="en-US" sz="3600" dirty="0">
              <a:solidFill>
                <a:srgbClr val="333333"/>
              </a:solidFill>
              <a:latin typeface="Gill Sans Ultra Bold"/>
              <a:ea typeface="ヒラギノ角ゴ ProN W3" charset="0"/>
              <a:cs typeface="Gill Sans Ultra Bold"/>
              <a:sym typeface="Gill Sans MT Bold" charset="0"/>
            </a:endParaRPr>
          </a:p>
          <a:p>
            <a:pPr marL="0" indent="0">
              <a:buNone/>
            </a:pPr>
            <a:r>
              <a:rPr lang="en-US" sz="3600" b="1" dirty="0" smtClean="0">
                <a:solidFill>
                  <a:srgbClr val="333333"/>
                </a:solidFill>
                <a:latin typeface="Marker Felt"/>
                <a:ea typeface="ヒラギノ角ゴ ProN W3" charset="0"/>
                <a:cs typeface="Marker Felt"/>
                <a:sym typeface="Gill Sans MT Bold Italic" charset="0"/>
              </a:rPr>
              <a:t>	 #</a:t>
            </a:r>
            <a:r>
              <a:rPr lang="en-US" sz="3600" b="1" dirty="0">
                <a:solidFill>
                  <a:srgbClr val="333333"/>
                </a:solidFill>
                <a:latin typeface="Marker Felt"/>
                <a:ea typeface="ヒラギノ角ゴ ProN W3" charset="0"/>
                <a:cs typeface="Marker Felt"/>
                <a:sym typeface="Gill Sans MT Bold Italic" charset="0"/>
              </a:rPr>
              <a:t>3</a:t>
            </a:r>
            <a:r>
              <a:rPr lang="en-US" sz="3600" b="1" dirty="0" smtClean="0">
                <a:solidFill>
                  <a:srgbClr val="333333"/>
                </a:solidFill>
                <a:latin typeface="Marker Felt"/>
                <a:ea typeface="ヒラギノ角ゴ ProN W3" charset="0"/>
                <a:cs typeface="Marker Felt"/>
                <a:sym typeface="Gill Sans MT Bold Italic" charset="0"/>
              </a:rPr>
              <a:t>.   The Representative Role: </a:t>
            </a:r>
            <a:r>
              <a:rPr lang="en-US" sz="3600" b="1" dirty="0" smtClean="0">
                <a:solidFill>
                  <a:srgbClr val="333333"/>
                </a:solidFill>
                <a:latin typeface="Marker Felt"/>
                <a:ea typeface="ヒラギノ角ゴ ProN W3" charset="0"/>
                <a:cs typeface="Marker Felt"/>
                <a:sym typeface="Gill Sans MT Bold" charset="0"/>
              </a:rPr>
              <a:t> </a:t>
            </a:r>
            <a:endParaRPr lang="en-US" sz="3600" b="1" dirty="0">
              <a:solidFill>
                <a:srgbClr val="333333"/>
              </a:solidFill>
              <a:latin typeface="Marker Felt"/>
              <a:cs typeface="Marker Felt"/>
            </a:endParaRPr>
          </a:p>
        </p:txBody>
      </p:sp>
    </p:spTree>
    <p:extLst>
      <p:ext uri="{BB962C8B-B14F-4D97-AF65-F5344CB8AC3E}">
        <p14:creationId xmlns:p14="http://schemas.microsoft.com/office/powerpoint/2010/main" val="17547238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753"/>
            <a:ext cx="9144000" cy="1283167"/>
          </a:xfrm>
        </p:spPr>
        <p:txBody>
          <a:bodyPr/>
          <a:lstStyle/>
          <a:p>
            <a:r>
              <a:rPr lang="en-US" sz="4000" dirty="0" smtClean="0"/>
              <a:t>video </a:t>
            </a:r>
            <a:r>
              <a:rPr lang="en-US" sz="4000" i="1" dirty="0" smtClean="0"/>
              <a:t>Worksheet</a:t>
            </a:r>
            <a:r>
              <a:rPr lang="en-US" sz="4000" dirty="0" smtClean="0"/>
              <a:t> highlights</a:t>
            </a:r>
            <a:endParaRPr lang="en-US" sz="4000" dirty="0"/>
          </a:p>
        </p:txBody>
      </p:sp>
      <p:sp>
        <p:nvSpPr>
          <p:cNvPr id="3" name="Content Placeholder 2"/>
          <p:cNvSpPr>
            <a:spLocks noGrp="1"/>
          </p:cNvSpPr>
          <p:nvPr>
            <p:ph idx="1"/>
          </p:nvPr>
        </p:nvSpPr>
        <p:spPr>
          <a:xfrm>
            <a:off x="0" y="1545167"/>
            <a:ext cx="9144000" cy="5753336"/>
          </a:xfrm>
        </p:spPr>
        <p:txBody>
          <a:bodyPr>
            <a:noAutofit/>
          </a:bodyPr>
          <a:lstStyle/>
          <a:p>
            <a:pPr marL="0" indent="0">
              <a:buNone/>
            </a:pPr>
            <a:r>
              <a:rPr lang="en-US" sz="3200" b="1" dirty="0" smtClean="0"/>
              <a:t>   What are the KEY IDEAS of the video clip?</a:t>
            </a:r>
          </a:p>
          <a:p>
            <a:pPr marL="0" indent="0">
              <a:buNone/>
            </a:pPr>
            <a:r>
              <a:rPr lang="en-US" sz="3200" b="1" dirty="0" smtClean="0"/>
              <a:t>   What is your #1 INSIGHT from clip?</a:t>
            </a:r>
          </a:p>
          <a:p>
            <a:pPr marL="0" indent="0">
              <a:buNone/>
            </a:pPr>
            <a:r>
              <a:rPr lang="en-US" sz="3200" b="1" dirty="0" smtClean="0"/>
              <a:t>   What is your TOP QUESTION from clip?</a:t>
            </a:r>
          </a:p>
          <a:p>
            <a:pPr marL="0" indent="0">
              <a:buNone/>
            </a:pPr>
            <a:r>
              <a:rPr lang="en-US" sz="3200" b="1" dirty="0" smtClean="0"/>
              <a:t>   Identify the specific “CRUCIAL ISSUE” for    “your” board? Why this specific issue?</a:t>
            </a:r>
          </a:p>
          <a:p>
            <a:pPr marL="0" indent="0">
              <a:buNone/>
            </a:pPr>
            <a:r>
              <a:rPr lang="en-US" sz="3200" b="1" dirty="0"/>
              <a:t> </a:t>
            </a:r>
            <a:r>
              <a:rPr lang="en-US" sz="3200" b="1" dirty="0" smtClean="0"/>
              <a:t>  What ACTION STEPS are needed?</a:t>
            </a:r>
          </a:p>
          <a:p>
            <a:pPr marL="0" indent="0">
              <a:buNone/>
            </a:pPr>
            <a:r>
              <a:rPr lang="en-US" sz="3200" b="1" dirty="0"/>
              <a:t> </a:t>
            </a:r>
            <a:r>
              <a:rPr lang="en-US" sz="3200" b="1" dirty="0" smtClean="0"/>
              <a:t>  What problem will this action ADDRESS?</a:t>
            </a:r>
          </a:p>
          <a:p>
            <a:pPr marL="0" indent="0">
              <a:buNone/>
            </a:pPr>
            <a:endParaRPr lang="en-US" b="1" dirty="0" smtClean="0"/>
          </a:p>
          <a:p>
            <a:endParaRPr lang="en-US" b="1" dirty="0"/>
          </a:p>
        </p:txBody>
      </p:sp>
    </p:spTree>
    <p:extLst>
      <p:ext uri="{BB962C8B-B14F-4D97-AF65-F5344CB8AC3E}">
        <p14:creationId xmlns:p14="http://schemas.microsoft.com/office/powerpoint/2010/main" val="2780094370"/>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036" y="62753"/>
            <a:ext cx="8731671" cy="1283167"/>
          </a:xfrm>
        </p:spPr>
        <p:txBody>
          <a:bodyPr/>
          <a:lstStyle/>
          <a:p>
            <a:r>
              <a:rPr lang="en-US" dirty="0" smtClean="0"/>
              <a:t>“ Listening team” feedback</a:t>
            </a:r>
            <a:endParaRPr lang="en-US" dirty="0"/>
          </a:p>
        </p:txBody>
      </p:sp>
      <p:sp>
        <p:nvSpPr>
          <p:cNvPr id="3" name="Content Placeholder 2"/>
          <p:cNvSpPr>
            <a:spLocks noGrp="1"/>
          </p:cNvSpPr>
          <p:nvPr>
            <p:ph idx="1"/>
          </p:nvPr>
        </p:nvSpPr>
        <p:spPr>
          <a:xfrm>
            <a:off x="194036" y="2450868"/>
            <a:ext cx="8949964" cy="4407132"/>
          </a:xfrm>
        </p:spPr>
        <p:txBody>
          <a:bodyPr>
            <a:normAutofit/>
          </a:bodyPr>
          <a:lstStyle/>
          <a:p>
            <a:pPr marL="0" indent="0" algn="ctr">
              <a:buNone/>
            </a:pPr>
            <a:r>
              <a:rPr lang="en-US" sz="3200" b="1" dirty="0" smtClean="0"/>
              <a:t>The “Listening Team” is led by FSC Dr. John Moore, and a pastor, DS, and a lay leader appointed by the FSC. </a:t>
            </a:r>
          </a:p>
          <a:p>
            <a:pPr marL="0" indent="0" algn="ctr">
              <a:buNone/>
            </a:pPr>
            <a:r>
              <a:rPr lang="en-US" sz="3200" b="1" dirty="0" smtClean="0"/>
              <a:t>The team will provide feedback and a summary of each session.</a:t>
            </a:r>
            <a:endParaRPr lang="en-US" sz="3200" b="1" dirty="0"/>
          </a:p>
        </p:txBody>
      </p:sp>
    </p:spTree>
    <p:extLst>
      <p:ext uri="{BB962C8B-B14F-4D97-AF65-F5344CB8AC3E}">
        <p14:creationId xmlns:p14="http://schemas.microsoft.com/office/powerpoint/2010/main" val="2005828359"/>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Before the next session…</a:t>
            </a:r>
            <a:endParaRPr lang="en-US" dirty="0"/>
          </a:p>
        </p:txBody>
      </p:sp>
      <p:sp>
        <p:nvSpPr>
          <p:cNvPr id="3" name="Content Placeholder 2"/>
          <p:cNvSpPr>
            <a:spLocks noGrp="1"/>
          </p:cNvSpPr>
          <p:nvPr>
            <p:ph idx="1"/>
          </p:nvPr>
        </p:nvSpPr>
        <p:spPr>
          <a:xfrm>
            <a:off x="0" y="1593274"/>
            <a:ext cx="9144000" cy="5264726"/>
          </a:xfrm>
        </p:spPr>
        <p:txBody>
          <a:bodyPr>
            <a:normAutofit fontScale="92500" lnSpcReduction="10000"/>
          </a:bodyPr>
          <a:lstStyle/>
          <a:p>
            <a:pPr marL="0" indent="0">
              <a:buNone/>
            </a:pPr>
            <a:r>
              <a:rPr lang="en-US" b="1" dirty="0" smtClean="0"/>
              <a:t>Review the NCMI “APEX PROJECT,” an Organizational Development Assessment Tool template for boards, to use in  a legal and program audit. Contextualize as appropriate. Categories include:</a:t>
            </a:r>
          </a:p>
          <a:p>
            <a:pPr marL="0" indent="0">
              <a:buNone/>
            </a:pPr>
            <a:r>
              <a:rPr lang="en-US" b="1" dirty="0"/>
              <a:t> I. </a:t>
            </a:r>
            <a:r>
              <a:rPr lang="en-US" b="1" dirty="0" smtClean="0"/>
              <a:t>    Legal </a:t>
            </a:r>
            <a:r>
              <a:rPr lang="en-US" b="1" dirty="0"/>
              <a:t>Documentation Checklist II</a:t>
            </a:r>
            <a:r>
              <a:rPr lang="en-US" b="1" dirty="0" smtClean="0"/>
              <a:t>.    </a:t>
            </a:r>
            <a:r>
              <a:rPr lang="en-US" b="1" dirty="0"/>
              <a:t> Mission/Vision/Values/Strategic Planning III</a:t>
            </a:r>
            <a:r>
              <a:rPr lang="en-US" b="1" dirty="0" smtClean="0"/>
              <a:t>.   </a:t>
            </a:r>
            <a:r>
              <a:rPr lang="en-US" b="1" dirty="0"/>
              <a:t> Board Development IV</a:t>
            </a:r>
            <a:r>
              <a:rPr lang="en-US" b="1" dirty="0" smtClean="0"/>
              <a:t>.    </a:t>
            </a:r>
            <a:r>
              <a:rPr lang="en-US" b="1" dirty="0"/>
              <a:t> Financial Accountability V</a:t>
            </a:r>
            <a:r>
              <a:rPr lang="en-US" b="1" dirty="0" smtClean="0"/>
              <a:t>.     </a:t>
            </a:r>
            <a:r>
              <a:rPr lang="en-US" b="1" dirty="0"/>
              <a:t> Fund Development VI</a:t>
            </a:r>
            <a:r>
              <a:rPr lang="en-US" b="1" dirty="0" smtClean="0"/>
              <a:t>.   </a:t>
            </a:r>
            <a:r>
              <a:rPr lang="en-US" b="1" dirty="0"/>
              <a:t> Human Resources VII</a:t>
            </a:r>
            <a:r>
              <a:rPr lang="en-US" b="1" dirty="0" smtClean="0"/>
              <a:t>.  </a:t>
            </a:r>
            <a:r>
              <a:rPr lang="en-US" b="1" dirty="0"/>
              <a:t> Program Development VIII. Organizational Capacity</a:t>
            </a:r>
            <a:r>
              <a:rPr lang="en-US" b="1" dirty="0" smtClean="0"/>
              <a:t> </a:t>
            </a:r>
            <a:r>
              <a:rPr lang="en-US" b="1" dirty="0"/>
              <a:t> </a:t>
            </a:r>
            <a:r>
              <a:rPr lang="en-US" b="1" dirty="0" smtClean="0"/>
              <a:t>                             </a:t>
            </a:r>
            <a:r>
              <a:rPr lang="en-US" dirty="0"/>
              <a:t> </a:t>
            </a:r>
            <a:r>
              <a:rPr lang="en-US" b="1" dirty="0"/>
              <a:t>Priorities for Capacity </a:t>
            </a:r>
            <a:r>
              <a:rPr lang="en-US" b="1" dirty="0" smtClean="0"/>
              <a:t>Building</a:t>
            </a:r>
          </a:p>
          <a:p>
            <a:pPr marL="0" indent="0">
              <a:buNone/>
            </a:pPr>
            <a:r>
              <a:rPr lang="en-US" sz="2200" dirty="0" smtClean="0"/>
              <a:t>Go to: </a:t>
            </a:r>
            <a:r>
              <a:rPr lang="en-US" sz="2200" dirty="0" smtClean="0">
                <a:hlinkClick r:id="rId2"/>
              </a:rPr>
              <a:t>www.BoardServe.org</a:t>
            </a:r>
            <a:r>
              <a:rPr lang="en-US" sz="2200" dirty="0" smtClean="0"/>
              <a:t>. Click BLOG tab. Write “APEX Project” in search box. Click </a:t>
            </a:r>
            <a:r>
              <a:rPr lang="en-US" sz="2200" u="sng" dirty="0">
                <a:hlinkClick r:id="rId3"/>
              </a:rPr>
              <a:t>Compassionate Ministries Center Website</a:t>
            </a:r>
            <a:r>
              <a:rPr lang="en-US" sz="2200" u="sng" dirty="0" smtClean="0">
                <a:hlinkClick r:id="rId3"/>
              </a:rPr>
              <a:t>.</a:t>
            </a:r>
            <a:r>
              <a:rPr lang="en-US" sz="2200" u="sng" dirty="0"/>
              <a:t> </a:t>
            </a:r>
            <a:r>
              <a:rPr lang="en-US" sz="2200" u="sng" dirty="0" smtClean="0"/>
              <a:t> See “Assessment Form” and “Reference Guide” on left.</a:t>
            </a:r>
            <a:endParaRPr lang="en-US" sz="2200" dirty="0"/>
          </a:p>
        </p:txBody>
      </p:sp>
    </p:spTree>
    <p:extLst>
      <p:ext uri="{BB962C8B-B14F-4D97-AF65-F5344CB8AC3E}">
        <p14:creationId xmlns:p14="http://schemas.microsoft.com/office/powerpoint/2010/main" val="3258245261"/>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Evening two</a:t>
            </a:r>
            <a:endParaRPr lang="en-US" dirty="0"/>
          </a:p>
        </p:txBody>
      </p:sp>
      <p:sp>
        <p:nvSpPr>
          <p:cNvPr id="3" name="Content Placeholder 2"/>
          <p:cNvSpPr>
            <a:spLocks noGrp="1"/>
          </p:cNvSpPr>
          <p:nvPr>
            <p:ph idx="1"/>
          </p:nvPr>
        </p:nvSpPr>
        <p:spPr>
          <a:xfrm>
            <a:off x="554453" y="1484744"/>
            <a:ext cx="7808498" cy="5373255"/>
          </a:xfrm>
        </p:spPr>
        <p:txBody>
          <a:bodyPr>
            <a:normAutofit/>
          </a:bodyPr>
          <a:lstStyle/>
          <a:p>
            <a:pPr marL="0" indent="0">
              <a:buNone/>
            </a:pPr>
            <a:endParaRPr lang="en-US" sz="3600" b="1" dirty="0" smtClean="0"/>
          </a:p>
          <a:p>
            <a:pPr marL="0" indent="0" algn="ctr">
              <a:buNone/>
            </a:pPr>
            <a:r>
              <a:rPr lang="en-US" sz="4000" b="1" dirty="0" smtClean="0"/>
              <a:t>Review of the Previous Evening</a:t>
            </a:r>
          </a:p>
          <a:p>
            <a:pPr marL="0" indent="0" algn="ctr">
              <a:buNone/>
            </a:pPr>
            <a:endParaRPr lang="en-US" sz="4000" b="1" dirty="0"/>
          </a:p>
          <a:p>
            <a:pPr marL="0" indent="0" algn="ctr">
              <a:buNone/>
            </a:pPr>
            <a:r>
              <a:rPr lang="en-US" sz="4000" b="1" dirty="0" smtClean="0"/>
              <a:t>Overview of Evening Two</a:t>
            </a:r>
          </a:p>
        </p:txBody>
      </p:sp>
    </p:spTree>
    <p:extLst>
      <p:ext uri="{BB962C8B-B14F-4D97-AF65-F5344CB8AC3E}">
        <p14:creationId xmlns:p14="http://schemas.microsoft.com/office/powerpoint/2010/main" val="1906659139"/>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90286"/>
            <a:ext cx="9144000" cy="1178466"/>
          </a:xfrm>
        </p:spPr>
        <p:txBody>
          <a:bodyPr/>
          <a:lstStyle/>
          <a:p>
            <a:r>
              <a:rPr lang="en-US" sz="4000" dirty="0" smtClean="0"/>
              <a:t>Welcome and Introductions</a:t>
            </a:r>
            <a:r>
              <a:rPr lang="en-US" sz="4400" dirty="0" smtClean="0"/>
              <a:t/>
            </a:r>
            <a:br>
              <a:rPr lang="en-US" sz="4400" dirty="0" smtClean="0"/>
            </a:br>
            <a:r>
              <a:rPr lang="en-US" sz="4400" dirty="0" smtClean="0"/>
              <a:t> </a:t>
            </a:r>
            <a:endParaRPr lang="en-US" sz="4400" dirty="0"/>
          </a:p>
        </p:txBody>
      </p:sp>
      <p:sp>
        <p:nvSpPr>
          <p:cNvPr id="4" name="Content Placeholder 3"/>
          <p:cNvSpPr>
            <a:spLocks noGrp="1"/>
          </p:cNvSpPr>
          <p:nvPr>
            <p:ph idx="1"/>
          </p:nvPr>
        </p:nvSpPr>
        <p:spPr>
          <a:xfrm>
            <a:off x="0" y="1886857"/>
            <a:ext cx="9143999" cy="4442054"/>
          </a:xfrm>
        </p:spPr>
        <p:txBody>
          <a:bodyPr>
            <a:normAutofit/>
          </a:bodyPr>
          <a:lstStyle/>
          <a:p>
            <a:pPr marL="0" indent="0">
              <a:buNone/>
            </a:pPr>
            <a:endParaRPr lang="en-US" dirty="0" smtClean="0"/>
          </a:p>
          <a:p>
            <a:pPr marL="0" indent="0" algn="ctr">
              <a:buNone/>
            </a:pPr>
            <a:r>
              <a:rPr lang="en-US" sz="4800" b="1" dirty="0" smtClean="0"/>
              <a:t>A brief overview of the continuing </a:t>
            </a:r>
            <a:r>
              <a:rPr lang="en-US" sz="4800" b="1" dirty="0"/>
              <a:t>e</a:t>
            </a:r>
            <a:r>
              <a:rPr lang="en-US" sz="4800" b="1" dirty="0" smtClean="0"/>
              <a:t>ducation module, and goals for the course.</a:t>
            </a:r>
            <a:endParaRPr lang="en-US" sz="4800" b="1" dirty="0"/>
          </a:p>
        </p:txBody>
      </p:sp>
    </p:spTree>
    <p:extLst>
      <p:ext uri="{BB962C8B-B14F-4D97-AF65-F5344CB8AC3E}">
        <p14:creationId xmlns:p14="http://schemas.microsoft.com/office/powerpoint/2010/main" val="3473839799"/>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Video clip </a:t>
            </a:r>
            <a:br>
              <a:rPr lang="en-US" dirty="0" smtClean="0"/>
            </a:br>
            <a:r>
              <a:rPr lang="en-US" dirty="0" smtClean="0"/>
              <a:t>and Discussion</a:t>
            </a:r>
            <a:endParaRPr lang="en-US" dirty="0"/>
          </a:p>
        </p:txBody>
      </p:sp>
      <p:sp>
        <p:nvSpPr>
          <p:cNvPr id="3" name="Content Placeholder 2"/>
          <p:cNvSpPr>
            <a:spLocks noGrp="1"/>
          </p:cNvSpPr>
          <p:nvPr>
            <p:ph idx="1"/>
          </p:nvPr>
        </p:nvSpPr>
        <p:spPr>
          <a:xfrm>
            <a:off x="0" y="1632617"/>
            <a:ext cx="9143999" cy="4877695"/>
          </a:xfrm>
        </p:spPr>
        <p:txBody>
          <a:bodyPr>
            <a:normAutofit/>
          </a:bodyPr>
          <a:lstStyle/>
          <a:p>
            <a:pPr marL="0" indent="0">
              <a:buNone/>
            </a:pPr>
            <a:r>
              <a:rPr lang="en-US" sz="2800" b="1" dirty="0" smtClean="0">
                <a:hlinkClick r:id="rId2" action="ppaction://hlinkfile"/>
              </a:rPr>
              <a:t>Video #1</a:t>
            </a:r>
            <a:r>
              <a:rPr lang="en-US" sz="2800" b="1" dirty="0" smtClean="0"/>
              <a:t>:</a:t>
            </a:r>
          </a:p>
          <a:p>
            <a:endParaRPr lang="en-US" sz="2800" b="1" dirty="0"/>
          </a:p>
          <a:p>
            <a:pPr marL="0" indent="0" algn="ctr">
              <a:buNone/>
            </a:pPr>
            <a:r>
              <a:rPr lang="en-US" sz="2800" b="1" dirty="0" smtClean="0"/>
              <a:t> </a:t>
            </a:r>
            <a:r>
              <a:rPr lang="en-US" sz="4800" b="1" dirty="0" smtClean="0"/>
              <a:t>Video </a:t>
            </a:r>
            <a:r>
              <a:rPr lang="en-US" sz="4800" b="1" dirty="0"/>
              <a:t>i</a:t>
            </a:r>
            <a:r>
              <a:rPr lang="en-US" sz="4800" b="1" dirty="0" smtClean="0"/>
              <a:t>ntroduction to </a:t>
            </a:r>
          </a:p>
          <a:p>
            <a:pPr marL="0" indent="0" algn="ctr">
              <a:buNone/>
            </a:pPr>
            <a:r>
              <a:rPr lang="en-US" sz="4800" b="1" dirty="0" smtClean="0"/>
              <a:t>“Building Better Boards”</a:t>
            </a:r>
            <a:endParaRPr lang="en-US" sz="4800" b="1" dirty="0"/>
          </a:p>
        </p:txBody>
      </p:sp>
    </p:spTree>
    <p:extLst>
      <p:ext uri="{BB962C8B-B14F-4D97-AF65-F5344CB8AC3E}">
        <p14:creationId xmlns:p14="http://schemas.microsoft.com/office/powerpoint/2010/main" val="692191767"/>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Video Clip </a:t>
            </a:r>
            <a:br>
              <a:rPr lang="en-US" dirty="0" smtClean="0"/>
            </a:br>
            <a:r>
              <a:rPr lang="en-US" dirty="0" smtClean="0"/>
              <a:t>and discussion</a:t>
            </a:r>
            <a:endParaRPr lang="en-US" dirty="0"/>
          </a:p>
        </p:txBody>
      </p:sp>
      <p:sp>
        <p:nvSpPr>
          <p:cNvPr id="3" name="Content Placeholder 2"/>
          <p:cNvSpPr>
            <a:spLocks noGrp="1"/>
          </p:cNvSpPr>
          <p:nvPr>
            <p:ph idx="1"/>
          </p:nvPr>
        </p:nvSpPr>
        <p:spPr>
          <a:xfrm>
            <a:off x="0" y="1632618"/>
            <a:ext cx="9144000" cy="4897852"/>
          </a:xfrm>
        </p:spPr>
        <p:txBody>
          <a:bodyPr>
            <a:normAutofit/>
          </a:bodyPr>
          <a:lstStyle/>
          <a:p>
            <a:pPr marL="0" indent="0">
              <a:buNone/>
            </a:pPr>
            <a:r>
              <a:rPr lang="en-US" dirty="0" smtClean="0">
                <a:hlinkClick r:id="rId2" action="ppaction://hlinkfile"/>
              </a:rPr>
              <a:t>Video #2</a:t>
            </a:r>
            <a:r>
              <a:rPr lang="en-US" dirty="0" smtClean="0"/>
              <a:t>: </a:t>
            </a:r>
          </a:p>
          <a:p>
            <a:pPr marL="0" indent="0" algn="ctr">
              <a:buNone/>
            </a:pPr>
            <a:r>
              <a:rPr lang="en-US" sz="4000" b="1" dirty="0" smtClean="0"/>
              <a:t>Best Practice Number One:</a:t>
            </a:r>
          </a:p>
          <a:p>
            <a:pPr marL="0" indent="0">
              <a:buNone/>
            </a:pPr>
            <a:endParaRPr lang="en-US" b="1" dirty="0" smtClean="0"/>
          </a:p>
          <a:p>
            <a:pPr marL="0" indent="0" algn="ctr">
              <a:buNone/>
            </a:pPr>
            <a:r>
              <a:rPr lang="en-US" sz="4400" b="1" dirty="0" smtClean="0"/>
              <a:t>“Board Members understand the role, purpose, and function of the board.”</a:t>
            </a:r>
            <a:endParaRPr lang="en-US" sz="4400" b="1" dirty="0"/>
          </a:p>
        </p:txBody>
      </p:sp>
    </p:spTree>
    <p:extLst>
      <p:ext uri="{BB962C8B-B14F-4D97-AF65-F5344CB8AC3E}">
        <p14:creationId xmlns:p14="http://schemas.microsoft.com/office/powerpoint/2010/main" val="1204784034"/>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DEVOTION AND REFLECTIONS</a:t>
            </a:r>
            <a:endParaRPr lang="en-US" dirty="0"/>
          </a:p>
        </p:txBody>
      </p:sp>
      <p:sp>
        <p:nvSpPr>
          <p:cNvPr id="3" name="Content Placeholder 2"/>
          <p:cNvSpPr>
            <a:spLocks noGrp="1"/>
          </p:cNvSpPr>
          <p:nvPr>
            <p:ph idx="1"/>
          </p:nvPr>
        </p:nvSpPr>
        <p:spPr>
          <a:xfrm>
            <a:off x="0" y="1828800"/>
            <a:ext cx="9144000" cy="5029200"/>
          </a:xfrm>
        </p:spPr>
        <p:txBody>
          <a:bodyPr>
            <a:normAutofit/>
          </a:bodyPr>
          <a:lstStyle/>
          <a:p>
            <a:pPr marL="0" indent="0" algn="ctr">
              <a:buNone/>
            </a:pPr>
            <a:r>
              <a:rPr lang="en-US" sz="4000" b="1" dirty="0" smtClean="0"/>
              <a:t>“QUESTIONS LEADERS </a:t>
            </a:r>
          </a:p>
          <a:p>
            <a:pPr marL="0" indent="0" algn="ctr">
              <a:buNone/>
            </a:pPr>
            <a:r>
              <a:rPr lang="en-US" sz="4000" b="1" dirty="0" smtClean="0"/>
              <a:t>NEED TO ASK THEMSELVES”</a:t>
            </a:r>
          </a:p>
          <a:p>
            <a:pPr marL="0" indent="0" algn="ctr">
              <a:buNone/>
            </a:pPr>
            <a:r>
              <a:rPr lang="en-US" sz="2800" b="1" dirty="0" smtClean="0"/>
              <a:t>2 CORINTHIANS 5:16-19</a:t>
            </a:r>
          </a:p>
          <a:p>
            <a:pPr marL="0" indent="0" algn="ctr">
              <a:buNone/>
            </a:pPr>
            <a:r>
              <a:rPr lang="en-US" sz="2800" b="1" dirty="0" smtClean="0"/>
              <a:t>EPHESIANS 4:1-3; 15-16; 25-32</a:t>
            </a:r>
          </a:p>
          <a:p>
            <a:pPr marL="0" indent="0">
              <a:buNone/>
            </a:pPr>
            <a:r>
              <a:rPr lang="en-US" sz="2800" b="1" dirty="0" smtClean="0"/>
              <a:t>Read article by the same title in November/December, 2012 issue of </a:t>
            </a:r>
            <a:r>
              <a:rPr lang="en-US" sz="2800" b="1" i="1" dirty="0" smtClean="0"/>
              <a:t>HOLINESS TODAY, </a:t>
            </a:r>
            <a:r>
              <a:rPr lang="en-US" sz="2800" b="1" dirty="0" smtClean="0"/>
              <a:t>or by downloading article</a:t>
            </a:r>
            <a:r>
              <a:rPr lang="en-US" sz="2800" b="1" i="1" dirty="0" smtClean="0"/>
              <a:t> </a:t>
            </a:r>
            <a:r>
              <a:rPr lang="en-US" sz="2800" b="1" dirty="0" smtClean="0"/>
              <a:t>at </a:t>
            </a:r>
            <a:r>
              <a:rPr lang="en-US" sz="2800" b="1" dirty="0" smtClean="0">
                <a:hlinkClick r:id="rId2"/>
              </a:rPr>
              <a:t>www.BoardServe.org/Click</a:t>
            </a:r>
            <a:r>
              <a:rPr lang="en-US" sz="2800" b="1" dirty="0" smtClean="0"/>
              <a:t> “Writings” tab. Look for article near end </a:t>
            </a:r>
            <a:r>
              <a:rPr lang="en-US" sz="2800" b="1" smtClean="0"/>
              <a:t>of list.</a:t>
            </a:r>
            <a:endParaRPr lang="en-US" sz="2800" b="1" dirty="0"/>
          </a:p>
        </p:txBody>
      </p:sp>
    </p:spTree>
    <p:extLst>
      <p:ext uri="{BB962C8B-B14F-4D97-AF65-F5344CB8AC3E}">
        <p14:creationId xmlns:p14="http://schemas.microsoft.com/office/powerpoint/2010/main" val="544768298"/>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Video Clip </a:t>
            </a:r>
            <a:br>
              <a:rPr lang="en-US" dirty="0" smtClean="0"/>
            </a:br>
            <a:r>
              <a:rPr lang="en-US" dirty="0" smtClean="0"/>
              <a:t>and Discussion</a:t>
            </a:r>
            <a:endParaRPr lang="en-US" dirty="0"/>
          </a:p>
        </p:txBody>
      </p:sp>
      <p:sp>
        <p:nvSpPr>
          <p:cNvPr id="3" name="Content Placeholder 2"/>
          <p:cNvSpPr>
            <a:spLocks noGrp="1"/>
          </p:cNvSpPr>
          <p:nvPr>
            <p:ph idx="1"/>
          </p:nvPr>
        </p:nvSpPr>
        <p:spPr>
          <a:xfrm>
            <a:off x="0" y="1502833"/>
            <a:ext cx="9144000" cy="5355167"/>
          </a:xfrm>
        </p:spPr>
        <p:txBody>
          <a:bodyPr>
            <a:normAutofit fontScale="92500" lnSpcReduction="10000"/>
          </a:bodyPr>
          <a:lstStyle/>
          <a:p>
            <a:pPr marL="0" indent="0">
              <a:buNone/>
            </a:pPr>
            <a:r>
              <a:rPr lang="en-US" dirty="0" smtClean="0">
                <a:hlinkClick r:id="rId2" action="ppaction://hlinkfile"/>
              </a:rPr>
              <a:t>Video #3</a:t>
            </a:r>
            <a:r>
              <a:rPr lang="en-US" dirty="0" smtClean="0"/>
              <a:t>:</a:t>
            </a:r>
          </a:p>
          <a:p>
            <a:pPr marL="0" indent="0">
              <a:buNone/>
            </a:pPr>
            <a:r>
              <a:rPr lang="en-US" sz="3900" b="1" dirty="0" smtClean="0"/>
              <a:t>Best Practice #2:</a:t>
            </a:r>
          </a:p>
          <a:p>
            <a:pPr marL="0" indent="0">
              <a:buNone/>
            </a:pPr>
            <a:r>
              <a:rPr lang="en-US" sz="2800" b="1" dirty="0" smtClean="0"/>
              <a:t> </a:t>
            </a:r>
            <a:r>
              <a:rPr lang="en-US" sz="4000" b="1" dirty="0" smtClean="0"/>
              <a:t>“Board members know, communicate, and make decisions in light of the church’s/district/college’s  mission, vision, and values.”</a:t>
            </a:r>
          </a:p>
          <a:p>
            <a:pPr marL="0" indent="0">
              <a:buNone/>
            </a:pPr>
            <a:r>
              <a:rPr lang="en-US" sz="4000" b="1" dirty="0" smtClean="0"/>
              <a:t>Best Practice #3:</a:t>
            </a:r>
          </a:p>
          <a:p>
            <a:pPr marL="0" indent="0">
              <a:buNone/>
            </a:pPr>
            <a:r>
              <a:rPr lang="en-US" sz="4000" b="1" dirty="0" smtClean="0"/>
              <a:t>“Board members ask the right questions.”</a:t>
            </a:r>
            <a:endParaRPr lang="en-US" sz="4000" b="1" dirty="0"/>
          </a:p>
        </p:txBody>
      </p:sp>
    </p:spTree>
    <p:extLst>
      <p:ext uri="{BB962C8B-B14F-4D97-AF65-F5344CB8AC3E}">
        <p14:creationId xmlns:p14="http://schemas.microsoft.com/office/powerpoint/2010/main" val="4051128628"/>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753"/>
            <a:ext cx="9144000" cy="1283167"/>
          </a:xfrm>
        </p:spPr>
        <p:txBody>
          <a:bodyPr/>
          <a:lstStyle/>
          <a:p>
            <a:r>
              <a:rPr lang="en-US" sz="4000" dirty="0" smtClean="0"/>
              <a:t>video </a:t>
            </a:r>
            <a:r>
              <a:rPr lang="en-US" sz="4000" i="1" dirty="0" smtClean="0"/>
              <a:t>Worksheet</a:t>
            </a:r>
            <a:r>
              <a:rPr lang="en-US" sz="4000" dirty="0" smtClean="0"/>
              <a:t> highlights</a:t>
            </a:r>
            <a:endParaRPr lang="en-US" sz="4000" dirty="0"/>
          </a:p>
        </p:txBody>
      </p:sp>
      <p:sp>
        <p:nvSpPr>
          <p:cNvPr id="3" name="Content Placeholder 2"/>
          <p:cNvSpPr>
            <a:spLocks noGrp="1"/>
          </p:cNvSpPr>
          <p:nvPr>
            <p:ph idx="1"/>
          </p:nvPr>
        </p:nvSpPr>
        <p:spPr>
          <a:xfrm>
            <a:off x="0" y="1828800"/>
            <a:ext cx="9143999" cy="5029200"/>
          </a:xfrm>
        </p:spPr>
        <p:txBody>
          <a:bodyPr>
            <a:normAutofit/>
          </a:bodyPr>
          <a:lstStyle/>
          <a:p>
            <a:pPr marL="0" indent="0">
              <a:buNone/>
            </a:pPr>
            <a:r>
              <a:rPr lang="en-US" sz="3200" b="1" dirty="0" smtClean="0"/>
              <a:t>   What </a:t>
            </a:r>
            <a:r>
              <a:rPr lang="en-US" sz="3200" b="1" dirty="0"/>
              <a:t>are the KEY IDEAS of the video clip?</a:t>
            </a:r>
          </a:p>
          <a:p>
            <a:pPr marL="0" indent="0">
              <a:buNone/>
            </a:pPr>
            <a:r>
              <a:rPr lang="en-US" sz="3200" b="1" dirty="0"/>
              <a:t>   What is your #1 INSIGHT from clip?</a:t>
            </a:r>
          </a:p>
          <a:p>
            <a:pPr marL="0" indent="0">
              <a:buNone/>
            </a:pPr>
            <a:r>
              <a:rPr lang="en-US" sz="3200" b="1" dirty="0"/>
              <a:t>   What is your TOP QUESTION from clip?</a:t>
            </a:r>
          </a:p>
          <a:p>
            <a:pPr marL="0" indent="0">
              <a:buNone/>
            </a:pPr>
            <a:r>
              <a:rPr lang="en-US" sz="3200" b="1" dirty="0"/>
              <a:t>   </a:t>
            </a:r>
            <a:r>
              <a:rPr lang="en-US" sz="3200" b="1" dirty="0" smtClean="0"/>
              <a:t> Identify </a:t>
            </a:r>
            <a:r>
              <a:rPr lang="en-US" sz="3200" b="1" dirty="0"/>
              <a:t>the specific “CRUCIAL ISSUE” for    “your” board? Why this specific issue?</a:t>
            </a:r>
          </a:p>
          <a:p>
            <a:pPr marL="0" indent="0">
              <a:buNone/>
            </a:pPr>
            <a:r>
              <a:rPr lang="en-US" sz="3200" b="1" dirty="0"/>
              <a:t>   What ACTION STEPS are needed?</a:t>
            </a:r>
          </a:p>
          <a:p>
            <a:pPr marL="0" indent="0">
              <a:buNone/>
            </a:pPr>
            <a:r>
              <a:rPr lang="en-US" sz="3200" b="1" dirty="0"/>
              <a:t>   What problem will this action ADDRESS?</a:t>
            </a:r>
          </a:p>
          <a:p>
            <a:endParaRPr lang="en-US" dirty="0"/>
          </a:p>
        </p:txBody>
      </p:sp>
    </p:spTree>
    <p:extLst>
      <p:ext uri="{BB962C8B-B14F-4D97-AF65-F5344CB8AC3E}">
        <p14:creationId xmlns:p14="http://schemas.microsoft.com/office/powerpoint/2010/main" val="2370154565"/>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753"/>
            <a:ext cx="9144000" cy="1283167"/>
          </a:xfrm>
        </p:spPr>
        <p:txBody>
          <a:bodyPr/>
          <a:lstStyle/>
          <a:p>
            <a:r>
              <a:rPr lang="en-US" dirty="0" smtClean="0"/>
              <a:t>Review and discussion of </a:t>
            </a:r>
            <a:r>
              <a:rPr lang="en-US" b="1" dirty="0" smtClean="0"/>
              <a:t>apex project</a:t>
            </a:r>
            <a:endParaRPr lang="en-US" b="1" dirty="0"/>
          </a:p>
        </p:txBody>
      </p:sp>
      <p:sp>
        <p:nvSpPr>
          <p:cNvPr id="3" name="Content Placeholder 2"/>
          <p:cNvSpPr>
            <a:spLocks noGrp="1"/>
          </p:cNvSpPr>
          <p:nvPr>
            <p:ph idx="1"/>
          </p:nvPr>
        </p:nvSpPr>
        <p:spPr>
          <a:xfrm>
            <a:off x="-105842" y="1663004"/>
            <a:ext cx="9249842" cy="4716882"/>
          </a:xfrm>
        </p:spPr>
        <p:txBody>
          <a:bodyPr>
            <a:normAutofit lnSpcReduction="10000"/>
          </a:bodyPr>
          <a:lstStyle/>
          <a:p>
            <a:pPr marL="0" indent="0">
              <a:buNone/>
            </a:pPr>
            <a:r>
              <a:rPr lang="en-US" dirty="0" smtClean="0"/>
              <a:t>   </a:t>
            </a:r>
            <a:r>
              <a:rPr lang="en-US" sz="2800" b="1" dirty="0" smtClean="0"/>
              <a:t> On </a:t>
            </a:r>
            <a:r>
              <a:rPr lang="en-US" sz="2800" b="1" dirty="0"/>
              <a:t>a scale of 1 to 4, </a:t>
            </a:r>
            <a:r>
              <a:rPr lang="en-US" sz="2800" b="1" dirty="0" smtClean="0"/>
              <a:t>identify </a:t>
            </a:r>
            <a:r>
              <a:rPr lang="en-US" sz="2800" b="1" dirty="0"/>
              <a:t>the organization’s level of compliance </a:t>
            </a:r>
            <a:r>
              <a:rPr lang="en-US" sz="2800" b="1" dirty="0" smtClean="0"/>
              <a:t>or strength (1=lowest; 4=greatest):</a:t>
            </a:r>
          </a:p>
          <a:p>
            <a:pPr marL="0" indent="0" algn="ctr">
              <a:buNone/>
            </a:pPr>
            <a:r>
              <a:rPr lang="en-US" dirty="0" smtClean="0"/>
              <a:t>    I</a:t>
            </a:r>
            <a:r>
              <a:rPr lang="en-US" dirty="0"/>
              <a:t>. Legal </a:t>
            </a:r>
            <a:r>
              <a:rPr lang="en-US" dirty="0" smtClean="0"/>
              <a:t>Documentation?     II</a:t>
            </a:r>
            <a:r>
              <a:rPr lang="en-US" dirty="0"/>
              <a:t>. Mission/Vision/Values/Strategic </a:t>
            </a:r>
            <a:r>
              <a:rPr lang="en-US" dirty="0" smtClean="0"/>
              <a:t>Planning?     III</a:t>
            </a:r>
            <a:r>
              <a:rPr lang="en-US" dirty="0"/>
              <a:t>. Board </a:t>
            </a:r>
            <a:r>
              <a:rPr lang="en-US" dirty="0" smtClean="0"/>
              <a:t>Development?     IV</a:t>
            </a:r>
            <a:r>
              <a:rPr lang="en-US" dirty="0"/>
              <a:t>. Financial </a:t>
            </a:r>
            <a:r>
              <a:rPr lang="en-US" dirty="0" smtClean="0"/>
              <a:t>Accountability?     V</a:t>
            </a:r>
            <a:r>
              <a:rPr lang="en-US" dirty="0"/>
              <a:t>. Fund </a:t>
            </a:r>
            <a:r>
              <a:rPr lang="en-US" dirty="0" smtClean="0"/>
              <a:t>Development?     VI</a:t>
            </a:r>
            <a:r>
              <a:rPr lang="en-US" dirty="0"/>
              <a:t>. Human </a:t>
            </a:r>
            <a:r>
              <a:rPr lang="en-US" dirty="0" smtClean="0"/>
              <a:t>Resources?     VII</a:t>
            </a:r>
            <a:r>
              <a:rPr lang="en-US" dirty="0"/>
              <a:t>. Program </a:t>
            </a:r>
            <a:r>
              <a:rPr lang="en-US" dirty="0" smtClean="0"/>
              <a:t>Development?     VIII</a:t>
            </a:r>
            <a:r>
              <a:rPr lang="en-US" dirty="0"/>
              <a:t>. Organizational </a:t>
            </a:r>
            <a:r>
              <a:rPr lang="en-US" dirty="0" smtClean="0"/>
              <a:t>Capacity? </a:t>
            </a:r>
          </a:p>
          <a:p>
            <a:pPr marL="0" indent="0">
              <a:buNone/>
            </a:pPr>
            <a:r>
              <a:rPr lang="en-US" b="1" dirty="0" smtClean="0"/>
              <a:t> </a:t>
            </a:r>
            <a:r>
              <a:rPr lang="en-US" sz="2800" b="1" dirty="0" smtClean="0"/>
              <a:t>Top TWO PRIORITIES </a:t>
            </a:r>
            <a:r>
              <a:rPr lang="en-US" sz="2800" b="1" dirty="0"/>
              <a:t>for Capacity </a:t>
            </a:r>
            <a:r>
              <a:rPr lang="en-US" sz="2800" b="1" dirty="0" smtClean="0"/>
              <a:t>Building?  </a:t>
            </a:r>
            <a:endParaRPr lang="en-US" sz="2800" b="1" dirty="0"/>
          </a:p>
        </p:txBody>
      </p:sp>
    </p:spTree>
    <p:extLst>
      <p:ext uri="{BB962C8B-B14F-4D97-AF65-F5344CB8AC3E}">
        <p14:creationId xmlns:p14="http://schemas.microsoft.com/office/powerpoint/2010/main" val="1721677567"/>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a:t>
            </a:r>
            <a:r>
              <a:rPr lang="en-US" dirty="0" smtClean="0"/>
              <a:t>Listening team” Feedback</a:t>
            </a:r>
            <a:endParaRPr lang="en-US" dirty="0"/>
          </a:p>
        </p:txBody>
      </p:sp>
      <p:sp>
        <p:nvSpPr>
          <p:cNvPr id="3" name="Content Placeholder 2"/>
          <p:cNvSpPr>
            <a:spLocks noGrp="1"/>
          </p:cNvSpPr>
          <p:nvPr>
            <p:ph idx="1"/>
          </p:nvPr>
        </p:nvSpPr>
        <p:spPr/>
        <p:txBody>
          <a:bodyPr>
            <a:normAutofit/>
          </a:bodyPr>
          <a:lstStyle/>
          <a:p>
            <a:pPr lvl="1"/>
            <a:endParaRPr lang="en-US" sz="2800" b="1" dirty="0"/>
          </a:p>
        </p:txBody>
      </p:sp>
    </p:spTree>
    <p:extLst>
      <p:ext uri="{BB962C8B-B14F-4D97-AF65-F5344CB8AC3E}">
        <p14:creationId xmlns:p14="http://schemas.microsoft.com/office/powerpoint/2010/main" val="3504727507"/>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Before the next session…</a:t>
            </a:r>
          </a:p>
        </p:txBody>
      </p:sp>
      <p:sp>
        <p:nvSpPr>
          <p:cNvPr id="3" name="Content Placeholder 2"/>
          <p:cNvSpPr>
            <a:spLocks noGrp="1"/>
          </p:cNvSpPr>
          <p:nvPr>
            <p:ph idx="1"/>
          </p:nvPr>
        </p:nvSpPr>
        <p:spPr>
          <a:xfrm>
            <a:off x="0" y="1828800"/>
            <a:ext cx="9143999" cy="5326498"/>
          </a:xfrm>
        </p:spPr>
        <p:txBody>
          <a:bodyPr>
            <a:normAutofit/>
          </a:bodyPr>
          <a:lstStyle/>
          <a:p>
            <a:pPr marL="0" indent="0">
              <a:buNone/>
            </a:pPr>
            <a:r>
              <a:rPr lang="en-US" sz="4000" b="1" dirty="0" smtClean="0"/>
              <a:t>Read and reflect on the articles, </a:t>
            </a:r>
            <a:r>
              <a:rPr lang="en-US" sz="4000" b="1" i="1" dirty="0" smtClean="0"/>
              <a:t>“Think Questions: Board Members Ask the Right Questions</a:t>
            </a:r>
            <a:r>
              <a:rPr lang="en-US" sz="4000" b="1" dirty="0" smtClean="0"/>
              <a:t>,” and “</a:t>
            </a:r>
            <a:r>
              <a:rPr lang="en-US" sz="4000" b="1" i="1" dirty="0" smtClean="0"/>
              <a:t>Watch Your Words</a:t>
            </a:r>
            <a:r>
              <a:rPr lang="en-US" sz="4000" b="1" dirty="0" smtClean="0"/>
              <a:t>.”</a:t>
            </a:r>
          </a:p>
          <a:p>
            <a:pPr marL="0" indent="0">
              <a:buNone/>
            </a:pPr>
            <a:endParaRPr lang="en-US" sz="3600" dirty="0"/>
          </a:p>
          <a:p>
            <a:pPr marL="0" indent="0">
              <a:buNone/>
            </a:pPr>
            <a:r>
              <a:rPr lang="en-US" sz="3600" dirty="0" smtClean="0"/>
              <a:t>Go to </a:t>
            </a:r>
            <a:r>
              <a:rPr lang="en-US" sz="3600" dirty="0" err="1" smtClean="0"/>
              <a:t>BoardServe.org</a:t>
            </a:r>
            <a:r>
              <a:rPr lang="en-US" sz="3600" dirty="0" smtClean="0"/>
              <a:t>. Click “Writings” tab. Scroll down to  “International Board of Education” section. See the two articles at  #29 and #30.</a:t>
            </a:r>
            <a:endParaRPr lang="en-US" sz="3600" dirty="0"/>
          </a:p>
        </p:txBody>
      </p:sp>
    </p:spTree>
    <p:extLst>
      <p:ext uri="{BB962C8B-B14F-4D97-AF65-F5344CB8AC3E}">
        <p14:creationId xmlns:p14="http://schemas.microsoft.com/office/powerpoint/2010/main" val="3417873557"/>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Evening Three</a:t>
            </a:r>
            <a:endParaRPr lang="en-US" dirty="0"/>
          </a:p>
        </p:txBody>
      </p:sp>
      <p:sp>
        <p:nvSpPr>
          <p:cNvPr id="3" name="Content Placeholder 2"/>
          <p:cNvSpPr>
            <a:spLocks noGrp="1"/>
          </p:cNvSpPr>
          <p:nvPr>
            <p:ph idx="1"/>
          </p:nvPr>
        </p:nvSpPr>
        <p:spPr>
          <a:xfrm>
            <a:off x="779463" y="2328333"/>
            <a:ext cx="7583488" cy="3797830"/>
          </a:xfrm>
        </p:spPr>
        <p:txBody>
          <a:bodyPr>
            <a:normAutofit/>
          </a:bodyPr>
          <a:lstStyle/>
          <a:p>
            <a:pPr marL="0" indent="0" algn="ctr">
              <a:buNone/>
            </a:pPr>
            <a:r>
              <a:rPr lang="en-US" sz="4000" b="1" dirty="0"/>
              <a:t>Review of the Previous Evening</a:t>
            </a:r>
          </a:p>
          <a:p>
            <a:pPr marL="0" indent="0" algn="ctr">
              <a:buNone/>
            </a:pPr>
            <a:endParaRPr lang="en-US" sz="4000" b="1" dirty="0"/>
          </a:p>
          <a:p>
            <a:pPr marL="0" indent="0" algn="ctr">
              <a:buNone/>
            </a:pPr>
            <a:r>
              <a:rPr lang="en-US" sz="4000" b="1" dirty="0"/>
              <a:t>Overview of Evening Three</a:t>
            </a:r>
          </a:p>
          <a:p>
            <a:endParaRPr lang="en-US" dirty="0"/>
          </a:p>
        </p:txBody>
      </p:sp>
    </p:spTree>
    <p:extLst>
      <p:ext uri="{BB962C8B-B14F-4D97-AF65-F5344CB8AC3E}">
        <p14:creationId xmlns:p14="http://schemas.microsoft.com/office/powerpoint/2010/main" val="2430893033"/>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Devotion and </a:t>
            </a:r>
            <a:r>
              <a:rPr lang="en-US" dirty="0" err="1" smtClean="0"/>
              <a:t>reflectionS</a:t>
            </a:r>
            <a:endParaRPr lang="en-US" dirty="0"/>
          </a:p>
        </p:txBody>
      </p:sp>
      <p:sp>
        <p:nvSpPr>
          <p:cNvPr id="3" name="Content Placeholder 2"/>
          <p:cNvSpPr>
            <a:spLocks noGrp="1"/>
          </p:cNvSpPr>
          <p:nvPr>
            <p:ph idx="1"/>
          </p:nvPr>
        </p:nvSpPr>
        <p:spPr>
          <a:xfrm>
            <a:off x="136082" y="1587413"/>
            <a:ext cx="8890735" cy="5270587"/>
          </a:xfrm>
        </p:spPr>
        <p:txBody>
          <a:bodyPr>
            <a:normAutofit/>
          </a:bodyPr>
          <a:lstStyle/>
          <a:p>
            <a:pPr marL="0" indent="0" algn="ctr">
              <a:buNone/>
            </a:pPr>
            <a:r>
              <a:rPr lang="en-US" sz="4400" b="1" dirty="0" smtClean="0"/>
              <a:t>“Watch Your Words”</a:t>
            </a:r>
          </a:p>
          <a:p>
            <a:pPr marL="0" indent="0" algn="ctr">
              <a:buNone/>
            </a:pPr>
            <a:r>
              <a:rPr lang="en-US" sz="2800" b="1" dirty="0" smtClean="0"/>
              <a:t>Philippians 1:27</a:t>
            </a:r>
          </a:p>
          <a:p>
            <a:pPr marL="0" indent="0" algn="ctr">
              <a:buNone/>
            </a:pPr>
            <a:r>
              <a:rPr lang="en-US" sz="2800" b="1" dirty="0" smtClean="0"/>
              <a:t>Ephesians 4:25</a:t>
            </a:r>
          </a:p>
          <a:p>
            <a:pPr marL="0" indent="0" algn="ctr">
              <a:buNone/>
            </a:pPr>
            <a:r>
              <a:rPr lang="en-US" sz="2800" b="1" dirty="0" smtClean="0"/>
              <a:t>Colossians 4:6</a:t>
            </a:r>
          </a:p>
          <a:p>
            <a:pPr marL="0" indent="0">
              <a:buNone/>
            </a:pPr>
            <a:r>
              <a:rPr lang="en-US" sz="2800" dirty="0" smtClean="0"/>
              <a:t>See</a:t>
            </a:r>
            <a:r>
              <a:rPr lang="en-US" sz="2800" b="1" dirty="0" smtClean="0"/>
              <a:t> chapter four </a:t>
            </a:r>
            <a:r>
              <a:rPr lang="en-US" sz="2800" dirty="0" smtClean="0"/>
              <a:t>in book</a:t>
            </a:r>
            <a:r>
              <a:rPr lang="en-US" sz="2800" b="1" dirty="0" smtClean="0"/>
              <a:t>, </a:t>
            </a:r>
            <a:r>
              <a:rPr lang="en-US" sz="2800" b="1" i="1" dirty="0" smtClean="0"/>
              <a:t>BEST PRACTICES FOR EFFECTIVE BOARDS, </a:t>
            </a:r>
            <a:r>
              <a:rPr lang="en-US" sz="2800" dirty="0" smtClean="0"/>
              <a:t>or at: </a:t>
            </a:r>
            <a:r>
              <a:rPr lang="en-US" sz="2800" dirty="0" err="1"/>
              <a:t>BoardServe.org</a:t>
            </a:r>
            <a:r>
              <a:rPr lang="en-US" sz="2800" dirty="0"/>
              <a:t>. Click “Writings” tab. Scroll down to  “International Board of Education” section. See article </a:t>
            </a:r>
            <a:r>
              <a:rPr lang="en-US" sz="2800" dirty="0" smtClean="0"/>
              <a:t>#30, “Watch Your Words.”</a:t>
            </a:r>
            <a:endParaRPr lang="en-US" sz="2800" dirty="0"/>
          </a:p>
          <a:p>
            <a:pPr marL="0" indent="0">
              <a:buNone/>
            </a:pPr>
            <a:endParaRPr lang="en-US" sz="2800" b="1" dirty="0"/>
          </a:p>
          <a:p>
            <a:pPr marL="0" indent="0" algn="ctr">
              <a:buNone/>
            </a:pPr>
            <a:endParaRPr lang="en-US" sz="2800" b="1" dirty="0"/>
          </a:p>
        </p:txBody>
      </p:sp>
    </p:spTree>
    <p:extLst>
      <p:ext uri="{BB962C8B-B14F-4D97-AF65-F5344CB8AC3E}">
        <p14:creationId xmlns:p14="http://schemas.microsoft.com/office/powerpoint/2010/main" val="2326256797"/>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735667"/>
          </a:xfrm>
        </p:spPr>
        <p:txBody>
          <a:bodyPr/>
          <a:lstStyle/>
          <a:p>
            <a:r>
              <a:rPr lang="en-US" dirty="0" smtClean="0"/>
              <a:t>Why focus on boards?</a:t>
            </a:r>
            <a:endParaRPr lang="en-US" dirty="0"/>
          </a:p>
        </p:txBody>
      </p:sp>
      <p:sp>
        <p:nvSpPr>
          <p:cNvPr id="3" name="Content Placeholder 2"/>
          <p:cNvSpPr>
            <a:spLocks noGrp="1"/>
          </p:cNvSpPr>
          <p:nvPr>
            <p:ph idx="1"/>
          </p:nvPr>
        </p:nvSpPr>
        <p:spPr>
          <a:xfrm>
            <a:off x="0" y="1587500"/>
            <a:ext cx="9144000" cy="5270500"/>
          </a:xfrm>
        </p:spPr>
        <p:txBody>
          <a:bodyPr>
            <a:noAutofit/>
          </a:bodyPr>
          <a:lstStyle/>
          <a:p>
            <a:pPr marL="0" indent="0">
              <a:buNone/>
            </a:pPr>
            <a:r>
              <a:rPr lang="en-US" sz="3600" b="1" dirty="0" smtClean="0"/>
              <a:t> Boards can address strategic </a:t>
            </a:r>
            <a:r>
              <a:rPr lang="en-US" sz="3600" b="1" dirty="0" err="1" smtClean="0"/>
              <a:t>missional</a:t>
            </a:r>
            <a:r>
              <a:rPr lang="en-US" sz="3600" b="1" dirty="0" smtClean="0"/>
              <a:t> and                                                            governance issues facing them in a period of accelerated transitions and change.</a:t>
            </a:r>
          </a:p>
          <a:p>
            <a:pPr marL="0" indent="0">
              <a:buNone/>
            </a:pPr>
            <a:endParaRPr lang="en-US" sz="3600" b="1" dirty="0" smtClean="0"/>
          </a:p>
          <a:p>
            <a:pPr marL="0" indent="0">
              <a:buNone/>
            </a:pPr>
            <a:r>
              <a:rPr lang="en-US" sz="3600" b="1" dirty="0" smtClean="0"/>
              <a:t>Board can identify and embrace key “best practices” of board governance needed to move them to new levels by which to “govern diligently” (Romans 12:8c) NIV.                  </a:t>
            </a:r>
          </a:p>
        </p:txBody>
      </p:sp>
    </p:spTree>
    <p:extLst>
      <p:ext uri="{BB962C8B-B14F-4D97-AF65-F5344CB8AC3E}">
        <p14:creationId xmlns:p14="http://schemas.microsoft.com/office/powerpoint/2010/main" val="4233095597"/>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Devotions and reflections</a:t>
            </a:r>
            <a:endParaRPr lang="en-US" dirty="0"/>
          </a:p>
        </p:txBody>
      </p:sp>
      <p:sp>
        <p:nvSpPr>
          <p:cNvPr id="3" name="Content Placeholder 2"/>
          <p:cNvSpPr>
            <a:spLocks noGrp="1"/>
          </p:cNvSpPr>
          <p:nvPr>
            <p:ph idx="1"/>
          </p:nvPr>
        </p:nvSpPr>
        <p:spPr>
          <a:xfrm>
            <a:off x="0" y="1345920"/>
            <a:ext cx="9143999" cy="5512080"/>
          </a:xfrm>
        </p:spPr>
        <p:txBody>
          <a:bodyPr>
            <a:normAutofit fontScale="92500" lnSpcReduction="20000"/>
          </a:bodyPr>
          <a:lstStyle/>
          <a:p>
            <a:pPr marL="0" indent="0" algn="ctr">
              <a:buNone/>
            </a:pPr>
            <a:endParaRPr lang="en-US" sz="4400" dirty="0" smtClean="0"/>
          </a:p>
          <a:p>
            <a:pPr marL="0" indent="0" algn="ctr">
              <a:buNone/>
            </a:pPr>
            <a:r>
              <a:rPr lang="en-US" sz="4800" b="1" dirty="0" smtClean="0"/>
              <a:t>Whatever Happens…Walk Worthy!</a:t>
            </a:r>
          </a:p>
          <a:p>
            <a:pPr marL="0" indent="0" algn="ctr">
              <a:buNone/>
            </a:pPr>
            <a:r>
              <a:rPr lang="en-US" sz="3900" b="1" dirty="0" smtClean="0"/>
              <a:t>Conviction: Speak truthfully in love. Why?</a:t>
            </a:r>
          </a:p>
          <a:p>
            <a:pPr marL="0" indent="0" algn="ctr">
              <a:buNone/>
            </a:pPr>
            <a:r>
              <a:rPr lang="en-US" sz="2800" b="1" dirty="0" smtClean="0"/>
              <a:t>We are brothers and sisters in Christ.</a:t>
            </a:r>
          </a:p>
          <a:p>
            <a:pPr marL="0" indent="0" algn="ctr">
              <a:buNone/>
            </a:pPr>
            <a:r>
              <a:rPr lang="en-US" sz="2800" b="1" dirty="0" smtClean="0"/>
              <a:t>If neglected, Satan gets a “foothold” in the fellowship.</a:t>
            </a:r>
          </a:p>
          <a:p>
            <a:pPr marL="0" indent="0" algn="ctr">
              <a:buNone/>
            </a:pPr>
            <a:r>
              <a:rPr lang="en-US" sz="2800" b="1" dirty="0" smtClean="0"/>
              <a:t>The power of words to bless or “curse” others.</a:t>
            </a:r>
          </a:p>
          <a:p>
            <a:pPr marL="0" indent="0" algn="ctr">
              <a:buNone/>
            </a:pPr>
            <a:r>
              <a:rPr lang="en-US" sz="2800" b="1" dirty="0" smtClean="0"/>
              <a:t>We have been forgiven in Christ.  </a:t>
            </a:r>
          </a:p>
          <a:p>
            <a:pPr marL="0" indent="0" algn="ctr">
              <a:buNone/>
            </a:pPr>
            <a:endParaRPr lang="en-US" sz="2800" b="1" dirty="0"/>
          </a:p>
          <a:p>
            <a:pPr marL="0" indent="0" algn="ctr">
              <a:buNone/>
            </a:pPr>
            <a:r>
              <a:rPr lang="en-US" sz="2800" b="1" dirty="0" smtClean="0"/>
              <a:t>Ephesians 4:1-3; 15-16; 25-32</a:t>
            </a:r>
            <a:endParaRPr lang="en-US" sz="2800" b="1" dirty="0"/>
          </a:p>
        </p:txBody>
      </p:sp>
    </p:spTree>
    <p:extLst>
      <p:ext uri="{BB962C8B-B14F-4D97-AF65-F5344CB8AC3E}">
        <p14:creationId xmlns:p14="http://schemas.microsoft.com/office/powerpoint/2010/main" val="1803467078"/>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152400" y="6400800"/>
            <a:ext cx="4114800" cy="338138"/>
          </a:xfrm>
          <a:prstGeom prst="rect">
            <a:avLst/>
          </a:prstGeom>
          <a:noFill/>
        </p:spPr>
        <p:txBody>
          <a:bodyPr>
            <a:spAutoFit/>
          </a:bodyPr>
          <a:lstStyle/>
          <a:p>
            <a:pPr fontAlgn="auto">
              <a:spcBef>
                <a:spcPts val="0"/>
              </a:spcBef>
              <a:spcAft>
                <a:spcPts val="0"/>
              </a:spcAft>
              <a:defRPr/>
            </a:pPr>
            <a:r>
              <a:rPr lang="en-US" sz="1600" dirty="0">
                <a:latin typeface="Trajan Pro" pitchFamily="18" charset="0"/>
                <a:ea typeface="+mn-ea"/>
                <a:cs typeface="+mn-cs"/>
              </a:rPr>
              <a:t>An Attitude of Acceptance</a:t>
            </a:r>
          </a:p>
        </p:txBody>
      </p:sp>
      <p:grpSp>
        <p:nvGrpSpPr>
          <p:cNvPr id="46082" name="Group 2"/>
          <p:cNvGrpSpPr>
            <a:grpSpLocks/>
          </p:cNvGrpSpPr>
          <p:nvPr/>
        </p:nvGrpSpPr>
        <p:grpSpPr bwMode="auto">
          <a:xfrm>
            <a:off x="533400" y="1390981"/>
            <a:ext cx="8077200" cy="5162218"/>
            <a:chOff x="72" y="4242"/>
            <a:chExt cx="11410" cy="9839"/>
          </a:xfrm>
        </p:grpSpPr>
        <p:sp>
          <p:nvSpPr>
            <p:cNvPr id="21507" name="Oval 3"/>
            <p:cNvSpPr>
              <a:spLocks noChangeArrowheads="1"/>
            </p:cNvSpPr>
            <p:nvPr/>
          </p:nvSpPr>
          <p:spPr bwMode="auto">
            <a:xfrm>
              <a:off x="1945" y="5152"/>
              <a:ext cx="7488" cy="7632"/>
            </a:xfrm>
            <a:prstGeom prst="ellipse">
              <a:avLst/>
            </a:prstGeom>
            <a:noFill/>
            <a:ln w="9525">
              <a:solidFill>
                <a:srgbClr val="000000"/>
              </a:solidFill>
              <a:round/>
              <a:headEnd/>
              <a:tailEnd/>
            </a:ln>
          </p:spPr>
          <p:txBody>
            <a:bodyPr/>
            <a:lstStyle/>
            <a:p>
              <a:pPr fontAlgn="auto">
                <a:spcBef>
                  <a:spcPts val="0"/>
                </a:spcBef>
                <a:spcAft>
                  <a:spcPts val="0"/>
                </a:spcAft>
                <a:defRPr/>
              </a:pPr>
              <a:endParaRPr lang="en-US">
                <a:latin typeface="+mn-lt"/>
                <a:ea typeface="+mn-ea"/>
                <a:cs typeface="+mn-cs"/>
              </a:endParaRPr>
            </a:p>
          </p:txBody>
        </p:sp>
        <p:sp>
          <p:nvSpPr>
            <p:cNvPr id="21508" name="Line 4"/>
            <p:cNvSpPr>
              <a:spLocks noChangeShapeType="1"/>
            </p:cNvSpPr>
            <p:nvPr/>
          </p:nvSpPr>
          <p:spPr bwMode="auto">
            <a:xfrm flipV="1">
              <a:off x="5687" y="7219"/>
              <a:ext cx="0" cy="432"/>
            </a:xfrm>
            <a:prstGeom prst="line">
              <a:avLst/>
            </a:prstGeom>
            <a:noFill/>
            <a:ln w="9525">
              <a:solidFill>
                <a:srgbClr val="000000"/>
              </a:solidFill>
              <a:round/>
              <a:headEnd/>
              <a:tailEnd type="triangle" w="med" len="med"/>
            </a:ln>
          </p:spPr>
          <p:txBody>
            <a:bodyPr/>
            <a:lstStyle/>
            <a:p>
              <a:pPr fontAlgn="auto">
                <a:spcBef>
                  <a:spcPts val="0"/>
                </a:spcBef>
                <a:spcAft>
                  <a:spcPts val="0"/>
                </a:spcAft>
                <a:defRPr/>
              </a:pPr>
              <a:endParaRPr lang="en-US">
                <a:latin typeface="+mn-lt"/>
                <a:ea typeface="+mn-ea"/>
                <a:cs typeface="+mn-cs"/>
              </a:endParaRPr>
            </a:p>
          </p:txBody>
        </p:sp>
        <p:sp>
          <p:nvSpPr>
            <p:cNvPr id="21509" name="Line 5"/>
            <p:cNvSpPr>
              <a:spLocks noChangeShapeType="1"/>
            </p:cNvSpPr>
            <p:nvPr/>
          </p:nvSpPr>
          <p:spPr bwMode="auto">
            <a:xfrm flipH="1">
              <a:off x="4248" y="8754"/>
              <a:ext cx="576" cy="0"/>
            </a:xfrm>
            <a:prstGeom prst="line">
              <a:avLst/>
            </a:prstGeom>
            <a:noFill/>
            <a:ln w="9525">
              <a:solidFill>
                <a:srgbClr val="000000"/>
              </a:solidFill>
              <a:round/>
              <a:headEnd/>
              <a:tailEnd type="triangle" w="med" len="med"/>
            </a:ln>
          </p:spPr>
          <p:txBody>
            <a:bodyPr/>
            <a:lstStyle/>
            <a:p>
              <a:pPr fontAlgn="auto">
                <a:spcBef>
                  <a:spcPts val="0"/>
                </a:spcBef>
                <a:spcAft>
                  <a:spcPts val="0"/>
                </a:spcAft>
                <a:defRPr/>
              </a:pPr>
              <a:endParaRPr lang="en-US">
                <a:latin typeface="+mn-lt"/>
                <a:ea typeface="+mn-ea"/>
                <a:cs typeface="+mn-cs"/>
              </a:endParaRPr>
            </a:p>
          </p:txBody>
        </p:sp>
        <p:sp>
          <p:nvSpPr>
            <p:cNvPr id="21510" name="Line 6"/>
            <p:cNvSpPr>
              <a:spLocks noChangeShapeType="1"/>
            </p:cNvSpPr>
            <p:nvPr/>
          </p:nvSpPr>
          <p:spPr bwMode="auto">
            <a:xfrm>
              <a:off x="6553" y="8754"/>
              <a:ext cx="574" cy="0"/>
            </a:xfrm>
            <a:prstGeom prst="line">
              <a:avLst/>
            </a:prstGeom>
            <a:noFill/>
            <a:ln w="9525">
              <a:solidFill>
                <a:srgbClr val="000000"/>
              </a:solidFill>
              <a:round/>
              <a:headEnd/>
              <a:tailEnd type="triangle" w="med" len="med"/>
            </a:ln>
          </p:spPr>
          <p:txBody>
            <a:bodyPr/>
            <a:lstStyle/>
            <a:p>
              <a:pPr fontAlgn="auto">
                <a:spcBef>
                  <a:spcPts val="0"/>
                </a:spcBef>
                <a:spcAft>
                  <a:spcPts val="0"/>
                </a:spcAft>
                <a:defRPr/>
              </a:pPr>
              <a:endParaRPr lang="en-US">
                <a:latin typeface="+mn-lt"/>
                <a:ea typeface="+mn-ea"/>
                <a:cs typeface="+mn-cs"/>
              </a:endParaRPr>
            </a:p>
          </p:txBody>
        </p:sp>
        <p:sp>
          <p:nvSpPr>
            <p:cNvPr id="21511" name="Line 7"/>
            <p:cNvSpPr>
              <a:spLocks noChangeShapeType="1"/>
            </p:cNvSpPr>
            <p:nvPr/>
          </p:nvSpPr>
          <p:spPr bwMode="auto">
            <a:xfrm>
              <a:off x="5687" y="9761"/>
              <a:ext cx="0" cy="432"/>
            </a:xfrm>
            <a:prstGeom prst="line">
              <a:avLst/>
            </a:prstGeom>
            <a:noFill/>
            <a:ln w="9525">
              <a:solidFill>
                <a:srgbClr val="000000"/>
              </a:solidFill>
              <a:round/>
              <a:headEnd/>
              <a:tailEnd type="triangle" w="med" len="med"/>
            </a:ln>
          </p:spPr>
          <p:txBody>
            <a:bodyPr/>
            <a:lstStyle/>
            <a:p>
              <a:pPr fontAlgn="auto">
                <a:spcBef>
                  <a:spcPts val="0"/>
                </a:spcBef>
                <a:spcAft>
                  <a:spcPts val="0"/>
                </a:spcAft>
                <a:defRPr/>
              </a:pPr>
              <a:endParaRPr lang="en-US">
                <a:latin typeface="+mn-lt"/>
                <a:ea typeface="+mn-ea"/>
                <a:cs typeface="+mn-cs"/>
              </a:endParaRPr>
            </a:p>
          </p:txBody>
        </p:sp>
        <p:sp>
          <p:nvSpPr>
            <p:cNvPr id="46090" name="Text Box 8"/>
            <p:cNvSpPr txBox="1">
              <a:spLocks noChangeArrowheads="1"/>
            </p:cNvSpPr>
            <p:nvPr/>
          </p:nvSpPr>
          <p:spPr bwMode="auto">
            <a:xfrm>
              <a:off x="4162" y="6042"/>
              <a:ext cx="2592" cy="1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lvl="1" eaLnBrk="1" hangingPunct="1"/>
              <a:r>
                <a:rPr lang="en-US" sz="1400" b="1" dirty="0">
                  <a:latin typeface="Arial Narrow" charset="0"/>
                </a:rPr>
                <a:t>Because </a:t>
              </a:r>
              <a:r>
                <a:rPr lang="ja-JP" altLang="en-US" sz="1400" b="1" dirty="0">
                  <a:latin typeface="Arial Narrow" charset="0"/>
                </a:rPr>
                <a:t>“</a:t>
              </a:r>
              <a:r>
                <a:rPr lang="en-US" altLang="ja-JP" sz="1400" b="1" dirty="0">
                  <a:latin typeface="Arial Narrow" charset="0"/>
                </a:rPr>
                <a:t>we are members of one body.</a:t>
              </a:r>
              <a:r>
                <a:rPr lang="ja-JP" altLang="en-US" sz="1400" b="1" dirty="0">
                  <a:latin typeface="Arial Narrow" charset="0"/>
                </a:rPr>
                <a:t>”</a:t>
              </a:r>
              <a:r>
                <a:rPr lang="en-US" altLang="ja-JP" sz="1400" b="1" dirty="0">
                  <a:latin typeface="Arial Narrow" charset="0"/>
                </a:rPr>
                <a:t> (4:25c)</a:t>
              </a:r>
            </a:p>
            <a:p>
              <a:pPr eaLnBrk="1" hangingPunct="1"/>
              <a:endParaRPr lang="en-US" sz="1800" dirty="0"/>
            </a:p>
          </p:txBody>
        </p:sp>
        <p:sp>
          <p:nvSpPr>
            <p:cNvPr id="46091" name="Text Box 9"/>
            <p:cNvSpPr txBox="1">
              <a:spLocks noChangeArrowheads="1"/>
            </p:cNvSpPr>
            <p:nvPr/>
          </p:nvSpPr>
          <p:spPr bwMode="auto">
            <a:xfrm>
              <a:off x="2088" y="4242"/>
              <a:ext cx="2592" cy="6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spcAft>
                  <a:spcPts val="1000"/>
                </a:spcAft>
              </a:pPr>
              <a:r>
                <a:rPr lang="en-US" sz="1400" b="1">
                  <a:latin typeface="Arial Narrow" charset="0"/>
                </a:rPr>
                <a:t>do not lie (4:25a)</a:t>
              </a:r>
            </a:p>
            <a:p>
              <a:pPr eaLnBrk="1" hangingPunct="1"/>
              <a:endParaRPr lang="en-US" sz="1800"/>
            </a:p>
          </p:txBody>
        </p:sp>
        <p:sp>
          <p:nvSpPr>
            <p:cNvPr id="46092" name="Text Box 10"/>
            <p:cNvSpPr txBox="1">
              <a:spLocks noChangeArrowheads="1"/>
            </p:cNvSpPr>
            <p:nvPr/>
          </p:nvSpPr>
          <p:spPr bwMode="auto">
            <a:xfrm>
              <a:off x="4680" y="4424"/>
              <a:ext cx="2016" cy="10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spcAft>
                  <a:spcPts val="1000"/>
                </a:spcAft>
              </a:pPr>
              <a:r>
                <a:rPr lang="en-US" sz="1400" b="1" dirty="0">
                  <a:latin typeface="Arial Narrow" charset="0"/>
                </a:rPr>
                <a:t>a.  Be honest (4:25b)</a:t>
              </a:r>
            </a:p>
            <a:p>
              <a:pPr eaLnBrk="1" hangingPunct="1"/>
              <a:endParaRPr lang="en-US" sz="1800" dirty="0"/>
            </a:p>
          </p:txBody>
        </p:sp>
        <p:sp>
          <p:nvSpPr>
            <p:cNvPr id="46093" name="Text Box 11"/>
            <p:cNvSpPr txBox="1">
              <a:spLocks noChangeArrowheads="1"/>
            </p:cNvSpPr>
            <p:nvPr/>
          </p:nvSpPr>
          <p:spPr bwMode="auto">
            <a:xfrm>
              <a:off x="6638" y="7591"/>
              <a:ext cx="2016" cy="23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lvl="1" eaLnBrk="1" hangingPunct="1"/>
              <a:r>
                <a:rPr lang="en-US" sz="1400" b="1" dirty="0">
                  <a:latin typeface="Arial Narrow" charset="0"/>
                </a:rPr>
                <a:t>Because if we do not, Satan gets a foothold into our lives. (4:27)</a:t>
              </a:r>
            </a:p>
            <a:p>
              <a:pPr eaLnBrk="1" hangingPunct="1"/>
              <a:endParaRPr lang="en-US" sz="1800" dirty="0"/>
            </a:p>
          </p:txBody>
        </p:sp>
        <p:sp>
          <p:nvSpPr>
            <p:cNvPr id="46094" name="Text Box 12"/>
            <p:cNvSpPr txBox="1">
              <a:spLocks noChangeArrowheads="1"/>
            </p:cNvSpPr>
            <p:nvPr/>
          </p:nvSpPr>
          <p:spPr bwMode="auto">
            <a:xfrm>
              <a:off x="9719" y="5439"/>
              <a:ext cx="1153" cy="20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spcAft>
                  <a:spcPts val="1000"/>
                </a:spcAft>
              </a:pPr>
              <a:r>
                <a:rPr lang="en-US" sz="1400" b="1">
                  <a:latin typeface="Arial Narrow" charset="0"/>
                </a:rPr>
                <a:t>do not avoid dealing with anger</a:t>
              </a:r>
            </a:p>
            <a:p>
              <a:pPr eaLnBrk="1" hangingPunct="1"/>
              <a:endParaRPr lang="en-US" sz="1800"/>
            </a:p>
          </p:txBody>
        </p:sp>
        <p:sp>
          <p:nvSpPr>
            <p:cNvPr id="46095" name="Text Box 13"/>
            <p:cNvSpPr txBox="1">
              <a:spLocks noChangeArrowheads="1"/>
            </p:cNvSpPr>
            <p:nvPr/>
          </p:nvSpPr>
          <p:spPr bwMode="auto">
            <a:xfrm>
              <a:off x="9576" y="8177"/>
              <a:ext cx="1906" cy="13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lvl="1" eaLnBrk="1" hangingPunct="1">
                <a:spcAft>
                  <a:spcPts val="1000"/>
                </a:spcAft>
              </a:pPr>
              <a:r>
                <a:rPr lang="en-US" sz="1400" b="1">
                  <a:latin typeface="Arial Narrow" charset="0"/>
                </a:rPr>
                <a:t>b. Be</a:t>
              </a:r>
            </a:p>
            <a:p>
              <a:pPr lvl="1" eaLnBrk="1" hangingPunct="1">
                <a:spcAft>
                  <a:spcPts val="1000"/>
                </a:spcAft>
              </a:pPr>
              <a:r>
                <a:rPr lang="en-US" sz="1400" b="1">
                  <a:latin typeface="Arial Narrow" charset="0"/>
                </a:rPr>
                <a:t>direct </a:t>
              </a:r>
            </a:p>
            <a:p>
              <a:pPr lvl="1" eaLnBrk="1" hangingPunct="1">
                <a:spcAft>
                  <a:spcPts val="1000"/>
                </a:spcAft>
              </a:pPr>
              <a:r>
                <a:rPr lang="en-US" sz="1400" b="1">
                  <a:latin typeface="Arial Narrow" charset="0"/>
                </a:rPr>
                <a:t>(4:26)</a:t>
              </a:r>
            </a:p>
            <a:p>
              <a:pPr eaLnBrk="1" hangingPunct="1"/>
              <a:endParaRPr lang="en-US" sz="1800"/>
            </a:p>
          </p:txBody>
        </p:sp>
        <p:sp>
          <p:nvSpPr>
            <p:cNvPr id="46096" name="Text Box 14"/>
            <p:cNvSpPr txBox="1">
              <a:spLocks noChangeArrowheads="1"/>
            </p:cNvSpPr>
            <p:nvPr/>
          </p:nvSpPr>
          <p:spPr bwMode="auto">
            <a:xfrm>
              <a:off x="4270" y="10241"/>
              <a:ext cx="2592" cy="17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lvl="1" eaLnBrk="1" hangingPunct="1"/>
              <a:r>
                <a:rPr lang="en-US" sz="1400" b="1">
                  <a:latin typeface="Arial Narrow" charset="0"/>
                </a:rPr>
                <a:t>Because of the power of words to heal and to affirm. (4:29c)</a:t>
              </a:r>
            </a:p>
            <a:p>
              <a:pPr eaLnBrk="1" hangingPunct="1"/>
              <a:endParaRPr lang="en-US" sz="1800"/>
            </a:p>
          </p:txBody>
        </p:sp>
        <p:sp>
          <p:nvSpPr>
            <p:cNvPr id="46097" name="Text Box 15"/>
            <p:cNvSpPr txBox="1">
              <a:spLocks noChangeArrowheads="1"/>
            </p:cNvSpPr>
            <p:nvPr/>
          </p:nvSpPr>
          <p:spPr bwMode="auto">
            <a:xfrm>
              <a:off x="4680" y="12929"/>
              <a:ext cx="2160" cy="11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lvl="1" eaLnBrk="1" hangingPunct="1">
                <a:spcAft>
                  <a:spcPts val="600"/>
                </a:spcAft>
              </a:pPr>
              <a:r>
                <a:rPr lang="en-US" sz="1400" b="1">
                  <a:latin typeface="Arial Narrow" charset="0"/>
                </a:rPr>
                <a:t>c. Be upbuilding (4:20b)</a:t>
              </a:r>
            </a:p>
            <a:p>
              <a:pPr eaLnBrk="1" hangingPunct="1"/>
              <a:endParaRPr lang="en-US" sz="1800"/>
            </a:p>
          </p:txBody>
        </p:sp>
        <p:sp>
          <p:nvSpPr>
            <p:cNvPr id="46098" name="Text Box 16"/>
            <p:cNvSpPr txBox="1">
              <a:spLocks noChangeArrowheads="1"/>
            </p:cNvSpPr>
            <p:nvPr/>
          </p:nvSpPr>
          <p:spPr bwMode="auto">
            <a:xfrm>
              <a:off x="6696" y="13119"/>
              <a:ext cx="4247"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spcAft>
                  <a:spcPts val="1000"/>
                </a:spcAft>
              </a:pPr>
              <a:r>
                <a:rPr lang="en-US" sz="1400" b="1">
                  <a:latin typeface="Arial Narrow" charset="0"/>
                </a:rPr>
                <a:t>do not </a:t>
              </a:r>
              <a:r>
                <a:rPr lang="ja-JP" altLang="en-US" sz="1400" b="1">
                  <a:latin typeface="Arial Narrow" charset="0"/>
                </a:rPr>
                <a:t>“</a:t>
              </a:r>
              <a:r>
                <a:rPr lang="en-US" altLang="ja-JP" sz="1400" b="1">
                  <a:latin typeface="Arial Narrow" charset="0"/>
                </a:rPr>
                <a:t>badmouth</a:t>
              </a:r>
              <a:r>
                <a:rPr lang="ja-JP" altLang="en-US" sz="1400" b="1">
                  <a:latin typeface="Arial Narrow" charset="0"/>
                </a:rPr>
                <a:t>”</a:t>
              </a:r>
              <a:r>
                <a:rPr lang="en-US" altLang="ja-JP" sz="1400" b="1">
                  <a:latin typeface="Arial Narrow" charset="0"/>
                </a:rPr>
                <a:t> (4:29a)</a:t>
              </a:r>
            </a:p>
            <a:p>
              <a:pPr eaLnBrk="1" hangingPunct="1"/>
              <a:endParaRPr lang="en-US" sz="1800"/>
            </a:p>
          </p:txBody>
        </p:sp>
        <p:sp>
          <p:nvSpPr>
            <p:cNvPr id="46099" name="Text Box 17"/>
            <p:cNvSpPr txBox="1">
              <a:spLocks noChangeArrowheads="1"/>
            </p:cNvSpPr>
            <p:nvPr/>
          </p:nvSpPr>
          <p:spPr bwMode="auto">
            <a:xfrm>
              <a:off x="2655" y="7651"/>
              <a:ext cx="1821" cy="23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lvl="1" eaLnBrk="1" hangingPunct="1"/>
              <a:r>
                <a:rPr lang="en-US" sz="1400" b="1" dirty="0">
                  <a:latin typeface="Arial Narrow" charset="0"/>
                </a:rPr>
                <a:t>Because we have been forgiven in Christ. (4:32)</a:t>
              </a:r>
            </a:p>
            <a:p>
              <a:pPr eaLnBrk="1" hangingPunct="1"/>
              <a:endParaRPr lang="en-US" sz="1800" dirty="0"/>
            </a:p>
          </p:txBody>
        </p:sp>
        <p:sp>
          <p:nvSpPr>
            <p:cNvPr id="46100" name="Text Box 18"/>
            <p:cNvSpPr txBox="1">
              <a:spLocks noChangeArrowheads="1"/>
            </p:cNvSpPr>
            <p:nvPr/>
          </p:nvSpPr>
          <p:spPr bwMode="auto">
            <a:xfrm>
              <a:off x="72" y="9949"/>
              <a:ext cx="1368" cy="19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spcAft>
                  <a:spcPts val="1000"/>
                </a:spcAft>
              </a:pPr>
              <a:r>
                <a:rPr lang="en-US" sz="1400" b="1">
                  <a:latin typeface="Arial Narrow" charset="0"/>
                </a:rPr>
                <a:t>do not hold grudges (4:31)</a:t>
              </a:r>
            </a:p>
            <a:p>
              <a:pPr eaLnBrk="1" hangingPunct="1"/>
              <a:endParaRPr lang="en-US" sz="1800"/>
            </a:p>
          </p:txBody>
        </p:sp>
        <p:sp>
          <p:nvSpPr>
            <p:cNvPr id="46101" name="Text Box 19"/>
            <p:cNvSpPr txBox="1">
              <a:spLocks noChangeArrowheads="1"/>
            </p:cNvSpPr>
            <p:nvPr/>
          </p:nvSpPr>
          <p:spPr bwMode="auto">
            <a:xfrm>
              <a:off x="648" y="8322"/>
              <a:ext cx="1576" cy="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spcAft>
                  <a:spcPts val="1000"/>
                </a:spcAft>
              </a:pPr>
              <a:r>
                <a:rPr lang="en-US" sz="1400" b="1">
                  <a:latin typeface="Arial Narrow" charset="0"/>
                </a:rPr>
                <a:t>d.  Be</a:t>
              </a:r>
            </a:p>
            <a:p>
              <a:pPr eaLnBrk="1" hangingPunct="1">
                <a:spcAft>
                  <a:spcPts val="1000"/>
                </a:spcAft>
              </a:pPr>
              <a:r>
                <a:rPr lang="en-US" sz="1400" b="1">
                  <a:latin typeface="Arial Narrow" charset="0"/>
                </a:rPr>
                <a:t>forgiving     </a:t>
              </a:r>
            </a:p>
            <a:p>
              <a:pPr eaLnBrk="1" hangingPunct="1">
                <a:spcAft>
                  <a:spcPts val="1000"/>
                </a:spcAft>
              </a:pPr>
              <a:r>
                <a:rPr sz="1400" b="1" noProof="1">
                  <a:latin typeface="Arial Narrow" charset="0"/>
                </a:rPr>
                <a:t>   (4:32b)</a:t>
              </a:r>
              <a:endParaRPr lang="en-US" sz="1400" b="1">
                <a:latin typeface="Arial Narrow" charset="0"/>
              </a:endParaRPr>
            </a:p>
            <a:p>
              <a:pPr eaLnBrk="1" hangingPunct="1"/>
              <a:endParaRPr lang="en-US" sz="1800"/>
            </a:p>
          </p:txBody>
        </p:sp>
        <p:sp>
          <p:nvSpPr>
            <p:cNvPr id="21524" name="Freeform 20"/>
            <p:cNvSpPr>
              <a:spLocks/>
            </p:cNvSpPr>
            <p:nvPr/>
          </p:nvSpPr>
          <p:spPr bwMode="auto">
            <a:xfrm>
              <a:off x="4391" y="5152"/>
              <a:ext cx="2592" cy="2447"/>
            </a:xfrm>
            <a:custGeom>
              <a:avLst/>
              <a:gdLst/>
              <a:ahLst/>
              <a:cxnLst>
                <a:cxn ang="0">
                  <a:pos x="0" y="2446"/>
                </a:cxn>
                <a:cxn ang="0">
                  <a:pos x="2" y="750"/>
                </a:cxn>
                <a:cxn ang="0">
                  <a:pos x="860" y="750"/>
                </a:cxn>
                <a:cxn ang="0">
                  <a:pos x="1268" y="0"/>
                </a:cxn>
                <a:cxn ang="0">
                  <a:pos x="1730" y="750"/>
                </a:cxn>
                <a:cxn ang="0">
                  <a:pos x="2594" y="750"/>
                </a:cxn>
                <a:cxn ang="0">
                  <a:pos x="2590" y="2446"/>
                </a:cxn>
              </a:cxnLst>
              <a:rect l="0" t="0" r="r" b="b"/>
              <a:pathLst>
                <a:path w="2594" h="2446">
                  <a:moveTo>
                    <a:pt x="0" y="2446"/>
                  </a:moveTo>
                  <a:lnTo>
                    <a:pt x="2" y="750"/>
                  </a:lnTo>
                  <a:lnTo>
                    <a:pt x="860" y="750"/>
                  </a:lnTo>
                  <a:lnTo>
                    <a:pt x="1268" y="0"/>
                  </a:lnTo>
                  <a:lnTo>
                    <a:pt x="1730" y="750"/>
                  </a:lnTo>
                  <a:lnTo>
                    <a:pt x="2594" y="750"/>
                  </a:lnTo>
                  <a:lnTo>
                    <a:pt x="2590" y="2446"/>
                  </a:lnTo>
                </a:path>
              </a:pathLst>
            </a:custGeom>
            <a:noFill/>
            <a:ln w="9525">
              <a:solidFill>
                <a:srgbClr val="000000"/>
              </a:solidFill>
              <a:round/>
              <a:headEnd/>
              <a:tailEnd/>
            </a:ln>
          </p:spPr>
          <p:txBody>
            <a:bodyPr/>
            <a:lstStyle/>
            <a:p>
              <a:pPr fontAlgn="auto">
                <a:spcBef>
                  <a:spcPts val="0"/>
                </a:spcBef>
                <a:spcAft>
                  <a:spcPts val="0"/>
                </a:spcAft>
                <a:defRPr/>
              </a:pPr>
              <a:endParaRPr lang="en-US">
                <a:latin typeface="+mn-lt"/>
                <a:ea typeface="+mn-ea"/>
                <a:cs typeface="+mn-cs"/>
              </a:endParaRPr>
            </a:p>
          </p:txBody>
        </p:sp>
        <p:sp>
          <p:nvSpPr>
            <p:cNvPr id="21525" name="Freeform 21"/>
            <p:cNvSpPr>
              <a:spLocks/>
            </p:cNvSpPr>
            <p:nvPr/>
          </p:nvSpPr>
          <p:spPr bwMode="auto">
            <a:xfrm>
              <a:off x="6979" y="7602"/>
              <a:ext cx="2482" cy="2592"/>
            </a:xfrm>
            <a:custGeom>
              <a:avLst/>
              <a:gdLst/>
              <a:ahLst/>
              <a:cxnLst>
                <a:cxn ang="0">
                  <a:pos x="10" y="3"/>
                </a:cxn>
                <a:cxn ang="0">
                  <a:pos x="1730" y="0"/>
                </a:cxn>
                <a:cxn ang="0">
                  <a:pos x="1731" y="858"/>
                </a:cxn>
                <a:cxn ang="0">
                  <a:pos x="2481" y="1266"/>
                </a:cxn>
                <a:cxn ang="0">
                  <a:pos x="1732" y="1728"/>
                </a:cxn>
                <a:cxn ang="0">
                  <a:pos x="1733" y="2592"/>
                </a:cxn>
                <a:cxn ang="0">
                  <a:pos x="0" y="2588"/>
                </a:cxn>
              </a:cxnLst>
              <a:rect l="0" t="0" r="r" b="b"/>
              <a:pathLst>
                <a:path w="2481" h="2592">
                  <a:moveTo>
                    <a:pt x="10" y="3"/>
                  </a:moveTo>
                  <a:lnTo>
                    <a:pt x="1730" y="0"/>
                  </a:lnTo>
                  <a:lnTo>
                    <a:pt x="1731" y="858"/>
                  </a:lnTo>
                  <a:lnTo>
                    <a:pt x="2481" y="1266"/>
                  </a:lnTo>
                  <a:lnTo>
                    <a:pt x="1732" y="1728"/>
                  </a:lnTo>
                  <a:lnTo>
                    <a:pt x="1733" y="2592"/>
                  </a:lnTo>
                  <a:lnTo>
                    <a:pt x="0" y="2588"/>
                  </a:lnTo>
                </a:path>
              </a:pathLst>
            </a:custGeom>
            <a:noFill/>
            <a:ln w="9525">
              <a:solidFill>
                <a:srgbClr val="000000"/>
              </a:solidFill>
              <a:round/>
              <a:headEnd/>
              <a:tailEnd/>
            </a:ln>
          </p:spPr>
          <p:txBody>
            <a:bodyPr/>
            <a:lstStyle/>
            <a:p>
              <a:pPr fontAlgn="auto">
                <a:spcBef>
                  <a:spcPts val="0"/>
                </a:spcBef>
                <a:spcAft>
                  <a:spcPts val="0"/>
                </a:spcAft>
                <a:defRPr/>
              </a:pPr>
              <a:endParaRPr lang="en-US">
                <a:latin typeface="+mn-lt"/>
                <a:ea typeface="+mn-ea"/>
                <a:cs typeface="+mn-cs"/>
              </a:endParaRPr>
            </a:p>
          </p:txBody>
        </p:sp>
        <p:sp>
          <p:nvSpPr>
            <p:cNvPr id="21526" name="Freeform 22"/>
            <p:cNvSpPr>
              <a:spLocks/>
            </p:cNvSpPr>
            <p:nvPr/>
          </p:nvSpPr>
          <p:spPr bwMode="auto">
            <a:xfrm>
              <a:off x="1942" y="7599"/>
              <a:ext cx="2458" cy="2592"/>
            </a:xfrm>
            <a:custGeom>
              <a:avLst/>
              <a:gdLst/>
              <a:ahLst/>
              <a:cxnLst>
                <a:cxn ang="0">
                  <a:pos x="2437" y="2590"/>
                </a:cxn>
                <a:cxn ang="0">
                  <a:pos x="747" y="2592"/>
                </a:cxn>
                <a:cxn ang="0">
                  <a:pos x="749" y="1734"/>
                </a:cxn>
                <a:cxn ang="0">
                  <a:pos x="0" y="1325"/>
                </a:cxn>
                <a:cxn ang="0">
                  <a:pos x="752" y="864"/>
                </a:cxn>
                <a:cxn ang="0">
                  <a:pos x="757" y="0"/>
                </a:cxn>
                <a:cxn ang="0">
                  <a:pos x="2457" y="0"/>
                </a:cxn>
              </a:cxnLst>
              <a:rect l="0" t="0" r="r" b="b"/>
              <a:pathLst>
                <a:path w="2457" h="2592">
                  <a:moveTo>
                    <a:pt x="2437" y="2590"/>
                  </a:moveTo>
                  <a:lnTo>
                    <a:pt x="747" y="2592"/>
                  </a:lnTo>
                  <a:lnTo>
                    <a:pt x="749" y="1734"/>
                  </a:lnTo>
                  <a:lnTo>
                    <a:pt x="0" y="1325"/>
                  </a:lnTo>
                  <a:lnTo>
                    <a:pt x="752" y="864"/>
                  </a:lnTo>
                  <a:lnTo>
                    <a:pt x="757" y="0"/>
                  </a:lnTo>
                  <a:lnTo>
                    <a:pt x="2457" y="0"/>
                  </a:lnTo>
                </a:path>
              </a:pathLst>
            </a:custGeom>
            <a:noFill/>
            <a:ln w="9525">
              <a:solidFill>
                <a:srgbClr val="000000"/>
              </a:solidFill>
              <a:round/>
              <a:headEnd/>
              <a:tailEnd/>
            </a:ln>
          </p:spPr>
          <p:txBody>
            <a:bodyPr/>
            <a:lstStyle/>
            <a:p>
              <a:pPr fontAlgn="auto">
                <a:spcBef>
                  <a:spcPts val="0"/>
                </a:spcBef>
                <a:spcAft>
                  <a:spcPts val="0"/>
                </a:spcAft>
                <a:defRPr/>
              </a:pPr>
              <a:endParaRPr lang="en-US">
                <a:latin typeface="+mn-lt"/>
                <a:ea typeface="+mn-ea"/>
                <a:cs typeface="+mn-cs"/>
              </a:endParaRPr>
            </a:p>
          </p:txBody>
        </p:sp>
        <p:sp>
          <p:nvSpPr>
            <p:cNvPr id="21527" name="Freeform 23"/>
            <p:cNvSpPr>
              <a:spLocks/>
            </p:cNvSpPr>
            <p:nvPr/>
          </p:nvSpPr>
          <p:spPr bwMode="auto">
            <a:xfrm>
              <a:off x="4389" y="10189"/>
              <a:ext cx="2590" cy="2495"/>
            </a:xfrm>
            <a:custGeom>
              <a:avLst/>
              <a:gdLst/>
              <a:ahLst/>
              <a:cxnLst>
                <a:cxn ang="0">
                  <a:pos x="2591" y="0"/>
                </a:cxn>
                <a:cxn ang="0">
                  <a:pos x="2591" y="1740"/>
                </a:cxn>
                <a:cxn ang="0">
                  <a:pos x="1734" y="1745"/>
                </a:cxn>
                <a:cxn ang="0">
                  <a:pos x="1323" y="2494"/>
                </a:cxn>
                <a:cxn ang="0">
                  <a:pos x="864" y="1742"/>
                </a:cxn>
                <a:cxn ang="0">
                  <a:pos x="0" y="1738"/>
                </a:cxn>
                <a:cxn ang="0">
                  <a:pos x="1" y="10"/>
                </a:cxn>
              </a:cxnLst>
              <a:rect l="0" t="0" r="r" b="b"/>
              <a:pathLst>
                <a:path w="2591" h="2494">
                  <a:moveTo>
                    <a:pt x="2591" y="0"/>
                  </a:moveTo>
                  <a:lnTo>
                    <a:pt x="2591" y="1740"/>
                  </a:lnTo>
                  <a:lnTo>
                    <a:pt x="1734" y="1745"/>
                  </a:lnTo>
                  <a:lnTo>
                    <a:pt x="1323" y="2494"/>
                  </a:lnTo>
                  <a:lnTo>
                    <a:pt x="864" y="1742"/>
                  </a:lnTo>
                  <a:lnTo>
                    <a:pt x="0" y="1738"/>
                  </a:lnTo>
                  <a:lnTo>
                    <a:pt x="1" y="10"/>
                  </a:lnTo>
                </a:path>
              </a:pathLst>
            </a:custGeom>
            <a:noFill/>
            <a:ln w="9525">
              <a:solidFill>
                <a:srgbClr val="000000"/>
              </a:solidFill>
              <a:round/>
              <a:headEnd/>
              <a:tailEnd/>
            </a:ln>
          </p:spPr>
          <p:txBody>
            <a:bodyPr/>
            <a:lstStyle/>
            <a:p>
              <a:pPr fontAlgn="auto">
                <a:spcBef>
                  <a:spcPts val="0"/>
                </a:spcBef>
                <a:spcAft>
                  <a:spcPts val="0"/>
                </a:spcAft>
                <a:defRPr/>
              </a:pPr>
              <a:endParaRPr lang="en-US">
                <a:latin typeface="+mn-lt"/>
                <a:ea typeface="+mn-ea"/>
                <a:cs typeface="+mn-cs"/>
              </a:endParaRPr>
            </a:p>
          </p:txBody>
        </p:sp>
        <p:sp>
          <p:nvSpPr>
            <p:cNvPr id="21528" name="Freeform 24"/>
            <p:cNvSpPr>
              <a:spLocks/>
            </p:cNvSpPr>
            <p:nvPr/>
          </p:nvSpPr>
          <p:spPr bwMode="auto">
            <a:xfrm rot="5400000">
              <a:off x="9084" y="8526"/>
              <a:ext cx="1740" cy="756"/>
            </a:xfrm>
            <a:custGeom>
              <a:avLst/>
              <a:gdLst/>
              <a:ahLst/>
              <a:cxnLst>
                <a:cxn ang="0">
                  <a:pos x="0" y="36"/>
                </a:cxn>
                <a:cxn ang="0">
                  <a:pos x="0" y="756"/>
                </a:cxn>
                <a:cxn ang="0">
                  <a:pos x="2592" y="756"/>
                </a:cxn>
                <a:cxn ang="0">
                  <a:pos x="2604" y="0"/>
                </a:cxn>
              </a:cxnLst>
              <a:rect l="0" t="0" r="r" b="b"/>
              <a:pathLst>
                <a:path w="2604" h="756">
                  <a:moveTo>
                    <a:pt x="0" y="36"/>
                  </a:moveTo>
                  <a:lnTo>
                    <a:pt x="0" y="756"/>
                  </a:lnTo>
                  <a:lnTo>
                    <a:pt x="2592" y="756"/>
                  </a:lnTo>
                  <a:lnTo>
                    <a:pt x="2604" y="0"/>
                  </a:lnTo>
                </a:path>
              </a:pathLst>
            </a:custGeom>
            <a:noFill/>
            <a:ln w="9525">
              <a:solidFill>
                <a:srgbClr val="000000"/>
              </a:solidFill>
              <a:round/>
              <a:headEnd/>
              <a:tailEnd/>
            </a:ln>
          </p:spPr>
          <p:txBody>
            <a:bodyPr/>
            <a:lstStyle/>
            <a:p>
              <a:pPr fontAlgn="auto">
                <a:spcBef>
                  <a:spcPts val="0"/>
                </a:spcBef>
                <a:spcAft>
                  <a:spcPts val="0"/>
                </a:spcAft>
                <a:defRPr/>
              </a:pPr>
              <a:endParaRPr lang="en-US">
                <a:latin typeface="+mn-lt"/>
                <a:ea typeface="+mn-ea"/>
                <a:cs typeface="+mn-cs"/>
              </a:endParaRPr>
            </a:p>
          </p:txBody>
        </p:sp>
        <p:sp>
          <p:nvSpPr>
            <p:cNvPr id="21529" name="Freeform 25"/>
            <p:cNvSpPr>
              <a:spLocks/>
            </p:cNvSpPr>
            <p:nvPr/>
          </p:nvSpPr>
          <p:spPr bwMode="auto">
            <a:xfrm rot="10783812">
              <a:off x="4680" y="12929"/>
              <a:ext cx="2014" cy="755"/>
            </a:xfrm>
            <a:custGeom>
              <a:avLst/>
              <a:gdLst/>
              <a:ahLst/>
              <a:cxnLst>
                <a:cxn ang="0">
                  <a:pos x="0" y="36"/>
                </a:cxn>
                <a:cxn ang="0">
                  <a:pos x="0" y="756"/>
                </a:cxn>
                <a:cxn ang="0">
                  <a:pos x="2592" y="756"/>
                </a:cxn>
                <a:cxn ang="0">
                  <a:pos x="2604" y="0"/>
                </a:cxn>
              </a:cxnLst>
              <a:rect l="0" t="0" r="r" b="b"/>
              <a:pathLst>
                <a:path w="2604" h="756">
                  <a:moveTo>
                    <a:pt x="0" y="36"/>
                  </a:moveTo>
                  <a:lnTo>
                    <a:pt x="0" y="756"/>
                  </a:lnTo>
                  <a:lnTo>
                    <a:pt x="2592" y="756"/>
                  </a:lnTo>
                  <a:lnTo>
                    <a:pt x="2604" y="0"/>
                  </a:lnTo>
                </a:path>
              </a:pathLst>
            </a:custGeom>
            <a:noFill/>
            <a:ln w="9525">
              <a:solidFill>
                <a:srgbClr val="000000"/>
              </a:solidFill>
              <a:round/>
              <a:headEnd/>
              <a:tailEnd/>
            </a:ln>
          </p:spPr>
          <p:txBody>
            <a:bodyPr/>
            <a:lstStyle/>
            <a:p>
              <a:pPr fontAlgn="auto">
                <a:spcBef>
                  <a:spcPts val="0"/>
                </a:spcBef>
                <a:spcAft>
                  <a:spcPts val="0"/>
                </a:spcAft>
                <a:defRPr/>
              </a:pPr>
              <a:endParaRPr lang="en-US">
                <a:latin typeface="+mn-lt"/>
                <a:ea typeface="+mn-ea"/>
                <a:cs typeface="+mn-cs"/>
              </a:endParaRPr>
            </a:p>
          </p:txBody>
        </p:sp>
        <p:sp>
          <p:nvSpPr>
            <p:cNvPr id="21530" name="Freeform 26"/>
            <p:cNvSpPr>
              <a:spLocks/>
            </p:cNvSpPr>
            <p:nvPr/>
          </p:nvSpPr>
          <p:spPr bwMode="auto">
            <a:xfrm rot="16185253">
              <a:off x="588" y="8525"/>
              <a:ext cx="1740" cy="758"/>
            </a:xfrm>
            <a:custGeom>
              <a:avLst/>
              <a:gdLst/>
              <a:ahLst/>
              <a:cxnLst>
                <a:cxn ang="0">
                  <a:pos x="0" y="36"/>
                </a:cxn>
                <a:cxn ang="0">
                  <a:pos x="0" y="756"/>
                </a:cxn>
                <a:cxn ang="0">
                  <a:pos x="2592" y="756"/>
                </a:cxn>
                <a:cxn ang="0">
                  <a:pos x="2604" y="0"/>
                </a:cxn>
              </a:cxnLst>
              <a:rect l="0" t="0" r="r" b="b"/>
              <a:pathLst>
                <a:path w="2604" h="756">
                  <a:moveTo>
                    <a:pt x="0" y="36"/>
                  </a:moveTo>
                  <a:lnTo>
                    <a:pt x="0" y="756"/>
                  </a:lnTo>
                  <a:lnTo>
                    <a:pt x="2592" y="756"/>
                  </a:lnTo>
                  <a:lnTo>
                    <a:pt x="2604" y="0"/>
                  </a:lnTo>
                </a:path>
              </a:pathLst>
            </a:custGeom>
            <a:noFill/>
            <a:ln w="9525">
              <a:solidFill>
                <a:srgbClr val="000000"/>
              </a:solidFill>
              <a:round/>
              <a:headEnd/>
              <a:tailEnd/>
            </a:ln>
          </p:spPr>
          <p:txBody>
            <a:bodyPr/>
            <a:lstStyle/>
            <a:p>
              <a:pPr fontAlgn="auto">
                <a:spcBef>
                  <a:spcPts val="0"/>
                </a:spcBef>
                <a:spcAft>
                  <a:spcPts val="0"/>
                </a:spcAft>
                <a:defRPr/>
              </a:pPr>
              <a:endParaRPr lang="en-US">
                <a:latin typeface="+mn-lt"/>
                <a:ea typeface="+mn-ea"/>
                <a:cs typeface="+mn-cs"/>
              </a:endParaRPr>
            </a:p>
          </p:txBody>
        </p:sp>
        <p:sp>
          <p:nvSpPr>
            <p:cNvPr id="21531" name="Freeform 27"/>
            <p:cNvSpPr>
              <a:spLocks/>
            </p:cNvSpPr>
            <p:nvPr/>
          </p:nvSpPr>
          <p:spPr bwMode="auto">
            <a:xfrm>
              <a:off x="4824" y="4289"/>
              <a:ext cx="1740" cy="755"/>
            </a:xfrm>
            <a:custGeom>
              <a:avLst/>
              <a:gdLst/>
              <a:ahLst/>
              <a:cxnLst>
                <a:cxn ang="0">
                  <a:pos x="0" y="36"/>
                </a:cxn>
                <a:cxn ang="0">
                  <a:pos x="0" y="756"/>
                </a:cxn>
                <a:cxn ang="0">
                  <a:pos x="2592" y="756"/>
                </a:cxn>
                <a:cxn ang="0">
                  <a:pos x="2604" y="0"/>
                </a:cxn>
              </a:cxnLst>
              <a:rect l="0" t="0" r="r" b="b"/>
              <a:pathLst>
                <a:path w="2604" h="756">
                  <a:moveTo>
                    <a:pt x="0" y="36"/>
                  </a:moveTo>
                  <a:lnTo>
                    <a:pt x="0" y="756"/>
                  </a:lnTo>
                  <a:lnTo>
                    <a:pt x="2592" y="756"/>
                  </a:lnTo>
                  <a:lnTo>
                    <a:pt x="2604" y="0"/>
                  </a:lnTo>
                </a:path>
              </a:pathLst>
            </a:custGeom>
            <a:noFill/>
            <a:ln w="9525">
              <a:solidFill>
                <a:srgbClr val="000000"/>
              </a:solidFill>
              <a:round/>
              <a:headEnd/>
              <a:tailEnd/>
            </a:ln>
          </p:spPr>
          <p:txBody>
            <a:bodyPr/>
            <a:lstStyle/>
            <a:p>
              <a:pPr fontAlgn="auto">
                <a:spcBef>
                  <a:spcPts val="0"/>
                </a:spcBef>
                <a:spcAft>
                  <a:spcPts val="0"/>
                </a:spcAft>
                <a:defRPr/>
              </a:pPr>
              <a:endParaRPr lang="en-US">
                <a:latin typeface="+mn-lt"/>
                <a:ea typeface="+mn-ea"/>
                <a:cs typeface="+mn-cs"/>
              </a:endParaRPr>
            </a:p>
          </p:txBody>
        </p:sp>
        <p:grpSp>
          <p:nvGrpSpPr>
            <p:cNvPr id="46110" name="Group 28"/>
            <p:cNvGrpSpPr>
              <a:grpSpLocks/>
            </p:cNvGrpSpPr>
            <p:nvPr/>
          </p:nvGrpSpPr>
          <p:grpSpPr bwMode="auto">
            <a:xfrm>
              <a:off x="1260" y="4577"/>
              <a:ext cx="7462" cy="3156"/>
              <a:chOff x="1620" y="3888"/>
              <a:chExt cx="7462" cy="3156"/>
            </a:xfrm>
          </p:grpSpPr>
          <p:sp>
            <p:nvSpPr>
              <p:cNvPr id="21533" name="Freeform 29"/>
              <p:cNvSpPr>
                <a:spLocks/>
              </p:cNvSpPr>
              <p:nvPr/>
            </p:nvSpPr>
            <p:spPr bwMode="auto">
              <a:xfrm>
                <a:off x="1621" y="3930"/>
                <a:ext cx="3570" cy="0"/>
              </a:xfrm>
              <a:custGeom>
                <a:avLst/>
                <a:gdLst/>
                <a:ahLst/>
                <a:cxnLst>
                  <a:cxn ang="0">
                    <a:pos x="0" y="0"/>
                  </a:cxn>
                  <a:cxn ang="0">
                    <a:pos x="3570" y="0"/>
                  </a:cxn>
                </a:cxnLst>
                <a:rect l="0" t="0" r="r" b="b"/>
                <a:pathLst>
                  <a:path w="3570" h="1">
                    <a:moveTo>
                      <a:pt x="0" y="0"/>
                    </a:moveTo>
                    <a:lnTo>
                      <a:pt x="3570" y="0"/>
                    </a:lnTo>
                  </a:path>
                </a:pathLst>
              </a:custGeom>
              <a:noFill/>
              <a:ln w="9525">
                <a:solidFill>
                  <a:srgbClr val="000000"/>
                </a:solidFill>
                <a:round/>
                <a:headEnd/>
                <a:tailEnd/>
              </a:ln>
            </p:spPr>
            <p:txBody>
              <a:bodyPr/>
              <a:lstStyle/>
              <a:p>
                <a:pPr fontAlgn="auto">
                  <a:spcBef>
                    <a:spcPts val="0"/>
                  </a:spcBef>
                  <a:spcAft>
                    <a:spcPts val="0"/>
                  </a:spcAft>
                  <a:defRPr/>
                </a:pPr>
                <a:endParaRPr lang="en-US">
                  <a:latin typeface="+mn-lt"/>
                  <a:ea typeface="+mn-ea"/>
                  <a:cs typeface="+mn-cs"/>
                </a:endParaRPr>
              </a:p>
            </p:txBody>
          </p:sp>
          <p:sp>
            <p:nvSpPr>
              <p:cNvPr id="21534" name="Freeform 30"/>
              <p:cNvSpPr>
                <a:spLocks/>
              </p:cNvSpPr>
              <p:nvPr/>
            </p:nvSpPr>
            <p:spPr bwMode="auto">
              <a:xfrm>
                <a:off x="6911" y="3888"/>
                <a:ext cx="2171" cy="3157"/>
              </a:xfrm>
              <a:custGeom>
                <a:avLst/>
                <a:gdLst/>
                <a:ahLst/>
                <a:cxnLst>
                  <a:cxn ang="0">
                    <a:pos x="0" y="0"/>
                  </a:cxn>
                  <a:cxn ang="0">
                    <a:pos x="1560" y="0"/>
                  </a:cxn>
                  <a:cxn ang="0">
                    <a:pos x="1950" y="870"/>
                  </a:cxn>
                  <a:cxn ang="0">
                    <a:pos x="240" y="3156"/>
                  </a:cxn>
                  <a:cxn ang="0">
                    <a:pos x="240" y="3156"/>
                  </a:cxn>
                </a:cxnLst>
                <a:rect l="0" t="0" r="r" b="b"/>
                <a:pathLst>
                  <a:path w="2170" h="3156">
                    <a:moveTo>
                      <a:pt x="0" y="0"/>
                    </a:moveTo>
                    <a:lnTo>
                      <a:pt x="1560" y="0"/>
                    </a:lnTo>
                    <a:cubicBezTo>
                      <a:pt x="1885" y="145"/>
                      <a:pt x="2170" y="344"/>
                      <a:pt x="1950" y="870"/>
                    </a:cubicBezTo>
                    <a:lnTo>
                      <a:pt x="240" y="3156"/>
                    </a:lnTo>
                    <a:lnTo>
                      <a:pt x="240" y="3156"/>
                    </a:lnTo>
                  </a:path>
                </a:pathLst>
              </a:custGeom>
              <a:noFill/>
              <a:ln w="9525">
                <a:solidFill>
                  <a:srgbClr val="000000"/>
                </a:solidFill>
                <a:round/>
                <a:headEnd/>
                <a:tailEnd/>
              </a:ln>
            </p:spPr>
            <p:txBody>
              <a:bodyPr/>
              <a:lstStyle/>
              <a:p>
                <a:pPr fontAlgn="auto">
                  <a:spcBef>
                    <a:spcPts val="0"/>
                  </a:spcBef>
                  <a:spcAft>
                    <a:spcPts val="0"/>
                  </a:spcAft>
                  <a:defRPr/>
                </a:pPr>
                <a:endParaRPr lang="en-US">
                  <a:latin typeface="+mn-lt"/>
                  <a:ea typeface="+mn-ea"/>
                  <a:cs typeface="+mn-cs"/>
                </a:endParaRPr>
              </a:p>
            </p:txBody>
          </p:sp>
        </p:grpSp>
        <p:grpSp>
          <p:nvGrpSpPr>
            <p:cNvPr id="46111" name="Group 31"/>
            <p:cNvGrpSpPr>
              <a:grpSpLocks/>
            </p:cNvGrpSpPr>
            <p:nvPr/>
          </p:nvGrpSpPr>
          <p:grpSpPr bwMode="auto">
            <a:xfrm rot="-5433684">
              <a:off x="-785" y="8025"/>
              <a:ext cx="7462" cy="3156"/>
              <a:chOff x="1620" y="3888"/>
              <a:chExt cx="7462" cy="3156"/>
            </a:xfrm>
          </p:grpSpPr>
          <p:sp>
            <p:nvSpPr>
              <p:cNvPr id="21536" name="Freeform 32"/>
              <p:cNvSpPr>
                <a:spLocks/>
              </p:cNvSpPr>
              <p:nvPr/>
            </p:nvSpPr>
            <p:spPr bwMode="auto">
              <a:xfrm>
                <a:off x="1620" y="3923"/>
                <a:ext cx="3570" cy="0"/>
              </a:xfrm>
              <a:custGeom>
                <a:avLst/>
                <a:gdLst/>
                <a:ahLst/>
                <a:cxnLst>
                  <a:cxn ang="0">
                    <a:pos x="0" y="0"/>
                  </a:cxn>
                  <a:cxn ang="0">
                    <a:pos x="3570" y="0"/>
                  </a:cxn>
                </a:cxnLst>
                <a:rect l="0" t="0" r="r" b="b"/>
                <a:pathLst>
                  <a:path w="3570" h="1">
                    <a:moveTo>
                      <a:pt x="0" y="0"/>
                    </a:moveTo>
                    <a:lnTo>
                      <a:pt x="3570" y="0"/>
                    </a:lnTo>
                  </a:path>
                </a:pathLst>
              </a:custGeom>
              <a:noFill/>
              <a:ln w="9525">
                <a:solidFill>
                  <a:srgbClr val="000000"/>
                </a:solidFill>
                <a:round/>
                <a:headEnd/>
                <a:tailEnd/>
              </a:ln>
            </p:spPr>
            <p:txBody>
              <a:bodyPr/>
              <a:lstStyle/>
              <a:p>
                <a:pPr fontAlgn="auto">
                  <a:spcBef>
                    <a:spcPts val="0"/>
                  </a:spcBef>
                  <a:spcAft>
                    <a:spcPts val="0"/>
                  </a:spcAft>
                  <a:defRPr/>
                </a:pPr>
                <a:endParaRPr lang="en-US">
                  <a:latin typeface="+mn-lt"/>
                  <a:ea typeface="+mn-ea"/>
                  <a:cs typeface="+mn-cs"/>
                </a:endParaRPr>
              </a:p>
            </p:txBody>
          </p:sp>
          <p:sp>
            <p:nvSpPr>
              <p:cNvPr id="21537" name="Freeform 33"/>
              <p:cNvSpPr>
                <a:spLocks/>
              </p:cNvSpPr>
              <p:nvPr/>
            </p:nvSpPr>
            <p:spPr bwMode="auto">
              <a:xfrm>
                <a:off x="6893" y="3887"/>
                <a:ext cx="2170" cy="3140"/>
              </a:xfrm>
              <a:custGeom>
                <a:avLst/>
                <a:gdLst/>
                <a:ahLst/>
                <a:cxnLst>
                  <a:cxn ang="0">
                    <a:pos x="0" y="0"/>
                  </a:cxn>
                  <a:cxn ang="0">
                    <a:pos x="1560" y="0"/>
                  </a:cxn>
                  <a:cxn ang="0">
                    <a:pos x="1950" y="870"/>
                  </a:cxn>
                  <a:cxn ang="0">
                    <a:pos x="240" y="3156"/>
                  </a:cxn>
                  <a:cxn ang="0">
                    <a:pos x="240" y="3156"/>
                  </a:cxn>
                </a:cxnLst>
                <a:rect l="0" t="0" r="r" b="b"/>
                <a:pathLst>
                  <a:path w="2170" h="3156">
                    <a:moveTo>
                      <a:pt x="0" y="0"/>
                    </a:moveTo>
                    <a:lnTo>
                      <a:pt x="1560" y="0"/>
                    </a:lnTo>
                    <a:cubicBezTo>
                      <a:pt x="1885" y="145"/>
                      <a:pt x="2170" y="344"/>
                      <a:pt x="1950" y="870"/>
                    </a:cubicBezTo>
                    <a:lnTo>
                      <a:pt x="240" y="3156"/>
                    </a:lnTo>
                    <a:lnTo>
                      <a:pt x="240" y="3156"/>
                    </a:lnTo>
                  </a:path>
                </a:pathLst>
              </a:custGeom>
              <a:noFill/>
              <a:ln w="9525">
                <a:solidFill>
                  <a:srgbClr val="000000"/>
                </a:solidFill>
                <a:round/>
                <a:headEnd/>
                <a:tailEnd/>
              </a:ln>
            </p:spPr>
            <p:txBody>
              <a:bodyPr/>
              <a:lstStyle/>
              <a:p>
                <a:pPr fontAlgn="auto">
                  <a:spcBef>
                    <a:spcPts val="0"/>
                  </a:spcBef>
                  <a:spcAft>
                    <a:spcPts val="0"/>
                  </a:spcAft>
                  <a:defRPr/>
                </a:pPr>
                <a:endParaRPr lang="en-US">
                  <a:latin typeface="+mn-lt"/>
                  <a:ea typeface="+mn-ea"/>
                  <a:cs typeface="+mn-cs"/>
                </a:endParaRPr>
              </a:p>
            </p:txBody>
          </p:sp>
        </p:grpSp>
        <p:grpSp>
          <p:nvGrpSpPr>
            <p:cNvPr id="46112" name="Group 34"/>
            <p:cNvGrpSpPr>
              <a:grpSpLocks/>
            </p:cNvGrpSpPr>
            <p:nvPr/>
          </p:nvGrpSpPr>
          <p:grpSpPr bwMode="auto">
            <a:xfrm rot="10800000">
              <a:off x="2520" y="10049"/>
              <a:ext cx="7462" cy="3156"/>
              <a:chOff x="1620" y="3888"/>
              <a:chExt cx="7462" cy="3156"/>
            </a:xfrm>
          </p:grpSpPr>
          <p:sp>
            <p:nvSpPr>
              <p:cNvPr id="21539" name="Freeform 35"/>
              <p:cNvSpPr>
                <a:spLocks/>
              </p:cNvSpPr>
              <p:nvPr/>
            </p:nvSpPr>
            <p:spPr bwMode="auto">
              <a:xfrm>
                <a:off x="1620" y="3902"/>
                <a:ext cx="3570" cy="0"/>
              </a:xfrm>
              <a:custGeom>
                <a:avLst/>
                <a:gdLst/>
                <a:ahLst/>
                <a:cxnLst>
                  <a:cxn ang="0">
                    <a:pos x="0" y="0"/>
                  </a:cxn>
                  <a:cxn ang="0">
                    <a:pos x="3570" y="0"/>
                  </a:cxn>
                </a:cxnLst>
                <a:rect l="0" t="0" r="r" b="b"/>
                <a:pathLst>
                  <a:path w="3570" h="1">
                    <a:moveTo>
                      <a:pt x="0" y="0"/>
                    </a:moveTo>
                    <a:lnTo>
                      <a:pt x="3570" y="0"/>
                    </a:lnTo>
                  </a:path>
                </a:pathLst>
              </a:custGeom>
              <a:noFill/>
              <a:ln w="9525">
                <a:solidFill>
                  <a:srgbClr val="000000"/>
                </a:solidFill>
                <a:round/>
                <a:headEnd/>
                <a:tailEnd/>
              </a:ln>
            </p:spPr>
            <p:txBody>
              <a:bodyPr/>
              <a:lstStyle/>
              <a:p>
                <a:pPr fontAlgn="auto">
                  <a:spcBef>
                    <a:spcPts val="0"/>
                  </a:spcBef>
                  <a:spcAft>
                    <a:spcPts val="0"/>
                  </a:spcAft>
                  <a:defRPr/>
                </a:pPr>
                <a:endParaRPr lang="en-US">
                  <a:latin typeface="+mn-lt"/>
                  <a:ea typeface="+mn-ea"/>
                  <a:cs typeface="+mn-cs"/>
                </a:endParaRPr>
              </a:p>
            </p:txBody>
          </p:sp>
          <p:sp>
            <p:nvSpPr>
              <p:cNvPr id="21540" name="Freeform 36"/>
              <p:cNvSpPr>
                <a:spLocks/>
              </p:cNvSpPr>
              <p:nvPr/>
            </p:nvSpPr>
            <p:spPr bwMode="auto">
              <a:xfrm>
                <a:off x="6910" y="3887"/>
                <a:ext cx="2171" cy="3160"/>
              </a:xfrm>
              <a:custGeom>
                <a:avLst/>
                <a:gdLst/>
                <a:ahLst/>
                <a:cxnLst>
                  <a:cxn ang="0">
                    <a:pos x="0" y="0"/>
                  </a:cxn>
                  <a:cxn ang="0">
                    <a:pos x="1560" y="0"/>
                  </a:cxn>
                  <a:cxn ang="0">
                    <a:pos x="1950" y="870"/>
                  </a:cxn>
                  <a:cxn ang="0">
                    <a:pos x="240" y="3156"/>
                  </a:cxn>
                  <a:cxn ang="0">
                    <a:pos x="240" y="3156"/>
                  </a:cxn>
                </a:cxnLst>
                <a:rect l="0" t="0" r="r" b="b"/>
                <a:pathLst>
                  <a:path w="2170" h="3156">
                    <a:moveTo>
                      <a:pt x="0" y="0"/>
                    </a:moveTo>
                    <a:lnTo>
                      <a:pt x="1560" y="0"/>
                    </a:lnTo>
                    <a:cubicBezTo>
                      <a:pt x="1885" y="145"/>
                      <a:pt x="2170" y="344"/>
                      <a:pt x="1950" y="870"/>
                    </a:cubicBezTo>
                    <a:lnTo>
                      <a:pt x="240" y="3156"/>
                    </a:lnTo>
                    <a:lnTo>
                      <a:pt x="240" y="3156"/>
                    </a:lnTo>
                  </a:path>
                </a:pathLst>
              </a:custGeom>
              <a:noFill/>
              <a:ln w="9525">
                <a:solidFill>
                  <a:srgbClr val="000000"/>
                </a:solidFill>
                <a:round/>
                <a:headEnd/>
                <a:tailEnd/>
              </a:ln>
            </p:spPr>
            <p:txBody>
              <a:bodyPr/>
              <a:lstStyle/>
              <a:p>
                <a:pPr fontAlgn="auto">
                  <a:spcBef>
                    <a:spcPts val="0"/>
                  </a:spcBef>
                  <a:spcAft>
                    <a:spcPts val="0"/>
                  </a:spcAft>
                  <a:defRPr/>
                </a:pPr>
                <a:endParaRPr lang="en-US" dirty="0">
                  <a:latin typeface="+mn-lt"/>
                  <a:ea typeface="+mn-ea"/>
                  <a:cs typeface="+mn-cs"/>
                </a:endParaRPr>
              </a:p>
            </p:txBody>
          </p:sp>
        </p:grpSp>
        <p:grpSp>
          <p:nvGrpSpPr>
            <p:cNvPr id="46113" name="Group 37"/>
            <p:cNvGrpSpPr>
              <a:grpSpLocks/>
            </p:cNvGrpSpPr>
            <p:nvPr/>
          </p:nvGrpSpPr>
          <p:grpSpPr bwMode="auto">
            <a:xfrm rot="5400000">
              <a:off x="4543" y="6586"/>
              <a:ext cx="7462" cy="3156"/>
              <a:chOff x="1620" y="3888"/>
              <a:chExt cx="7462" cy="3156"/>
            </a:xfrm>
          </p:grpSpPr>
          <p:sp>
            <p:nvSpPr>
              <p:cNvPr id="21542" name="Freeform 38"/>
              <p:cNvSpPr>
                <a:spLocks/>
              </p:cNvSpPr>
              <p:nvPr/>
            </p:nvSpPr>
            <p:spPr bwMode="auto">
              <a:xfrm>
                <a:off x="1611" y="3917"/>
                <a:ext cx="3575" cy="0"/>
              </a:xfrm>
              <a:custGeom>
                <a:avLst/>
                <a:gdLst/>
                <a:ahLst/>
                <a:cxnLst>
                  <a:cxn ang="0">
                    <a:pos x="0" y="0"/>
                  </a:cxn>
                  <a:cxn ang="0">
                    <a:pos x="3570" y="0"/>
                  </a:cxn>
                </a:cxnLst>
                <a:rect l="0" t="0" r="r" b="b"/>
                <a:pathLst>
                  <a:path w="3570" h="1">
                    <a:moveTo>
                      <a:pt x="0" y="0"/>
                    </a:moveTo>
                    <a:lnTo>
                      <a:pt x="3570" y="0"/>
                    </a:lnTo>
                  </a:path>
                </a:pathLst>
              </a:custGeom>
              <a:noFill/>
              <a:ln w="9525">
                <a:solidFill>
                  <a:srgbClr val="000000"/>
                </a:solidFill>
                <a:round/>
                <a:headEnd/>
                <a:tailEnd/>
              </a:ln>
            </p:spPr>
            <p:txBody>
              <a:bodyPr/>
              <a:lstStyle/>
              <a:p>
                <a:pPr fontAlgn="auto">
                  <a:spcBef>
                    <a:spcPts val="0"/>
                  </a:spcBef>
                  <a:spcAft>
                    <a:spcPts val="0"/>
                  </a:spcAft>
                  <a:defRPr/>
                </a:pPr>
                <a:endParaRPr lang="en-US">
                  <a:latin typeface="+mn-lt"/>
                  <a:ea typeface="+mn-ea"/>
                  <a:cs typeface="+mn-cs"/>
                </a:endParaRPr>
              </a:p>
            </p:txBody>
          </p:sp>
          <p:sp>
            <p:nvSpPr>
              <p:cNvPr id="21543" name="Freeform 39"/>
              <p:cNvSpPr>
                <a:spLocks/>
              </p:cNvSpPr>
              <p:nvPr/>
            </p:nvSpPr>
            <p:spPr bwMode="auto">
              <a:xfrm>
                <a:off x="6908" y="3893"/>
                <a:ext cx="2172" cy="3155"/>
              </a:xfrm>
              <a:custGeom>
                <a:avLst/>
                <a:gdLst/>
                <a:ahLst/>
                <a:cxnLst>
                  <a:cxn ang="0">
                    <a:pos x="0" y="0"/>
                  </a:cxn>
                  <a:cxn ang="0">
                    <a:pos x="1560" y="0"/>
                  </a:cxn>
                  <a:cxn ang="0">
                    <a:pos x="1950" y="870"/>
                  </a:cxn>
                  <a:cxn ang="0">
                    <a:pos x="240" y="3156"/>
                  </a:cxn>
                  <a:cxn ang="0">
                    <a:pos x="240" y="3156"/>
                  </a:cxn>
                </a:cxnLst>
                <a:rect l="0" t="0" r="r" b="b"/>
                <a:pathLst>
                  <a:path w="2170" h="3156">
                    <a:moveTo>
                      <a:pt x="0" y="0"/>
                    </a:moveTo>
                    <a:lnTo>
                      <a:pt x="1560" y="0"/>
                    </a:lnTo>
                    <a:cubicBezTo>
                      <a:pt x="1885" y="145"/>
                      <a:pt x="2170" y="344"/>
                      <a:pt x="1950" y="870"/>
                    </a:cubicBezTo>
                    <a:lnTo>
                      <a:pt x="240" y="3156"/>
                    </a:lnTo>
                    <a:lnTo>
                      <a:pt x="240" y="3156"/>
                    </a:lnTo>
                  </a:path>
                </a:pathLst>
              </a:custGeom>
              <a:noFill/>
              <a:ln w="9525">
                <a:solidFill>
                  <a:srgbClr val="000000"/>
                </a:solidFill>
                <a:round/>
                <a:headEnd/>
                <a:tailEnd/>
              </a:ln>
            </p:spPr>
            <p:txBody>
              <a:bodyPr/>
              <a:lstStyle/>
              <a:p>
                <a:pPr fontAlgn="auto">
                  <a:spcBef>
                    <a:spcPts val="0"/>
                  </a:spcBef>
                  <a:spcAft>
                    <a:spcPts val="0"/>
                  </a:spcAft>
                  <a:defRPr/>
                </a:pPr>
                <a:endParaRPr lang="en-US">
                  <a:latin typeface="+mn-lt"/>
                  <a:ea typeface="+mn-ea"/>
                  <a:cs typeface="+mn-cs"/>
                </a:endParaRPr>
              </a:p>
            </p:txBody>
          </p:sp>
        </p:grpSp>
        <p:sp>
          <p:nvSpPr>
            <p:cNvPr id="21544" name="AutoShape 40"/>
            <p:cNvSpPr>
              <a:spLocks noChangeArrowheads="1"/>
            </p:cNvSpPr>
            <p:nvPr/>
          </p:nvSpPr>
          <p:spPr bwMode="auto">
            <a:xfrm rot="-8625784">
              <a:off x="6654" y="7589"/>
              <a:ext cx="287" cy="290"/>
            </a:xfrm>
            <a:prstGeom prst="triangle">
              <a:avLst>
                <a:gd name="adj" fmla="val 50000"/>
              </a:avLst>
            </a:prstGeom>
            <a:solidFill>
              <a:srgbClr val="FFFFFF"/>
            </a:solidFill>
            <a:ln w="9525">
              <a:solidFill>
                <a:srgbClr val="000000"/>
              </a:solidFill>
              <a:miter lim="800000"/>
              <a:headEnd/>
              <a:tailEnd/>
            </a:ln>
          </p:spPr>
          <p:txBody>
            <a:bodyPr/>
            <a:lstStyle/>
            <a:p>
              <a:pPr fontAlgn="auto">
                <a:spcBef>
                  <a:spcPts val="0"/>
                </a:spcBef>
                <a:spcAft>
                  <a:spcPts val="0"/>
                </a:spcAft>
                <a:defRPr/>
              </a:pPr>
              <a:endParaRPr lang="en-US">
                <a:latin typeface="+mn-lt"/>
                <a:ea typeface="+mn-ea"/>
                <a:cs typeface="+mn-cs"/>
              </a:endParaRPr>
            </a:p>
          </p:txBody>
        </p:sp>
        <p:sp>
          <p:nvSpPr>
            <p:cNvPr id="21545" name="AutoShape 41"/>
            <p:cNvSpPr>
              <a:spLocks noChangeArrowheads="1"/>
            </p:cNvSpPr>
            <p:nvPr/>
          </p:nvSpPr>
          <p:spPr bwMode="auto">
            <a:xfrm rot="-14633275">
              <a:off x="4392" y="7661"/>
              <a:ext cx="287" cy="289"/>
            </a:xfrm>
            <a:prstGeom prst="triangle">
              <a:avLst>
                <a:gd name="adj" fmla="val 50000"/>
              </a:avLst>
            </a:prstGeom>
            <a:solidFill>
              <a:srgbClr val="FFFFFF"/>
            </a:solidFill>
            <a:ln w="9525">
              <a:solidFill>
                <a:srgbClr val="000000"/>
              </a:solidFill>
              <a:miter lim="800000"/>
              <a:headEnd/>
              <a:tailEnd/>
            </a:ln>
          </p:spPr>
          <p:txBody>
            <a:bodyPr/>
            <a:lstStyle/>
            <a:p>
              <a:pPr fontAlgn="auto">
                <a:spcBef>
                  <a:spcPts val="0"/>
                </a:spcBef>
                <a:spcAft>
                  <a:spcPts val="0"/>
                </a:spcAft>
                <a:defRPr/>
              </a:pPr>
              <a:endParaRPr lang="en-US">
                <a:latin typeface="+mn-lt"/>
                <a:ea typeface="+mn-ea"/>
                <a:cs typeface="+mn-cs"/>
              </a:endParaRPr>
            </a:p>
          </p:txBody>
        </p:sp>
        <p:sp>
          <p:nvSpPr>
            <p:cNvPr id="21546" name="AutoShape 42"/>
            <p:cNvSpPr>
              <a:spLocks noChangeArrowheads="1"/>
            </p:cNvSpPr>
            <p:nvPr/>
          </p:nvSpPr>
          <p:spPr bwMode="auto">
            <a:xfrm rot="2665399">
              <a:off x="4391" y="9804"/>
              <a:ext cx="289" cy="290"/>
            </a:xfrm>
            <a:prstGeom prst="triangle">
              <a:avLst>
                <a:gd name="adj" fmla="val 50000"/>
              </a:avLst>
            </a:prstGeom>
            <a:solidFill>
              <a:srgbClr val="FFFFFF"/>
            </a:solidFill>
            <a:ln w="9525">
              <a:solidFill>
                <a:srgbClr val="000000"/>
              </a:solidFill>
              <a:miter lim="800000"/>
              <a:headEnd/>
              <a:tailEnd/>
            </a:ln>
          </p:spPr>
          <p:txBody>
            <a:bodyPr/>
            <a:lstStyle/>
            <a:p>
              <a:pPr fontAlgn="auto">
                <a:spcBef>
                  <a:spcPts val="0"/>
                </a:spcBef>
                <a:spcAft>
                  <a:spcPts val="0"/>
                </a:spcAft>
                <a:defRPr/>
              </a:pPr>
              <a:endParaRPr lang="en-US">
                <a:latin typeface="+mn-lt"/>
                <a:ea typeface="+mn-ea"/>
                <a:cs typeface="+mn-cs"/>
              </a:endParaRPr>
            </a:p>
          </p:txBody>
        </p:sp>
        <p:sp>
          <p:nvSpPr>
            <p:cNvPr id="21547" name="AutoShape 43"/>
            <p:cNvSpPr>
              <a:spLocks noChangeArrowheads="1"/>
            </p:cNvSpPr>
            <p:nvPr/>
          </p:nvSpPr>
          <p:spPr bwMode="auto">
            <a:xfrm rot="-2377792">
              <a:off x="6553" y="9761"/>
              <a:ext cx="287" cy="287"/>
            </a:xfrm>
            <a:prstGeom prst="triangle">
              <a:avLst>
                <a:gd name="adj" fmla="val 50000"/>
              </a:avLst>
            </a:prstGeom>
            <a:solidFill>
              <a:srgbClr val="FFFFFF"/>
            </a:solidFill>
            <a:ln w="9525">
              <a:solidFill>
                <a:srgbClr val="000000"/>
              </a:solidFill>
              <a:miter lim="800000"/>
              <a:headEnd/>
              <a:tailEnd/>
            </a:ln>
          </p:spPr>
          <p:txBody>
            <a:bodyPr/>
            <a:lstStyle/>
            <a:p>
              <a:pPr fontAlgn="auto">
                <a:spcBef>
                  <a:spcPts val="0"/>
                </a:spcBef>
                <a:spcAft>
                  <a:spcPts val="0"/>
                </a:spcAft>
                <a:defRPr/>
              </a:pPr>
              <a:endParaRPr lang="en-US">
                <a:latin typeface="+mn-lt"/>
                <a:ea typeface="+mn-ea"/>
                <a:cs typeface="+mn-cs"/>
              </a:endParaRPr>
            </a:p>
          </p:txBody>
        </p:sp>
      </p:grpSp>
      <p:sp>
        <p:nvSpPr>
          <p:cNvPr id="46083" name="Text Box 14"/>
          <p:cNvSpPr txBox="1">
            <a:spLocks noChangeArrowheads="1"/>
          </p:cNvSpPr>
          <p:nvPr/>
        </p:nvSpPr>
        <p:spPr bwMode="auto">
          <a:xfrm>
            <a:off x="3352800" y="3313082"/>
            <a:ext cx="1987278" cy="904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lvl="1" algn="ctr" eaLnBrk="1" hangingPunct="1"/>
            <a:r>
              <a:rPr lang="en-US" sz="1600" b="1" u="sng" dirty="0">
                <a:latin typeface="Arial Narrow" charset="0"/>
              </a:rPr>
              <a:t>SPEAK </a:t>
            </a:r>
          </a:p>
          <a:p>
            <a:pPr lvl="1" algn="ctr" eaLnBrk="1" hangingPunct="1"/>
            <a:r>
              <a:rPr lang="en-US" sz="1400" b="1" dirty="0">
                <a:latin typeface="Arial Narrow" charset="0"/>
              </a:rPr>
              <a:t>THE TRUTH</a:t>
            </a:r>
          </a:p>
          <a:p>
            <a:pPr lvl="1" algn="ctr" eaLnBrk="1" hangingPunct="1"/>
            <a:r>
              <a:rPr lang="en-US" sz="1400" b="1" dirty="0">
                <a:latin typeface="Arial Narrow" charset="0"/>
              </a:rPr>
              <a:t>IN LOVE</a:t>
            </a:r>
          </a:p>
          <a:p>
            <a:pPr eaLnBrk="1" hangingPunct="1"/>
            <a:endParaRPr lang="en-US" sz="1800" dirty="0"/>
          </a:p>
        </p:txBody>
      </p:sp>
      <p:sp>
        <p:nvSpPr>
          <p:cNvPr id="46084" name="Content Placeholder 1"/>
          <p:cNvSpPr>
            <a:spLocks noGrp="1"/>
          </p:cNvSpPr>
          <p:nvPr>
            <p:ph idx="1"/>
          </p:nvPr>
        </p:nvSpPr>
        <p:spPr>
          <a:xfrm>
            <a:off x="152400" y="1341306"/>
            <a:ext cx="8991599" cy="5516694"/>
          </a:xfrm>
        </p:spPr>
        <p:txBody>
          <a:bodyPr/>
          <a:lstStyle/>
          <a:p>
            <a:endParaRPr lang="en-US" dirty="0" smtClean="0">
              <a:latin typeface="Calibri" charset="0"/>
            </a:endParaRPr>
          </a:p>
          <a:p>
            <a:endParaRPr lang="en-US" dirty="0">
              <a:latin typeface="Calibri" charset="0"/>
            </a:endParaRPr>
          </a:p>
          <a:p>
            <a:endParaRPr lang="en-US" dirty="0">
              <a:latin typeface="Calibri" charset="0"/>
            </a:endParaRPr>
          </a:p>
        </p:txBody>
      </p:sp>
    </p:spTree>
    <p:extLst>
      <p:ext uri="{BB962C8B-B14F-4D97-AF65-F5344CB8AC3E}">
        <p14:creationId xmlns:p14="http://schemas.microsoft.com/office/powerpoint/2010/main" val="906055391"/>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Video clip and discussion</a:t>
            </a:r>
            <a:endParaRPr lang="en-US" dirty="0"/>
          </a:p>
        </p:txBody>
      </p:sp>
      <p:sp>
        <p:nvSpPr>
          <p:cNvPr id="3" name="Content Placeholder 2"/>
          <p:cNvSpPr>
            <a:spLocks noGrp="1"/>
          </p:cNvSpPr>
          <p:nvPr>
            <p:ph idx="1"/>
          </p:nvPr>
        </p:nvSpPr>
        <p:spPr>
          <a:xfrm>
            <a:off x="0" y="1345920"/>
            <a:ext cx="9144000" cy="5345209"/>
          </a:xfrm>
        </p:spPr>
        <p:txBody>
          <a:bodyPr>
            <a:normAutofit fontScale="92500" lnSpcReduction="10000"/>
          </a:bodyPr>
          <a:lstStyle/>
          <a:p>
            <a:pPr marL="0" indent="0">
              <a:buNone/>
            </a:pPr>
            <a:r>
              <a:rPr lang="en-US" dirty="0" smtClean="0">
                <a:hlinkClick r:id="rId2" action="ppaction://hlinkfile"/>
              </a:rPr>
              <a:t>Video #4: </a:t>
            </a:r>
            <a:endParaRPr lang="en-US" dirty="0" smtClean="0"/>
          </a:p>
          <a:p>
            <a:pPr marL="0" indent="0">
              <a:buNone/>
            </a:pPr>
            <a:r>
              <a:rPr lang="en-US" dirty="0"/>
              <a:t>	</a:t>
            </a:r>
            <a:r>
              <a:rPr lang="en-US" sz="2800" b="1" dirty="0" smtClean="0"/>
              <a:t>Best Practice #4: “Board members understand and embrace a board policy manual that contains the board-approved policies for effective and efficient governance of the organization.”</a:t>
            </a:r>
          </a:p>
          <a:p>
            <a:pPr marL="0" indent="0">
              <a:buNone/>
            </a:pPr>
            <a:endParaRPr lang="en-US" sz="2800" b="1" dirty="0" smtClean="0"/>
          </a:p>
          <a:p>
            <a:pPr marL="0" indent="0">
              <a:buNone/>
            </a:pPr>
            <a:r>
              <a:rPr lang="en-US" sz="2800" b="1" dirty="0"/>
              <a:t>	</a:t>
            </a:r>
            <a:r>
              <a:rPr lang="en-US" sz="2800" b="1" dirty="0" smtClean="0"/>
              <a:t> Best Practice #5: “Board members communicate with each other and address conflict situations as Christians.”</a:t>
            </a:r>
          </a:p>
          <a:p>
            <a:pPr marL="0" indent="0">
              <a:buNone/>
            </a:pPr>
            <a:endParaRPr lang="en-US" sz="2800" b="1" dirty="0"/>
          </a:p>
          <a:p>
            <a:pPr marL="0" indent="0">
              <a:buNone/>
            </a:pPr>
            <a:r>
              <a:rPr lang="en-US" sz="2800" b="1" dirty="0"/>
              <a:t>	</a:t>
            </a:r>
            <a:r>
              <a:rPr lang="en-US" sz="2800" b="1" dirty="0" smtClean="0"/>
              <a:t> Best Practice #6: “Board members relate to their leaders and constituency with one voice.”</a:t>
            </a:r>
            <a:endParaRPr lang="en-US" sz="2800" b="1" dirty="0"/>
          </a:p>
        </p:txBody>
      </p:sp>
    </p:spTree>
    <p:extLst>
      <p:ext uri="{BB962C8B-B14F-4D97-AF65-F5344CB8AC3E}">
        <p14:creationId xmlns:p14="http://schemas.microsoft.com/office/powerpoint/2010/main" val="931233590"/>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753"/>
            <a:ext cx="9144000" cy="1283167"/>
          </a:xfrm>
        </p:spPr>
        <p:txBody>
          <a:bodyPr/>
          <a:lstStyle/>
          <a:p>
            <a:r>
              <a:rPr lang="en-US" sz="4000" dirty="0" smtClean="0"/>
              <a:t>Video  </a:t>
            </a:r>
            <a:r>
              <a:rPr lang="en-US" sz="4000" i="1" dirty="0" smtClean="0"/>
              <a:t>worksheet</a:t>
            </a:r>
            <a:r>
              <a:rPr lang="en-US" sz="4000" dirty="0" smtClean="0"/>
              <a:t>  highlights</a:t>
            </a:r>
            <a:endParaRPr lang="en-US" sz="4000" dirty="0"/>
          </a:p>
        </p:txBody>
      </p:sp>
      <p:sp>
        <p:nvSpPr>
          <p:cNvPr id="3" name="Content Placeholder 2"/>
          <p:cNvSpPr>
            <a:spLocks noGrp="1"/>
          </p:cNvSpPr>
          <p:nvPr>
            <p:ph idx="1"/>
          </p:nvPr>
        </p:nvSpPr>
        <p:spPr>
          <a:xfrm>
            <a:off x="151202" y="1466468"/>
            <a:ext cx="8992797" cy="5391532"/>
          </a:xfrm>
        </p:spPr>
        <p:txBody>
          <a:bodyPr/>
          <a:lstStyle/>
          <a:p>
            <a:pPr marL="0" indent="0">
              <a:buNone/>
            </a:pPr>
            <a:r>
              <a:rPr lang="en-US" sz="3200" b="1" dirty="0" smtClean="0"/>
              <a:t>   What </a:t>
            </a:r>
            <a:r>
              <a:rPr lang="en-US" sz="3200" b="1" dirty="0"/>
              <a:t>are the KEY IDEAS of the video clip?</a:t>
            </a:r>
          </a:p>
          <a:p>
            <a:pPr marL="0" indent="0">
              <a:buNone/>
            </a:pPr>
            <a:r>
              <a:rPr lang="en-US" sz="3200" b="1" dirty="0"/>
              <a:t>   What is your #1 INSIGHT from clip?</a:t>
            </a:r>
          </a:p>
          <a:p>
            <a:pPr marL="0" indent="0">
              <a:buNone/>
            </a:pPr>
            <a:r>
              <a:rPr lang="en-US" sz="3200" b="1" dirty="0"/>
              <a:t>   What is your TOP QUESTION from clip?</a:t>
            </a:r>
          </a:p>
          <a:p>
            <a:pPr marL="0" indent="0">
              <a:buNone/>
            </a:pPr>
            <a:r>
              <a:rPr lang="en-US" sz="3200" b="1" dirty="0"/>
              <a:t>    Identify the specific “CRUCIAL ISSUE” </a:t>
            </a:r>
            <a:r>
              <a:rPr lang="en-US" sz="3200" b="1" dirty="0" smtClean="0"/>
              <a:t>for      “</a:t>
            </a:r>
            <a:r>
              <a:rPr lang="en-US" sz="3200" b="1" dirty="0"/>
              <a:t>your” board? </a:t>
            </a:r>
            <a:r>
              <a:rPr lang="en-US" sz="3200" b="1" dirty="0" smtClean="0"/>
              <a:t>  Why </a:t>
            </a:r>
            <a:r>
              <a:rPr lang="en-US" sz="3200" b="1" dirty="0"/>
              <a:t>this specific issue?</a:t>
            </a:r>
          </a:p>
          <a:p>
            <a:pPr marL="0" indent="0">
              <a:buNone/>
            </a:pPr>
            <a:r>
              <a:rPr lang="en-US" sz="3200" b="1" dirty="0"/>
              <a:t>   What ACTION STEPS are needed?</a:t>
            </a:r>
          </a:p>
          <a:p>
            <a:pPr marL="0" indent="0">
              <a:buNone/>
            </a:pPr>
            <a:r>
              <a:rPr lang="en-US" sz="3200" b="1" dirty="0"/>
              <a:t>   What problem will this action ADDRESS?</a:t>
            </a:r>
          </a:p>
          <a:p>
            <a:endParaRPr lang="en-US" dirty="0"/>
          </a:p>
        </p:txBody>
      </p:sp>
    </p:spTree>
    <p:extLst>
      <p:ext uri="{BB962C8B-B14F-4D97-AF65-F5344CB8AC3E}">
        <p14:creationId xmlns:p14="http://schemas.microsoft.com/office/powerpoint/2010/main" val="743154192"/>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 </a:t>
            </a:r>
            <a:br>
              <a:rPr lang="en-US" dirty="0" smtClean="0"/>
            </a:br>
            <a:r>
              <a:rPr lang="en-US" dirty="0" smtClean="0"/>
              <a:t>and discussion</a:t>
            </a:r>
            <a:endParaRPr lang="en-US" dirty="0"/>
          </a:p>
        </p:txBody>
      </p:sp>
      <p:sp>
        <p:nvSpPr>
          <p:cNvPr id="3" name="Content Placeholder 2"/>
          <p:cNvSpPr>
            <a:spLocks noGrp="1"/>
          </p:cNvSpPr>
          <p:nvPr>
            <p:ph idx="1"/>
          </p:nvPr>
        </p:nvSpPr>
        <p:spPr>
          <a:xfrm>
            <a:off x="0" y="1783949"/>
            <a:ext cx="9143999" cy="5074051"/>
          </a:xfrm>
        </p:spPr>
        <p:txBody>
          <a:bodyPr>
            <a:normAutofit fontScale="77500" lnSpcReduction="20000"/>
          </a:bodyPr>
          <a:lstStyle/>
          <a:p>
            <a:pPr marL="0" indent="0" algn="ctr">
              <a:buNone/>
            </a:pPr>
            <a:r>
              <a:rPr lang="en-US" sz="3100" b="1" dirty="0" smtClean="0">
                <a:effectLst/>
              </a:rPr>
              <a:t>WHEN GOOD AND GODLY PEOPLE DIFFER, EVEN COLLIDE OVER VISION AND VALUES:</a:t>
            </a:r>
          </a:p>
          <a:p>
            <a:endParaRPr lang="en-US" dirty="0">
              <a:effectLst/>
            </a:endParaRPr>
          </a:p>
          <a:p>
            <a:r>
              <a:rPr lang="en-US" sz="2600" dirty="0" smtClean="0">
                <a:effectLst/>
              </a:rPr>
              <a:t>Speak </a:t>
            </a:r>
            <a:r>
              <a:rPr lang="en-US" sz="2600" dirty="0">
                <a:effectLst/>
              </a:rPr>
              <a:t>Gracefully</a:t>
            </a:r>
            <a:r>
              <a:rPr lang="en-US" dirty="0">
                <a:effectLst/>
              </a:rPr>
              <a:t>. </a:t>
            </a:r>
            <a:r>
              <a:rPr lang="en-US" sz="2800" i="1" dirty="0">
                <a:effectLst/>
              </a:rPr>
              <a:t>Watch the words you speak. </a:t>
            </a:r>
            <a:endParaRPr lang="en-US" sz="2800" dirty="0">
              <a:effectLst/>
            </a:endParaRPr>
          </a:p>
          <a:p>
            <a:r>
              <a:rPr lang="en-US" sz="2600" dirty="0">
                <a:effectLst/>
              </a:rPr>
              <a:t>Live Gratefully</a:t>
            </a:r>
            <a:r>
              <a:rPr lang="en-US" dirty="0">
                <a:effectLst/>
              </a:rPr>
              <a:t>. </a:t>
            </a:r>
            <a:r>
              <a:rPr lang="en-US" sz="2800" i="1" dirty="0">
                <a:effectLst/>
              </a:rPr>
              <a:t>Don’t whine, be grateful</a:t>
            </a:r>
            <a:r>
              <a:rPr lang="en-US" i="1" dirty="0">
                <a:effectLst/>
              </a:rPr>
              <a:t>. </a:t>
            </a:r>
            <a:endParaRPr lang="en-US" dirty="0">
              <a:effectLst/>
            </a:endParaRPr>
          </a:p>
          <a:p>
            <a:r>
              <a:rPr lang="en-US" sz="2600" dirty="0">
                <a:effectLst/>
              </a:rPr>
              <a:t>Listen Intently</a:t>
            </a:r>
            <a:r>
              <a:rPr lang="en-US" dirty="0">
                <a:effectLst/>
              </a:rPr>
              <a:t>. </a:t>
            </a:r>
            <a:r>
              <a:rPr lang="en-US" sz="2800" i="1" dirty="0">
                <a:effectLst/>
              </a:rPr>
              <a:t>Seek first to understand</a:t>
            </a:r>
            <a:r>
              <a:rPr lang="en-US" i="1" dirty="0">
                <a:effectLst/>
              </a:rPr>
              <a:t>. </a:t>
            </a:r>
            <a:endParaRPr lang="en-US" dirty="0">
              <a:effectLst/>
            </a:endParaRPr>
          </a:p>
          <a:p>
            <a:r>
              <a:rPr lang="en-US" sz="2600" dirty="0">
                <a:effectLst/>
              </a:rPr>
              <a:t>Forgive Freely</a:t>
            </a:r>
            <a:r>
              <a:rPr lang="en-US" dirty="0">
                <a:effectLst/>
              </a:rPr>
              <a:t>. </a:t>
            </a:r>
            <a:r>
              <a:rPr lang="en-US" sz="2800" i="1" dirty="0">
                <a:effectLst/>
              </a:rPr>
              <a:t>Be proactive in extending forgiveness</a:t>
            </a:r>
            <a:r>
              <a:rPr lang="en-US" i="1" dirty="0">
                <a:effectLst/>
              </a:rPr>
              <a:t>. </a:t>
            </a:r>
            <a:endParaRPr lang="en-US" dirty="0">
              <a:effectLst/>
            </a:endParaRPr>
          </a:p>
          <a:p>
            <a:r>
              <a:rPr lang="en-US" sz="2600" dirty="0">
                <a:effectLst/>
              </a:rPr>
              <a:t>Lead Decisively</a:t>
            </a:r>
            <a:r>
              <a:rPr lang="en-US" dirty="0">
                <a:effectLst/>
              </a:rPr>
              <a:t>. </a:t>
            </a:r>
            <a:r>
              <a:rPr lang="en-US" sz="2800" i="1" dirty="0">
                <a:effectLst/>
              </a:rPr>
              <a:t>Combine deep humility with fierce resolve</a:t>
            </a:r>
            <a:r>
              <a:rPr lang="en-US" i="1" dirty="0">
                <a:effectLst/>
              </a:rPr>
              <a:t>. </a:t>
            </a:r>
            <a:endParaRPr lang="en-US" dirty="0">
              <a:effectLst/>
            </a:endParaRPr>
          </a:p>
          <a:p>
            <a:r>
              <a:rPr lang="en-US" sz="2600" dirty="0">
                <a:effectLst/>
              </a:rPr>
              <a:t>Care Deeply</a:t>
            </a:r>
            <a:r>
              <a:rPr lang="en-US" dirty="0">
                <a:effectLst/>
              </a:rPr>
              <a:t>. </a:t>
            </a:r>
            <a:r>
              <a:rPr lang="en-US" sz="2800" i="1" dirty="0">
                <a:effectLst/>
              </a:rPr>
              <a:t>Value people, not power</a:t>
            </a:r>
            <a:r>
              <a:rPr lang="en-US" i="1" dirty="0">
                <a:effectLst/>
              </a:rPr>
              <a:t>. </a:t>
            </a:r>
            <a:endParaRPr lang="en-US" dirty="0">
              <a:effectLst/>
            </a:endParaRPr>
          </a:p>
          <a:p>
            <a:r>
              <a:rPr lang="en-US" sz="2800" dirty="0">
                <a:effectLst/>
              </a:rPr>
              <a:t>Pray Earnestly</a:t>
            </a:r>
            <a:r>
              <a:rPr lang="en-US" dirty="0">
                <a:effectLst/>
              </a:rPr>
              <a:t>. </a:t>
            </a:r>
            <a:r>
              <a:rPr lang="en-US" sz="2800" i="1" dirty="0">
                <a:effectLst/>
              </a:rPr>
              <a:t>Pray for change in you even as you pray for change in others. </a:t>
            </a:r>
            <a:endParaRPr lang="en-US" sz="2800" dirty="0">
              <a:effectLst/>
            </a:endParaRPr>
          </a:p>
          <a:p>
            <a:endParaRPr lang="en-US" dirty="0"/>
          </a:p>
        </p:txBody>
      </p:sp>
    </p:spTree>
    <p:extLst>
      <p:ext uri="{BB962C8B-B14F-4D97-AF65-F5344CB8AC3E}">
        <p14:creationId xmlns:p14="http://schemas.microsoft.com/office/powerpoint/2010/main" val="3512101732"/>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and discussion</a:t>
            </a:r>
            <a:endParaRPr lang="en-US" dirty="0"/>
          </a:p>
        </p:txBody>
      </p:sp>
      <p:sp>
        <p:nvSpPr>
          <p:cNvPr id="3" name="Content Placeholder 2"/>
          <p:cNvSpPr>
            <a:spLocks noGrp="1"/>
          </p:cNvSpPr>
          <p:nvPr>
            <p:ph idx="1"/>
          </p:nvPr>
        </p:nvSpPr>
        <p:spPr>
          <a:xfrm>
            <a:off x="0" y="1592306"/>
            <a:ext cx="9144000" cy="5265694"/>
          </a:xfrm>
        </p:spPr>
        <p:txBody>
          <a:bodyPr>
            <a:normAutofit lnSpcReduction="10000"/>
          </a:bodyPr>
          <a:lstStyle/>
          <a:p>
            <a:pPr marL="0" indent="0" algn="ctr">
              <a:buNone/>
            </a:pPr>
            <a:r>
              <a:rPr lang="en-US" sz="3200" b="1" dirty="0" smtClean="0"/>
              <a:t>“ON CARING ENOUGH TO CONFRONT”*</a:t>
            </a:r>
          </a:p>
          <a:p>
            <a:pPr marL="0" indent="0" algn="ctr">
              <a:buNone/>
            </a:pPr>
            <a:r>
              <a:rPr lang="en-US" b="1" dirty="0" smtClean="0"/>
              <a:t>“NINETY-SIX PERCENT OF TROUBLED (DISFUNCTIONAL) FAMILIES (BOARDS?) DEAL WITH CONFLICT IN ONE OF FOUR INAPPROPRIATE WAYS:</a:t>
            </a:r>
          </a:p>
          <a:p>
            <a:pPr marL="514350" indent="-514350">
              <a:buAutoNum type="arabicPeriod"/>
            </a:pPr>
            <a:r>
              <a:rPr lang="en-US" sz="2800" b="1" dirty="0" smtClean="0"/>
              <a:t>                                             2.</a:t>
            </a:r>
          </a:p>
          <a:p>
            <a:pPr marL="514350" indent="-514350">
              <a:buAutoNum type="arabicPeriod" startAt="3"/>
            </a:pPr>
            <a:r>
              <a:rPr lang="en-US" sz="2800" b="1" dirty="0" smtClean="0"/>
              <a:t>                                             4.</a:t>
            </a:r>
          </a:p>
          <a:p>
            <a:pPr marL="0" indent="0">
              <a:buNone/>
            </a:pPr>
            <a:r>
              <a:rPr lang="en-US" b="1" dirty="0" smtClean="0"/>
              <a:t>OPTION #5 PROVIDES POTENTIAL HEALING, ENABLES GROWTH, AND PRODUCES CHANGE:</a:t>
            </a:r>
          </a:p>
          <a:p>
            <a:pPr marL="0" indent="0">
              <a:buNone/>
            </a:pPr>
            <a:r>
              <a:rPr lang="en-US" b="1" dirty="0" smtClean="0"/>
              <a:t>WHERE DO WE START?</a:t>
            </a:r>
          </a:p>
          <a:p>
            <a:pPr marL="0" indent="0">
              <a:buNone/>
            </a:pPr>
            <a:r>
              <a:rPr lang="en-US" dirty="0" smtClean="0"/>
              <a:t>  * </a:t>
            </a:r>
            <a:r>
              <a:rPr lang="en-US" sz="2000" dirty="0" smtClean="0"/>
              <a:t>SEE TEXT, APPENDIX 5  </a:t>
            </a:r>
          </a:p>
          <a:p>
            <a:pPr marL="514350" indent="-514350">
              <a:buAutoNum type="arabicPeriod" startAt="3"/>
            </a:pPr>
            <a:endParaRPr lang="en-US" sz="2800" dirty="0" smtClean="0"/>
          </a:p>
          <a:p>
            <a:pPr marL="0" indent="0">
              <a:buNone/>
            </a:pPr>
            <a:endParaRPr lang="en-US" sz="2800" dirty="0" smtClean="0"/>
          </a:p>
          <a:p>
            <a:pPr marL="0" indent="0">
              <a:buNone/>
            </a:pPr>
            <a:endParaRPr lang="en-US" sz="2800" dirty="0"/>
          </a:p>
        </p:txBody>
      </p:sp>
    </p:spTree>
    <p:extLst>
      <p:ext uri="{BB962C8B-B14F-4D97-AF65-F5344CB8AC3E}">
        <p14:creationId xmlns:p14="http://schemas.microsoft.com/office/powerpoint/2010/main" val="4008982115"/>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“Listening TEAM” Feedback</a:t>
            </a: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2904496195"/>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Before the Next Session…</a:t>
            </a:r>
            <a:endParaRPr lang="en-US" dirty="0"/>
          </a:p>
        </p:txBody>
      </p:sp>
      <p:sp>
        <p:nvSpPr>
          <p:cNvPr id="3" name="Content Placeholder 2"/>
          <p:cNvSpPr>
            <a:spLocks noGrp="1"/>
          </p:cNvSpPr>
          <p:nvPr>
            <p:ph idx="1"/>
          </p:nvPr>
        </p:nvSpPr>
        <p:spPr>
          <a:xfrm>
            <a:off x="0" y="1575606"/>
            <a:ext cx="9143999" cy="5282394"/>
          </a:xfrm>
        </p:spPr>
        <p:txBody>
          <a:bodyPr>
            <a:normAutofit/>
          </a:bodyPr>
          <a:lstStyle/>
          <a:p>
            <a:pPr marL="0" indent="0">
              <a:buNone/>
            </a:pPr>
            <a:r>
              <a:rPr lang="en-US" b="1" dirty="0" smtClean="0"/>
              <a:t>COMPLETE THE “LEADERSHIP EFFECTIVENESS REVIEW.” GUIDANCE WILL BE GIVEN BY THE INSTRUCTOR ON HOW TO ACCESS THE INSTRUMENT. APPLY THE QUESTIONS TO YOURSELF AS A BOARD MEMBER IN YOUR CURRENT BOARD RESPONSIBILITY.</a:t>
            </a:r>
          </a:p>
          <a:p>
            <a:pPr marL="0" indent="0">
              <a:buNone/>
            </a:pPr>
            <a:r>
              <a:rPr lang="en-US" b="1" dirty="0" smtClean="0"/>
              <a:t>YOU WILL NOT BE ASKED TO TURN IN THE RESULTS OF THE QUESTIONNAIRE, OR REQUIRED TO DISCUSS ANY ASPECT OF THE EVALUATION.</a:t>
            </a:r>
          </a:p>
          <a:p>
            <a:pPr marL="0" indent="0">
              <a:buNone/>
            </a:pPr>
            <a:r>
              <a:rPr lang="en-US" b="1" dirty="0" smtClean="0"/>
              <a:t>AFTER TAKING THE QUESTIONNAIRE, ASK YOURSELF, “ON WHICH OF THE ‘SEVEN ESSENTIALS’ AM I STRONGEST? AND, WEAKEST? HOW WOULD OTHERS EVALUATE ME?  WHERE DO I NEED TO CHANGE?”</a:t>
            </a:r>
            <a:endParaRPr lang="en-US" b="1" dirty="0"/>
          </a:p>
        </p:txBody>
      </p:sp>
    </p:spTree>
    <p:extLst>
      <p:ext uri="{BB962C8B-B14F-4D97-AF65-F5344CB8AC3E}">
        <p14:creationId xmlns:p14="http://schemas.microsoft.com/office/powerpoint/2010/main" val="81103825"/>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Evening Four</a:t>
            </a:r>
            <a:endParaRPr lang="en-US" dirty="0"/>
          </a:p>
        </p:txBody>
      </p:sp>
      <p:sp>
        <p:nvSpPr>
          <p:cNvPr id="3" name="Content Placeholder 2"/>
          <p:cNvSpPr>
            <a:spLocks noGrp="1"/>
          </p:cNvSpPr>
          <p:nvPr>
            <p:ph idx="1"/>
          </p:nvPr>
        </p:nvSpPr>
        <p:spPr>
          <a:xfrm>
            <a:off x="0" y="1828800"/>
            <a:ext cx="9144000" cy="4297363"/>
          </a:xfrm>
        </p:spPr>
        <p:txBody>
          <a:bodyPr/>
          <a:lstStyle/>
          <a:p>
            <a:endParaRPr lang="en-US" dirty="0" smtClean="0"/>
          </a:p>
          <a:p>
            <a:pPr marL="0" indent="0" algn="ctr">
              <a:buNone/>
            </a:pPr>
            <a:r>
              <a:rPr lang="en-US" sz="4000" b="1" dirty="0" smtClean="0"/>
              <a:t>Review of the Previous Evening</a:t>
            </a:r>
          </a:p>
          <a:p>
            <a:pPr algn="ctr"/>
            <a:endParaRPr lang="en-US" sz="4000" b="1" dirty="0"/>
          </a:p>
          <a:p>
            <a:pPr marL="0" indent="0" algn="ctr">
              <a:buNone/>
            </a:pPr>
            <a:r>
              <a:rPr lang="en-US" sz="4000" b="1" dirty="0" smtClean="0"/>
              <a:t>Overview of Evening Three</a:t>
            </a:r>
          </a:p>
          <a:p>
            <a:endParaRPr lang="en-US" dirty="0"/>
          </a:p>
          <a:p>
            <a:endParaRPr lang="en-US" dirty="0"/>
          </a:p>
        </p:txBody>
      </p:sp>
    </p:spTree>
    <p:extLst>
      <p:ext uri="{BB962C8B-B14F-4D97-AF65-F5344CB8AC3E}">
        <p14:creationId xmlns:p14="http://schemas.microsoft.com/office/powerpoint/2010/main" val="360610696"/>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DEVOTION AND REFLECTIONS</a:t>
            </a:r>
            <a:endParaRPr lang="en-US" dirty="0"/>
          </a:p>
        </p:txBody>
      </p:sp>
      <p:sp>
        <p:nvSpPr>
          <p:cNvPr id="3" name="Content Placeholder 2"/>
          <p:cNvSpPr>
            <a:spLocks noGrp="1"/>
          </p:cNvSpPr>
          <p:nvPr>
            <p:ph idx="1"/>
          </p:nvPr>
        </p:nvSpPr>
        <p:spPr>
          <a:xfrm>
            <a:off x="0" y="1647885"/>
            <a:ext cx="9144000" cy="5210115"/>
          </a:xfrm>
        </p:spPr>
        <p:txBody>
          <a:bodyPr>
            <a:normAutofit lnSpcReduction="10000"/>
          </a:bodyPr>
          <a:lstStyle/>
          <a:p>
            <a:pPr marL="0" indent="0" algn="ctr">
              <a:buNone/>
            </a:pPr>
            <a:r>
              <a:rPr lang="en-US" sz="3200" b="1" dirty="0" smtClean="0">
                <a:effectLst/>
              </a:rPr>
              <a:t>Integrity Matters</a:t>
            </a:r>
            <a:endParaRPr lang="en-US" sz="3200" dirty="0" smtClean="0">
              <a:effectLst/>
            </a:endParaRPr>
          </a:p>
          <a:p>
            <a:pPr marL="0" indent="0">
              <a:buNone/>
            </a:pPr>
            <a:r>
              <a:rPr lang="en-US" b="1" dirty="0" smtClean="0">
                <a:effectLst/>
              </a:rPr>
              <a:t>Board </a:t>
            </a:r>
            <a:r>
              <a:rPr lang="en-US" b="1" dirty="0">
                <a:effectLst/>
              </a:rPr>
              <a:t>members intentionally engage in mutual accountability, including systematic board development and evaluation</a:t>
            </a:r>
            <a:r>
              <a:rPr lang="en-US" b="1" dirty="0" smtClean="0">
                <a:effectLst/>
              </a:rPr>
              <a:t>.</a:t>
            </a:r>
          </a:p>
          <a:p>
            <a:pPr marL="0" indent="0">
              <a:buNone/>
            </a:pPr>
            <a:r>
              <a:rPr lang="en-US" b="1" dirty="0">
                <a:effectLst/>
              </a:rPr>
              <a:t>	</a:t>
            </a:r>
            <a:r>
              <a:rPr lang="en-US" b="1" dirty="0" smtClean="0">
                <a:effectLst/>
              </a:rPr>
              <a:t>	Integrity defined</a:t>
            </a:r>
          </a:p>
          <a:p>
            <a:pPr marL="0" indent="0">
              <a:buNone/>
            </a:pPr>
            <a:r>
              <a:rPr lang="en-US" b="1" dirty="0">
                <a:effectLst/>
              </a:rPr>
              <a:t>	</a:t>
            </a:r>
            <a:r>
              <a:rPr lang="en-US" b="1" dirty="0" smtClean="0">
                <a:effectLst/>
              </a:rPr>
              <a:t>	Integrity and Mutual accountability</a:t>
            </a:r>
          </a:p>
          <a:p>
            <a:pPr marL="0" indent="0">
              <a:buNone/>
            </a:pPr>
            <a:r>
              <a:rPr lang="en-US" b="1" dirty="0">
                <a:effectLst/>
              </a:rPr>
              <a:t>	</a:t>
            </a:r>
            <a:r>
              <a:rPr lang="en-US" b="1" dirty="0" smtClean="0">
                <a:effectLst/>
              </a:rPr>
              <a:t>	Systematic Board Development</a:t>
            </a:r>
          </a:p>
          <a:p>
            <a:pPr marL="0" indent="0">
              <a:buNone/>
            </a:pPr>
            <a:r>
              <a:rPr lang="en-US" b="1" dirty="0">
                <a:effectLst/>
              </a:rPr>
              <a:t>	</a:t>
            </a:r>
            <a:r>
              <a:rPr lang="en-US" b="1" dirty="0" smtClean="0">
                <a:effectLst/>
              </a:rPr>
              <a:t>	Board Survey</a:t>
            </a:r>
          </a:p>
          <a:p>
            <a:pPr marL="0" indent="0">
              <a:buNone/>
            </a:pPr>
            <a:r>
              <a:rPr lang="en-US" b="1" dirty="0">
                <a:effectLst/>
              </a:rPr>
              <a:t>	</a:t>
            </a:r>
            <a:r>
              <a:rPr lang="en-US" b="1" dirty="0" smtClean="0">
                <a:effectLst/>
              </a:rPr>
              <a:t>	Personal Evaluation</a:t>
            </a:r>
          </a:p>
          <a:p>
            <a:pPr marL="0" indent="0">
              <a:buNone/>
            </a:pPr>
            <a:r>
              <a:rPr lang="en-US" b="1" dirty="0" smtClean="0">
                <a:effectLst/>
              </a:rPr>
              <a:t>Read chapter 7 of “Best Practices…” book or download article</a:t>
            </a:r>
            <a:endParaRPr lang="en-US" dirty="0">
              <a:effectLst/>
            </a:endParaRPr>
          </a:p>
          <a:p>
            <a:endParaRPr lang="en-US" dirty="0"/>
          </a:p>
        </p:txBody>
      </p:sp>
    </p:spTree>
    <p:extLst>
      <p:ext uri="{BB962C8B-B14F-4D97-AF65-F5344CB8AC3E}">
        <p14:creationId xmlns:p14="http://schemas.microsoft.com/office/powerpoint/2010/main" val="994007019"/>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08279"/>
            <a:ext cx="9144000" cy="626829"/>
          </a:xfrm>
        </p:spPr>
        <p:txBody>
          <a:bodyPr/>
          <a:lstStyle/>
          <a:p>
            <a:r>
              <a:rPr lang="en-US" dirty="0">
                <a:solidFill>
                  <a:srgbClr val="FFFFFF"/>
                </a:solidFill>
                <a:cs typeface="Arial" charset="0"/>
                <a:sym typeface="Arial" charset="0"/>
              </a:rPr>
              <a:t>Working Assumption:</a:t>
            </a:r>
            <a:r>
              <a:rPr lang="en-US" sz="5400" dirty="0">
                <a:solidFill>
                  <a:srgbClr val="FAC810"/>
                </a:solidFill>
                <a:latin typeface="Arial" charset="0"/>
                <a:cs typeface="Arial" charset="0"/>
                <a:sym typeface="Arial" charset="0"/>
              </a:rPr>
              <a:t/>
            </a:r>
            <a:br>
              <a:rPr lang="en-US" sz="5400" dirty="0">
                <a:solidFill>
                  <a:srgbClr val="FAC810"/>
                </a:solidFill>
                <a:latin typeface="Arial" charset="0"/>
                <a:cs typeface="Arial" charset="0"/>
                <a:sym typeface="Arial" charset="0"/>
              </a:rPr>
            </a:br>
            <a:endParaRPr lang="en-US" sz="5400" dirty="0"/>
          </a:p>
        </p:txBody>
      </p:sp>
      <p:sp>
        <p:nvSpPr>
          <p:cNvPr id="3" name="Content Placeholder 2"/>
          <p:cNvSpPr>
            <a:spLocks noGrp="1"/>
          </p:cNvSpPr>
          <p:nvPr>
            <p:ph idx="1"/>
          </p:nvPr>
        </p:nvSpPr>
        <p:spPr>
          <a:xfrm>
            <a:off x="0" y="1435108"/>
            <a:ext cx="9144000" cy="5034893"/>
          </a:xfrm>
        </p:spPr>
        <p:txBody>
          <a:bodyPr>
            <a:normAutofit fontScale="77500" lnSpcReduction="20000"/>
          </a:bodyPr>
          <a:lstStyle/>
          <a:p>
            <a:endParaRPr lang="en-US" dirty="0" smtClean="0"/>
          </a:p>
          <a:p>
            <a:pPr marL="0" indent="0">
              <a:lnSpc>
                <a:spcPct val="150000"/>
              </a:lnSpc>
              <a:buNone/>
            </a:pPr>
            <a:r>
              <a:rPr lang="en-US" sz="5700" b="1" dirty="0">
                <a:cs typeface="Arial Bold" charset="0"/>
                <a:sym typeface="Arial Bold" charset="0"/>
              </a:rPr>
              <a:t>Strong </a:t>
            </a:r>
            <a:r>
              <a:rPr lang="en-US" sz="5700" b="1" dirty="0">
                <a:cs typeface="Arial" charset="0"/>
                <a:sym typeface="Arial" charset="0"/>
              </a:rPr>
              <a:t>g</a:t>
            </a:r>
            <a:r>
              <a:rPr lang="en-US" sz="5700" b="1" dirty="0">
                <a:cs typeface="Arial Bold" charset="0"/>
                <a:sym typeface="Arial Bold" charset="0"/>
              </a:rPr>
              <a:t>overning boards </a:t>
            </a:r>
          </a:p>
          <a:p>
            <a:pPr marL="0" indent="0">
              <a:lnSpc>
                <a:spcPct val="150000"/>
              </a:lnSpc>
              <a:buNone/>
            </a:pPr>
            <a:r>
              <a:rPr lang="en-US" sz="5700" b="1" dirty="0" smtClean="0">
                <a:cs typeface="Arial" charset="0"/>
                <a:sym typeface="Arial" charset="0"/>
              </a:rPr>
              <a:t>           empower </a:t>
            </a:r>
            <a:r>
              <a:rPr lang="en-US" sz="5700" b="1" dirty="0">
                <a:cs typeface="Arial" charset="0"/>
                <a:sym typeface="Arial" charset="0"/>
              </a:rPr>
              <a:t>effective leaders.</a:t>
            </a:r>
          </a:p>
          <a:p>
            <a:pPr marL="0" indent="0">
              <a:lnSpc>
                <a:spcPct val="150000"/>
              </a:lnSpc>
              <a:buNone/>
            </a:pPr>
            <a:r>
              <a:rPr lang="en-US" sz="5700" b="1" dirty="0">
                <a:solidFill>
                  <a:srgbClr val="333333"/>
                </a:solidFill>
                <a:cs typeface="Arial Bold" charset="0"/>
                <a:sym typeface="Arial Bold" charset="0"/>
              </a:rPr>
              <a:t>Strong leaders </a:t>
            </a:r>
          </a:p>
          <a:p>
            <a:pPr marL="0" indent="0">
              <a:lnSpc>
                <a:spcPct val="150000"/>
              </a:lnSpc>
              <a:buNone/>
            </a:pPr>
            <a:r>
              <a:rPr lang="en-US" sz="5700" b="1" dirty="0">
                <a:cs typeface="Arial" charset="0"/>
                <a:sym typeface="Arial" charset="0"/>
              </a:rPr>
              <a:t>      </a:t>
            </a:r>
            <a:r>
              <a:rPr lang="en-US" sz="5700" b="1" dirty="0" smtClean="0">
                <a:cs typeface="Arial" charset="0"/>
                <a:sym typeface="Arial" charset="0"/>
              </a:rPr>
              <a:t>      </a:t>
            </a:r>
            <a:r>
              <a:rPr lang="en-US" sz="5700" b="1" dirty="0">
                <a:cs typeface="Arial" charset="0"/>
                <a:sym typeface="Arial" charset="0"/>
              </a:rPr>
              <a:t>embrace engaged boards.</a:t>
            </a:r>
          </a:p>
          <a:p>
            <a:endParaRPr lang="en-US" dirty="0"/>
          </a:p>
        </p:txBody>
      </p:sp>
    </p:spTree>
    <p:extLst>
      <p:ext uri="{BB962C8B-B14F-4D97-AF65-F5344CB8AC3E}">
        <p14:creationId xmlns:p14="http://schemas.microsoft.com/office/powerpoint/2010/main" val="695578546"/>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962" y="62753"/>
            <a:ext cx="9023038" cy="1283167"/>
          </a:xfrm>
        </p:spPr>
        <p:txBody>
          <a:bodyPr/>
          <a:lstStyle/>
          <a:p>
            <a:r>
              <a:rPr lang="en-US" dirty="0" smtClean="0"/>
              <a:t>Video clips</a:t>
            </a:r>
            <a:r>
              <a:rPr lang="en-US" dirty="0"/>
              <a:t> </a:t>
            </a:r>
            <a:r>
              <a:rPr lang="en-US" dirty="0" smtClean="0"/>
              <a:t/>
            </a:r>
            <a:br>
              <a:rPr lang="en-US" dirty="0" smtClean="0"/>
            </a:br>
            <a:r>
              <a:rPr lang="en-US" dirty="0" smtClean="0"/>
              <a:t>and discussion</a:t>
            </a:r>
            <a:endParaRPr lang="en-US" dirty="0"/>
          </a:p>
        </p:txBody>
      </p:sp>
      <p:sp>
        <p:nvSpPr>
          <p:cNvPr id="3" name="Content Placeholder 2"/>
          <p:cNvSpPr>
            <a:spLocks noGrp="1"/>
          </p:cNvSpPr>
          <p:nvPr>
            <p:ph idx="1"/>
          </p:nvPr>
        </p:nvSpPr>
        <p:spPr>
          <a:xfrm>
            <a:off x="0" y="1345920"/>
            <a:ext cx="9144000" cy="5512080"/>
          </a:xfrm>
        </p:spPr>
        <p:txBody>
          <a:bodyPr>
            <a:normAutofit fontScale="77500" lnSpcReduction="20000"/>
          </a:bodyPr>
          <a:lstStyle/>
          <a:p>
            <a:pPr marL="0" indent="0">
              <a:buNone/>
            </a:pPr>
            <a:r>
              <a:rPr lang="en-US" dirty="0"/>
              <a:t> </a:t>
            </a:r>
            <a:r>
              <a:rPr lang="en-US" dirty="0" smtClean="0"/>
              <a:t>  </a:t>
            </a:r>
            <a:r>
              <a:rPr lang="en-US" b="1" dirty="0" smtClean="0">
                <a:hlinkClick r:id="rId2" action="ppaction://hlinkfile"/>
              </a:rPr>
              <a:t>Video #5</a:t>
            </a:r>
            <a:r>
              <a:rPr lang="en-US" b="1" dirty="0" smtClean="0"/>
              <a:t>: </a:t>
            </a:r>
          </a:p>
          <a:p>
            <a:pPr marL="0" indent="0">
              <a:buNone/>
            </a:pPr>
            <a:r>
              <a:rPr lang="en-US" sz="3800" b="1" dirty="0" smtClean="0"/>
              <a:t>Best Practice # 7: “Board members intentionally engage in mutual accountability, including systematic board development and evaluation.”</a:t>
            </a:r>
          </a:p>
          <a:p>
            <a:pPr marL="0" indent="0">
              <a:buNone/>
            </a:pPr>
            <a:endParaRPr lang="en-US" sz="3800" b="1" dirty="0" smtClean="0"/>
          </a:p>
          <a:p>
            <a:pPr marL="0" indent="0">
              <a:buNone/>
            </a:pPr>
            <a:r>
              <a:rPr lang="en-US" sz="3800" b="1" dirty="0" smtClean="0"/>
              <a:t>Best Practice #8: “Board members take time to process decisions, with no intentional surprises.”</a:t>
            </a:r>
          </a:p>
          <a:p>
            <a:pPr marL="0" indent="0">
              <a:buNone/>
            </a:pPr>
            <a:endParaRPr lang="en-US" sz="3800" b="1" dirty="0"/>
          </a:p>
          <a:p>
            <a:pPr marL="0" indent="0">
              <a:buNone/>
            </a:pPr>
            <a:r>
              <a:rPr lang="en-US" sz="3800" b="1" dirty="0" smtClean="0"/>
              <a:t>Best Practice #9: “Board members embrace change and resolve to work through transitions together, and unite for the good of the Kingdom and the advancement of God’s mission.”</a:t>
            </a:r>
            <a:endParaRPr lang="en-US" sz="3800" b="1" dirty="0"/>
          </a:p>
        </p:txBody>
      </p:sp>
    </p:spTree>
    <p:extLst>
      <p:ext uri="{BB962C8B-B14F-4D97-AF65-F5344CB8AC3E}">
        <p14:creationId xmlns:p14="http://schemas.microsoft.com/office/powerpoint/2010/main" val="2504352034"/>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video </a:t>
            </a:r>
            <a:r>
              <a:rPr lang="en-US" i="1" dirty="0" smtClean="0"/>
              <a:t>Worksheet</a:t>
            </a:r>
            <a:r>
              <a:rPr lang="en-US" dirty="0" smtClean="0"/>
              <a:t> highlights</a:t>
            </a:r>
            <a:endParaRPr lang="en-US" dirty="0"/>
          </a:p>
        </p:txBody>
      </p:sp>
      <p:sp>
        <p:nvSpPr>
          <p:cNvPr id="3" name="Content Placeholder 2"/>
          <p:cNvSpPr>
            <a:spLocks noGrp="1"/>
          </p:cNvSpPr>
          <p:nvPr>
            <p:ph idx="1"/>
          </p:nvPr>
        </p:nvSpPr>
        <p:spPr>
          <a:xfrm>
            <a:off x="0" y="1502833"/>
            <a:ext cx="9144000" cy="5355167"/>
          </a:xfrm>
        </p:spPr>
        <p:txBody>
          <a:bodyPr>
            <a:normAutofit/>
          </a:bodyPr>
          <a:lstStyle/>
          <a:p>
            <a:pPr marL="0" indent="0">
              <a:buNone/>
            </a:pPr>
            <a:r>
              <a:rPr lang="en-US" sz="3200" b="1" dirty="0" smtClean="0"/>
              <a:t>   What </a:t>
            </a:r>
            <a:r>
              <a:rPr lang="en-US" sz="3200" b="1" dirty="0"/>
              <a:t>are the KEY IDEAS of the video clip?</a:t>
            </a:r>
          </a:p>
          <a:p>
            <a:pPr marL="0" indent="0">
              <a:buNone/>
            </a:pPr>
            <a:r>
              <a:rPr lang="en-US" sz="3200" b="1" dirty="0"/>
              <a:t>   What is your #1 INSIGHT from clip?</a:t>
            </a:r>
          </a:p>
          <a:p>
            <a:pPr marL="0" indent="0">
              <a:buNone/>
            </a:pPr>
            <a:r>
              <a:rPr lang="en-US" sz="3200" b="1" dirty="0"/>
              <a:t>   What is your TOP QUESTION from clip?</a:t>
            </a:r>
          </a:p>
          <a:p>
            <a:pPr marL="0" indent="0">
              <a:buNone/>
            </a:pPr>
            <a:r>
              <a:rPr lang="en-US" sz="3200" b="1" dirty="0"/>
              <a:t>    Identify the specific “CRUCIAL ISSUE” for      “your” board?   Why this specific issue?</a:t>
            </a:r>
          </a:p>
          <a:p>
            <a:pPr marL="0" indent="0">
              <a:buNone/>
            </a:pPr>
            <a:r>
              <a:rPr lang="en-US" sz="3200" b="1" dirty="0"/>
              <a:t>   What ACTION STEPS are needed?</a:t>
            </a:r>
          </a:p>
          <a:p>
            <a:pPr marL="0" indent="0">
              <a:buNone/>
            </a:pPr>
            <a:r>
              <a:rPr lang="en-US" sz="3200" b="1" dirty="0"/>
              <a:t>   What problem will this action ADDRESS?</a:t>
            </a:r>
          </a:p>
        </p:txBody>
      </p:sp>
    </p:spTree>
    <p:extLst>
      <p:ext uri="{BB962C8B-B14F-4D97-AF65-F5344CB8AC3E}">
        <p14:creationId xmlns:p14="http://schemas.microsoft.com/office/powerpoint/2010/main" val="1708597350"/>
      </p:ext>
    </p:extLst>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Lecture and Discussion</a:t>
            </a:r>
            <a:endParaRPr lang="en-US" dirty="0"/>
          </a:p>
        </p:txBody>
      </p:sp>
      <p:sp>
        <p:nvSpPr>
          <p:cNvPr id="3" name="Content Placeholder 2"/>
          <p:cNvSpPr>
            <a:spLocks noGrp="1"/>
          </p:cNvSpPr>
          <p:nvPr>
            <p:ph idx="1"/>
          </p:nvPr>
        </p:nvSpPr>
        <p:spPr>
          <a:xfrm>
            <a:off x="0" y="2317913"/>
            <a:ext cx="9143999" cy="3808249"/>
          </a:xfrm>
        </p:spPr>
        <p:txBody>
          <a:bodyPr>
            <a:normAutofit/>
          </a:bodyPr>
          <a:lstStyle/>
          <a:p>
            <a:pPr marL="0" indent="0" algn="ctr">
              <a:buNone/>
            </a:pPr>
            <a:r>
              <a:rPr lang="en-US" sz="5400" b="1" dirty="0" smtClean="0"/>
              <a:t>Managing Change and Strategic Planning: </a:t>
            </a:r>
          </a:p>
          <a:p>
            <a:pPr marL="0" indent="0" algn="ctr">
              <a:buNone/>
            </a:pPr>
            <a:r>
              <a:rPr lang="en-US" sz="5400" b="1" dirty="0" smtClean="0"/>
              <a:t>A case study and model</a:t>
            </a:r>
            <a:endParaRPr lang="en-US" sz="5400" b="1" dirty="0"/>
          </a:p>
        </p:txBody>
      </p:sp>
    </p:spTree>
    <p:extLst>
      <p:ext uri="{BB962C8B-B14F-4D97-AF65-F5344CB8AC3E}">
        <p14:creationId xmlns:p14="http://schemas.microsoft.com/office/powerpoint/2010/main" val="3794876003"/>
      </p:ext>
    </p:extLst>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753"/>
            <a:ext cx="9144000" cy="1283167"/>
          </a:xfrm>
        </p:spPr>
        <p:txBody>
          <a:bodyPr/>
          <a:lstStyle/>
          <a:p>
            <a:r>
              <a:rPr lang="en-US" sz="4000" b="1" dirty="0" smtClean="0">
                <a:effectLst/>
              </a:rPr>
              <a:t>The CHANGE PROCESS -</a:t>
            </a:r>
            <a:r>
              <a:rPr lang="en-US" b="1" dirty="0">
                <a:effectLst/>
              </a:rPr>
              <a:t/>
            </a:r>
            <a:br>
              <a:rPr lang="en-US" b="1" dirty="0">
                <a:effectLst/>
              </a:rPr>
            </a:br>
            <a:r>
              <a:rPr lang="en-US" b="1" dirty="0" smtClean="0">
                <a:effectLst/>
              </a:rPr>
              <a:t> </a:t>
            </a:r>
            <a:r>
              <a:rPr lang="en-US" sz="3200" b="1" dirty="0" smtClean="0">
                <a:effectLst/>
              </a:rPr>
              <a:t>John KOTTER</a:t>
            </a:r>
            <a:endParaRPr lang="en-US" sz="3200" dirty="0"/>
          </a:p>
        </p:txBody>
      </p:sp>
      <p:sp>
        <p:nvSpPr>
          <p:cNvPr id="3" name="Content Placeholder 2"/>
          <p:cNvSpPr>
            <a:spLocks noGrp="1"/>
          </p:cNvSpPr>
          <p:nvPr>
            <p:ph idx="1"/>
          </p:nvPr>
        </p:nvSpPr>
        <p:spPr>
          <a:xfrm>
            <a:off x="0" y="1517585"/>
            <a:ext cx="9144000" cy="5340415"/>
          </a:xfrm>
        </p:spPr>
        <p:txBody>
          <a:bodyPr>
            <a:normAutofit fontScale="92500" lnSpcReduction="20000"/>
          </a:bodyPr>
          <a:lstStyle/>
          <a:p>
            <a:pPr marL="0" indent="0">
              <a:buNone/>
            </a:pPr>
            <a:r>
              <a:rPr lang="en-US" sz="2600" dirty="0" smtClean="0">
                <a:effectLst/>
              </a:rPr>
              <a:t>Stage </a:t>
            </a:r>
            <a:r>
              <a:rPr lang="en-US" sz="2600" dirty="0">
                <a:effectLst/>
              </a:rPr>
              <a:t>One: </a:t>
            </a:r>
            <a:r>
              <a:rPr lang="en-US" sz="3500" b="1" dirty="0">
                <a:effectLst/>
              </a:rPr>
              <a:t>Establishing a Sense of Urgency</a:t>
            </a:r>
            <a:r>
              <a:rPr lang="en-US" sz="3400" dirty="0">
                <a:effectLst/>
              </a:rPr>
              <a:t>. </a:t>
            </a:r>
            <a:r>
              <a:rPr lang="en-US" sz="2600" dirty="0">
                <a:effectLst/>
              </a:rPr>
              <a:t>This stage calls for examining  the market and competitive realities and identifying potential crises and </a:t>
            </a:r>
            <a:r>
              <a:rPr lang="en-US" sz="2600" dirty="0" smtClean="0">
                <a:effectLst/>
              </a:rPr>
              <a:t>opportunities</a:t>
            </a:r>
            <a:r>
              <a:rPr lang="en-US" sz="2600" dirty="0">
                <a:effectLst/>
              </a:rPr>
              <a:t> </a:t>
            </a:r>
          </a:p>
          <a:p>
            <a:pPr marL="0" lvl="0" indent="0">
              <a:buNone/>
            </a:pPr>
            <a:r>
              <a:rPr lang="en-US" sz="2600" dirty="0">
                <a:effectLst/>
              </a:rPr>
              <a:t>Stage Two: </a:t>
            </a:r>
            <a:r>
              <a:rPr lang="en-US" sz="3500" b="1" dirty="0">
                <a:effectLst/>
              </a:rPr>
              <a:t>Creating a Guiding </a:t>
            </a:r>
            <a:r>
              <a:rPr lang="en-US" sz="3500" b="1" dirty="0" smtClean="0">
                <a:effectLst/>
              </a:rPr>
              <a:t>Coalition</a:t>
            </a:r>
            <a:r>
              <a:rPr lang="en-US" sz="3500" b="1" dirty="0">
                <a:effectLst/>
              </a:rPr>
              <a:t>.</a:t>
            </a:r>
            <a:r>
              <a:rPr lang="en-US" sz="3500" b="1" dirty="0" smtClean="0">
                <a:effectLst/>
              </a:rPr>
              <a:t> </a:t>
            </a:r>
            <a:r>
              <a:rPr lang="en-US" sz="2600" dirty="0">
                <a:effectLst/>
              </a:rPr>
              <a:t>Essential to the change process is putting together a group with enough power and cohesiveness to lead the change</a:t>
            </a:r>
          </a:p>
          <a:p>
            <a:pPr marL="0" indent="0">
              <a:buNone/>
            </a:pPr>
            <a:r>
              <a:rPr lang="en-US" sz="2600" dirty="0">
                <a:effectLst/>
              </a:rPr>
              <a:t> </a:t>
            </a:r>
            <a:r>
              <a:rPr lang="en-US" sz="2600" dirty="0" smtClean="0">
                <a:effectLst/>
              </a:rPr>
              <a:t>Stage </a:t>
            </a:r>
            <a:r>
              <a:rPr lang="en-US" sz="2600" dirty="0">
                <a:effectLst/>
              </a:rPr>
              <a:t>Three: </a:t>
            </a:r>
            <a:r>
              <a:rPr lang="en-US" sz="3500" b="1" dirty="0">
                <a:effectLst/>
              </a:rPr>
              <a:t>Developing a Vision and Strategy</a:t>
            </a:r>
            <a:r>
              <a:rPr lang="en-US" sz="3000" b="1" dirty="0">
                <a:effectLst/>
              </a:rPr>
              <a:t>. </a:t>
            </a:r>
            <a:r>
              <a:rPr lang="en-US" sz="2600" dirty="0">
                <a:effectLst/>
              </a:rPr>
              <a:t>This stage considers creating a vision and developing strategies for achieving that vision</a:t>
            </a:r>
          </a:p>
          <a:p>
            <a:pPr marL="0" indent="0">
              <a:buNone/>
            </a:pPr>
            <a:r>
              <a:rPr lang="en-US" sz="2600" dirty="0">
                <a:effectLst/>
              </a:rPr>
              <a:t> </a:t>
            </a:r>
            <a:r>
              <a:rPr lang="en-US" sz="2600" dirty="0" smtClean="0">
                <a:effectLst/>
              </a:rPr>
              <a:t>Stage </a:t>
            </a:r>
            <a:r>
              <a:rPr lang="en-US" sz="2600" dirty="0">
                <a:effectLst/>
              </a:rPr>
              <a:t>Four: </a:t>
            </a:r>
            <a:r>
              <a:rPr lang="en-US" sz="3500" b="1" dirty="0">
                <a:effectLst/>
              </a:rPr>
              <a:t>Communication the Change Vision</a:t>
            </a:r>
            <a:r>
              <a:rPr lang="en-US" sz="3000" b="1" dirty="0">
                <a:effectLst/>
              </a:rPr>
              <a:t>. </a:t>
            </a:r>
            <a:r>
              <a:rPr lang="en-US" sz="2600" dirty="0">
                <a:effectLst/>
              </a:rPr>
              <a:t>The new vision must be communicated using every vehicle possible, and the guiding coalition must model the behavior expected of employees.</a:t>
            </a:r>
          </a:p>
          <a:p>
            <a:pPr marL="0" indent="0">
              <a:buNone/>
            </a:pPr>
            <a:endParaRPr lang="en-US" dirty="0"/>
          </a:p>
        </p:txBody>
      </p:sp>
    </p:spTree>
    <p:extLst>
      <p:ext uri="{BB962C8B-B14F-4D97-AF65-F5344CB8AC3E}">
        <p14:creationId xmlns:p14="http://schemas.microsoft.com/office/powerpoint/2010/main" val="4262479972"/>
      </p:ext>
    </p:extLst>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Change Process</a:t>
            </a:r>
            <a:endParaRPr lang="en-US" dirty="0"/>
          </a:p>
        </p:txBody>
      </p:sp>
      <p:sp>
        <p:nvSpPr>
          <p:cNvPr id="3" name="Content Placeholder 2"/>
          <p:cNvSpPr>
            <a:spLocks noGrp="1"/>
          </p:cNvSpPr>
          <p:nvPr>
            <p:ph idx="1"/>
          </p:nvPr>
        </p:nvSpPr>
        <p:spPr>
          <a:xfrm>
            <a:off x="0" y="1484594"/>
            <a:ext cx="9144000" cy="5373406"/>
          </a:xfrm>
        </p:spPr>
        <p:txBody>
          <a:bodyPr>
            <a:normAutofit fontScale="85000" lnSpcReduction="20000"/>
          </a:bodyPr>
          <a:lstStyle/>
          <a:p>
            <a:pPr marL="0" lvl="0" indent="0">
              <a:buNone/>
            </a:pPr>
            <a:r>
              <a:rPr lang="en-US" sz="3600" b="1" dirty="0">
                <a:effectLst/>
              </a:rPr>
              <a:t>Stage Five</a:t>
            </a:r>
            <a:r>
              <a:rPr lang="en-US" sz="3600" dirty="0">
                <a:effectLst/>
              </a:rPr>
              <a:t>: </a:t>
            </a:r>
            <a:r>
              <a:rPr lang="en-US" sz="3600" b="1" dirty="0">
                <a:effectLst/>
              </a:rPr>
              <a:t>Empowering Broad-Based Action</a:t>
            </a:r>
            <a:r>
              <a:rPr lang="en-US" sz="3600" dirty="0">
                <a:effectLst/>
              </a:rPr>
              <a:t>. </a:t>
            </a:r>
            <a:r>
              <a:rPr lang="en-US" dirty="0">
                <a:effectLst/>
              </a:rPr>
              <a:t>This stage considers the importance of getting rid of obstacles, changing structures that undermine the vision, and encouraging risk taking and nontraditional thinking.</a:t>
            </a:r>
          </a:p>
          <a:p>
            <a:pPr marL="0" indent="0">
              <a:buNone/>
            </a:pPr>
            <a:r>
              <a:rPr lang="en-US" dirty="0">
                <a:effectLst/>
              </a:rPr>
              <a:t> </a:t>
            </a:r>
            <a:r>
              <a:rPr lang="en-US" sz="3600" b="1" dirty="0" smtClean="0">
                <a:effectLst/>
              </a:rPr>
              <a:t>Stage </a:t>
            </a:r>
            <a:r>
              <a:rPr lang="en-US" sz="3600" b="1" dirty="0">
                <a:effectLst/>
              </a:rPr>
              <a:t>Six: Generating Short-Term Wins</a:t>
            </a:r>
            <a:r>
              <a:rPr lang="en-US" sz="3600" dirty="0">
                <a:effectLst/>
              </a:rPr>
              <a:t>. </a:t>
            </a:r>
            <a:r>
              <a:rPr lang="en-US" dirty="0">
                <a:effectLst/>
              </a:rPr>
              <a:t>Visible improvements or “wins’” are essential for keeping the momentum of the change process. </a:t>
            </a:r>
          </a:p>
          <a:p>
            <a:pPr marL="0" indent="0">
              <a:buNone/>
            </a:pPr>
            <a:r>
              <a:rPr lang="en-US" dirty="0">
                <a:effectLst/>
              </a:rPr>
              <a:t>  </a:t>
            </a:r>
            <a:r>
              <a:rPr lang="en-US" sz="3600" b="1" dirty="0" smtClean="0">
                <a:effectLst/>
              </a:rPr>
              <a:t>Stage </a:t>
            </a:r>
            <a:r>
              <a:rPr lang="en-US" sz="3600" b="1" dirty="0">
                <a:effectLst/>
              </a:rPr>
              <a:t>Seven: Consolidating Gains and Producing More Change</a:t>
            </a:r>
            <a:r>
              <a:rPr lang="en-US" dirty="0">
                <a:effectLst/>
              </a:rPr>
              <a:t>. By using increased credibility, other systems that don’t fit the vision can be changed</a:t>
            </a:r>
          </a:p>
          <a:p>
            <a:pPr marL="0" indent="0">
              <a:buNone/>
            </a:pPr>
            <a:r>
              <a:rPr lang="en-US" dirty="0">
                <a:effectLst/>
              </a:rPr>
              <a:t> </a:t>
            </a:r>
            <a:r>
              <a:rPr lang="en-US" sz="3800" b="1" dirty="0" smtClean="0">
                <a:effectLst/>
              </a:rPr>
              <a:t>Stage </a:t>
            </a:r>
            <a:r>
              <a:rPr lang="en-US" sz="3800" b="1" dirty="0">
                <a:effectLst/>
              </a:rPr>
              <a:t>Eight: Anchoring New Approaches in the Culture</a:t>
            </a:r>
            <a:r>
              <a:rPr lang="en-US" dirty="0">
                <a:effectLst/>
              </a:rPr>
              <a:t>. Finally, the change must be anchored in the organizational culture to endure. Processes must be developed to ensure continued leadership development and succession. Change is inherent in information technology, and </a:t>
            </a:r>
            <a:r>
              <a:rPr lang="en-US" dirty="0" err="1">
                <a:effectLst/>
              </a:rPr>
              <a:t>Kotter’s</a:t>
            </a:r>
            <a:r>
              <a:rPr lang="en-US" dirty="0">
                <a:effectLst/>
              </a:rPr>
              <a:t> eight-stage process forms an invaluable blueprint for successfully implementing change </a:t>
            </a:r>
            <a:endParaRPr lang="en-US" dirty="0"/>
          </a:p>
        </p:txBody>
      </p:sp>
    </p:spTree>
    <p:extLst>
      <p:ext uri="{BB962C8B-B14F-4D97-AF65-F5344CB8AC3E}">
        <p14:creationId xmlns:p14="http://schemas.microsoft.com/office/powerpoint/2010/main" val="3159176481"/>
      </p:ext>
    </p:extLst>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753"/>
            <a:ext cx="9144000" cy="1283167"/>
          </a:xfrm>
        </p:spPr>
        <p:txBody>
          <a:bodyPr/>
          <a:lstStyle/>
          <a:p>
            <a:r>
              <a:rPr lang="en-US" sz="4000" dirty="0" smtClean="0"/>
              <a:t>Managing </a:t>
            </a:r>
            <a:br>
              <a:rPr lang="en-US" sz="4000" dirty="0" smtClean="0"/>
            </a:br>
            <a:r>
              <a:rPr lang="en-US" dirty="0" smtClean="0"/>
              <a:t>Complex</a:t>
            </a:r>
            <a:r>
              <a:rPr lang="en-US" sz="4000" dirty="0" smtClean="0"/>
              <a:t> Change</a:t>
            </a:r>
            <a:endParaRPr lang="en-US" sz="4000" dirty="0"/>
          </a:p>
        </p:txBody>
      </p:sp>
      <p:sp>
        <p:nvSpPr>
          <p:cNvPr id="3" name="Content Placeholder 2"/>
          <p:cNvSpPr>
            <a:spLocks noGrp="1"/>
          </p:cNvSpPr>
          <p:nvPr>
            <p:ph idx="1"/>
          </p:nvPr>
        </p:nvSpPr>
        <p:spPr>
          <a:xfrm>
            <a:off x="0" y="1484594"/>
            <a:ext cx="9144000" cy="9418924"/>
          </a:xfrm>
        </p:spPr>
        <p:txBody>
          <a:bodyPr>
            <a:normAutofit/>
          </a:bodyPr>
          <a:lstStyle/>
          <a:p>
            <a:pPr marL="0" indent="0">
              <a:buNone/>
            </a:pPr>
            <a:r>
              <a:rPr lang="en-US" sz="2000" b="1" dirty="0">
                <a:effectLst/>
              </a:rPr>
              <a:t>VISION  +  SKILL  +  INCENTIVES  +  RESOURCES  + ACTION PLAN    </a:t>
            </a:r>
            <a:r>
              <a:rPr lang="en-US" sz="2000" dirty="0" smtClean="0">
                <a:effectLst/>
              </a:rPr>
              <a:t>=    </a:t>
            </a:r>
            <a:r>
              <a:rPr lang="en-US" sz="2000" b="1" dirty="0" smtClean="0">
                <a:effectLst/>
              </a:rPr>
              <a:t>                   </a:t>
            </a:r>
            <a:r>
              <a:rPr lang="en-US" sz="2800" b="1" dirty="0" smtClean="0">
                <a:effectLst/>
              </a:rPr>
              <a:t>CHANGE</a:t>
            </a:r>
            <a:endParaRPr lang="en-US" sz="2800" dirty="0">
              <a:effectLst/>
            </a:endParaRPr>
          </a:p>
          <a:p>
            <a:pPr marL="0" indent="0">
              <a:buNone/>
            </a:pPr>
            <a:r>
              <a:rPr lang="en-US" sz="2000" dirty="0" smtClean="0">
                <a:effectLst/>
              </a:rPr>
              <a:t>                   </a:t>
            </a:r>
            <a:r>
              <a:rPr lang="en-US" sz="2000" b="1" dirty="0" smtClean="0">
                <a:effectLst/>
              </a:rPr>
              <a:t> SKILL  </a:t>
            </a:r>
            <a:r>
              <a:rPr lang="en-US" sz="2000" b="1" dirty="0">
                <a:effectLst/>
              </a:rPr>
              <a:t>+  INCENTIVES  +  RESOURCES  +  ACTION PLAN    =   </a:t>
            </a:r>
            <a:r>
              <a:rPr lang="en-US" b="1" dirty="0" smtClean="0">
                <a:effectLst/>
              </a:rPr>
              <a:t>CONFUSION</a:t>
            </a:r>
            <a:r>
              <a:rPr lang="en-US" sz="2000" b="1" dirty="0">
                <a:effectLst/>
              </a:rPr>
              <a:t>  </a:t>
            </a:r>
          </a:p>
          <a:p>
            <a:pPr marL="0" indent="0">
              <a:buNone/>
            </a:pPr>
            <a:r>
              <a:rPr lang="en-US" sz="2000" b="1" dirty="0">
                <a:effectLst/>
              </a:rPr>
              <a:t> </a:t>
            </a:r>
            <a:r>
              <a:rPr lang="en-US" sz="2000" b="1" dirty="0" smtClean="0">
                <a:effectLst/>
              </a:rPr>
              <a:t>VISION  </a:t>
            </a:r>
            <a:r>
              <a:rPr lang="en-US" sz="2000" b="1" dirty="0">
                <a:effectLst/>
              </a:rPr>
              <a:t>+                    INCENTIVES  +  RESOURCES  +  ACTION PLAN   </a:t>
            </a:r>
            <a:r>
              <a:rPr lang="en-US" sz="2000" b="1" dirty="0" smtClean="0">
                <a:effectLst/>
              </a:rPr>
              <a:t>=   </a:t>
            </a:r>
            <a:r>
              <a:rPr lang="en-US" b="1" dirty="0" smtClean="0">
                <a:effectLst/>
              </a:rPr>
              <a:t>ANXIETY</a:t>
            </a:r>
            <a:r>
              <a:rPr lang="en-US" b="1" dirty="0">
                <a:effectLst/>
              </a:rPr>
              <a:t> </a:t>
            </a:r>
            <a:endParaRPr lang="en-US" b="1" dirty="0" smtClean="0">
              <a:effectLst/>
            </a:endParaRPr>
          </a:p>
          <a:p>
            <a:pPr marL="0" indent="0">
              <a:buNone/>
            </a:pPr>
            <a:r>
              <a:rPr lang="en-US" sz="2000" b="1" dirty="0" smtClean="0">
                <a:effectLst/>
              </a:rPr>
              <a:t>VISION  </a:t>
            </a:r>
            <a:r>
              <a:rPr lang="en-US" sz="2000" b="1" dirty="0">
                <a:effectLst/>
              </a:rPr>
              <a:t>+  SKILL  +                                  RESOURCES  +  ACTION PLAN   =   </a:t>
            </a:r>
            <a:r>
              <a:rPr lang="en-US" b="1" dirty="0">
                <a:effectLst/>
              </a:rPr>
              <a:t>GRADUAL CHANGE</a:t>
            </a:r>
            <a:endParaRPr lang="en-US" dirty="0">
              <a:effectLst/>
            </a:endParaRPr>
          </a:p>
          <a:p>
            <a:pPr marL="0" indent="0">
              <a:buNone/>
            </a:pPr>
            <a:r>
              <a:rPr lang="en-US" sz="2000" dirty="0" smtClean="0">
                <a:effectLst/>
              </a:rPr>
              <a:t>VISION  </a:t>
            </a:r>
            <a:r>
              <a:rPr lang="en-US" sz="2000" dirty="0">
                <a:effectLst/>
              </a:rPr>
              <a:t>+  SKILL  +  INCENTIVES  </a:t>
            </a:r>
            <a:r>
              <a:rPr lang="en-US" sz="2000" dirty="0" smtClean="0">
                <a:effectLst/>
              </a:rPr>
              <a:t>                                 + ACTION </a:t>
            </a:r>
            <a:r>
              <a:rPr lang="en-US" sz="2000" dirty="0">
                <a:effectLst/>
              </a:rPr>
              <a:t>PLAN  </a:t>
            </a:r>
            <a:r>
              <a:rPr lang="en-US" sz="2000" dirty="0" smtClean="0">
                <a:effectLst/>
              </a:rPr>
              <a:t>=   </a:t>
            </a:r>
            <a:r>
              <a:rPr lang="en-US" b="1" dirty="0" smtClean="0">
                <a:effectLst/>
              </a:rPr>
              <a:t>FRUSTRATION</a:t>
            </a:r>
            <a:r>
              <a:rPr lang="en-US" sz="2000" dirty="0">
                <a:effectLst/>
              </a:rPr>
              <a:t> </a:t>
            </a:r>
          </a:p>
          <a:p>
            <a:pPr marL="0" indent="0">
              <a:buNone/>
            </a:pPr>
            <a:r>
              <a:rPr lang="en-US" sz="2000" b="1" dirty="0" smtClean="0">
                <a:effectLst/>
              </a:rPr>
              <a:t>VISION  </a:t>
            </a:r>
            <a:r>
              <a:rPr lang="en-US" sz="2000" b="1" dirty="0">
                <a:effectLst/>
              </a:rPr>
              <a:t>+  SKILL  +  INCENTIVES  +  RESOURCES  +                                </a:t>
            </a:r>
            <a:r>
              <a:rPr lang="en-US" sz="2000" b="1" dirty="0" smtClean="0">
                <a:effectLst/>
              </a:rPr>
              <a:t> </a:t>
            </a:r>
            <a:r>
              <a:rPr lang="en-US" sz="2000" b="1" dirty="0">
                <a:effectLst/>
              </a:rPr>
              <a:t>=   </a:t>
            </a:r>
            <a:r>
              <a:rPr lang="en-US" b="1" dirty="0">
                <a:effectLst/>
              </a:rPr>
              <a:t>FALSE STARTS</a:t>
            </a:r>
          </a:p>
          <a:p>
            <a:pPr marL="0" indent="0">
              <a:buNone/>
            </a:pPr>
            <a:r>
              <a:rPr lang="en-US" dirty="0">
                <a:effectLst/>
              </a:rPr>
              <a:t> </a:t>
            </a:r>
          </a:p>
          <a:p>
            <a:r>
              <a:rPr lang="en-US" dirty="0">
                <a:effectLst/>
              </a:rPr>
              <a:t> </a:t>
            </a:r>
          </a:p>
          <a:p>
            <a:r>
              <a:rPr lang="en-US" dirty="0">
                <a:effectLst/>
              </a:rPr>
              <a:t> </a:t>
            </a:r>
          </a:p>
          <a:p>
            <a:r>
              <a:rPr lang="en-US" dirty="0">
                <a:effectLst/>
              </a:rPr>
              <a:t> </a:t>
            </a:r>
          </a:p>
          <a:p>
            <a:endParaRPr lang="en-US" dirty="0"/>
          </a:p>
        </p:txBody>
      </p:sp>
    </p:spTree>
    <p:extLst>
      <p:ext uri="{BB962C8B-B14F-4D97-AF65-F5344CB8AC3E}">
        <p14:creationId xmlns:p14="http://schemas.microsoft.com/office/powerpoint/2010/main" val="485024248"/>
      </p:ext>
    </p:extLst>
  </p:cSld>
  <p:clrMapOvr>
    <a:masterClrMapping/>
  </p:clrMapOvr>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753"/>
            <a:ext cx="9143999" cy="1283167"/>
          </a:xfrm>
        </p:spPr>
        <p:txBody>
          <a:bodyPr/>
          <a:lstStyle/>
          <a:p>
            <a:r>
              <a:rPr lang="en-US" sz="4000" dirty="0" smtClean="0"/>
              <a:t>A THREE Year </a:t>
            </a:r>
            <a:br>
              <a:rPr lang="en-US" sz="4000" dirty="0" smtClean="0"/>
            </a:br>
            <a:r>
              <a:rPr lang="en-US" sz="4000" dirty="0" smtClean="0"/>
              <a:t> PLANNING PROCESS  </a:t>
            </a:r>
            <a:endParaRPr lang="en-US" sz="4000" dirty="0"/>
          </a:p>
        </p:txBody>
      </p:sp>
      <p:sp>
        <p:nvSpPr>
          <p:cNvPr id="3" name="Content Placeholder 2"/>
          <p:cNvSpPr>
            <a:spLocks noGrp="1"/>
          </p:cNvSpPr>
          <p:nvPr>
            <p:ph idx="1"/>
          </p:nvPr>
        </p:nvSpPr>
        <p:spPr>
          <a:xfrm>
            <a:off x="0" y="1501089"/>
            <a:ext cx="9143999" cy="6152817"/>
          </a:xfrm>
        </p:spPr>
        <p:txBody>
          <a:bodyPr>
            <a:normAutofit/>
          </a:bodyPr>
          <a:lstStyle/>
          <a:p>
            <a:pPr marL="0" indent="0">
              <a:buNone/>
            </a:pPr>
            <a:r>
              <a:rPr lang="en-US" b="1" dirty="0" smtClean="0"/>
              <a:t>The MISSION of the local church:</a:t>
            </a:r>
          </a:p>
          <a:p>
            <a:pPr marL="0" indent="0">
              <a:buNone/>
            </a:pPr>
            <a:r>
              <a:rPr lang="en-US" b="1" dirty="0" smtClean="0"/>
              <a:t>The CONTEXT:</a:t>
            </a:r>
          </a:p>
          <a:p>
            <a:pPr marL="0" indent="0">
              <a:buNone/>
            </a:pPr>
            <a:r>
              <a:rPr lang="en-US" b="1" dirty="0" smtClean="0"/>
              <a:t>The VISION:</a:t>
            </a:r>
          </a:p>
          <a:p>
            <a:pPr marL="0" indent="0">
              <a:buNone/>
            </a:pPr>
            <a:r>
              <a:rPr lang="en-US" b="1" dirty="0" smtClean="0"/>
              <a:t>The VALUES:</a:t>
            </a:r>
          </a:p>
          <a:p>
            <a:pPr marL="0" indent="0">
              <a:buNone/>
            </a:pPr>
            <a:r>
              <a:rPr lang="en-US" b="1" dirty="0" smtClean="0"/>
              <a:t>The STRATEGIC INITIATIVES:</a:t>
            </a:r>
          </a:p>
          <a:p>
            <a:pPr marL="0" indent="0">
              <a:buNone/>
            </a:pPr>
            <a:r>
              <a:rPr lang="en-US" b="1" dirty="0"/>
              <a:t>	</a:t>
            </a:r>
            <a:r>
              <a:rPr lang="en-US" b="1" dirty="0" smtClean="0"/>
              <a:t>#1:                                            #2:</a:t>
            </a:r>
          </a:p>
          <a:p>
            <a:pPr marL="0" indent="0">
              <a:buNone/>
            </a:pPr>
            <a:r>
              <a:rPr lang="en-US" b="1" dirty="0"/>
              <a:t>	</a:t>
            </a:r>
            <a:r>
              <a:rPr lang="en-US" b="1" dirty="0" smtClean="0"/>
              <a:t>#3:                                            #4: </a:t>
            </a:r>
          </a:p>
          <a:p>
            <a:pPr marL="0" indent="0">
              <a:buNone/>
            </a:pPr>
            <a:r>
              <a:rPr lang="en-US" b="1" dirty="0" smtClean="0"/>
              <a:t>The ACTION PLAN: Goals/Timelines/Budget/Personnel/</a:t>
            </a:r>
            <a:r>
              <a:rPr lang="en-US" b="1" dirty="0" err="1" smtClean="0"/>
              <a:t>etc</a:t>
            </a:r>
            <a:endParaRPr lang="en-US" b="1" dirty="0" smtClean="0"/>
          </a:p>
          <a:p>
            <a:pPr marL="0" indent="0">
              <a:buNone/>
            </a:pPr>
            <a:r>
              <a:rPr lang="en-US" b="1" dirty="0" smtClean="0"/>
              <a:t>The DESIRED OUTCOMES:</a:t>
            </a:r>
          </a:p>
          <a:p>
            <a:pPr marL="0" indent="0">
              <a:buNone/>
            </a:pPr>
            <a:endParaRPr lang="en-US" b="1" dirty="0" smtClean="0"/>
          </a:p>
        </p:txBody>
      </p:sp>
    </p:spTree>
    <p:extLst>
      <p:ext uri="{BB962C8B-B14F-4D97-AF65-F5344CB8AC3E}">
        <p14:creationId xmlns:p14="http://schemas.microsoft.com/office/powerpoint/2010/main" val="3205947662"/>
      </p:ext>
    </p:extLst>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“Listening TEAM” Feedback</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660987240"/>
      </p:ext>
    </p:extLst>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Before the Next Session…</a:t>
            </a:r>
            <a:endParaRPr lang="en-US" dirty="0"/>
          </a:p>
        </p:txBody>
      </p:sp>
      <p:sp>
        <p:nvSpPr>
          <p:cNvPr id="3" name="Content Placeholder 2"/>
          <p:cNvSpPr>
            <a:spLocks noGrp="1"/>
          </p:cNvSpPr>
          <p:nvPr>
            <p:ph idx="1"/>
          </p:nvPr>
        </p:nvSpPr>
        <p:spPr>
          <a:xfrm>
            <a:off x="23448" y="1491527"/>
            <a:ext cx="9120552" cy="5366473"/>
          </a:xfrm>
        </p:spPr>
        <p:txBody>
          <a:bodyPr>
            <a:normAutofit/>
          </a:bodyPr>
          <a:lstStyle/>
          <a:p>
            <a:pPr marL="0" indent="0">
              <a:buNone/>
            </a:pPr>
            <a:r>
              <a:rPr lang="en-US" b="1" dirty="0" smtClean="0">
                <a:effectLst/>
              </a:rPr>
              <a:t>Please complete the “BOARD SURVEY” in the text, Appendix 9 . Though the survey was prepared for college and university board members, please try to apply the question to your particular board setting and responsibility. Contextualize as necessary.</a:t>
            </a:r>
          </a:p>
          <a:p>
            <a:pPr marL="0" indent="0">
              <a:buNone/>
            </a:pPr>
            <a:r>
              <a:rPr lang="en-US" b="1" dirty="0" smtClean="0">
                <a:effectLst/>
              </a:rPr>
              <a:t>You will  not be asked to turn in the survey, or required to discuss the findings with the group. An honest attempt to contextualize the questions to the local church or district boards will help </a:t>
            </a:r>
            <a:r>
              <a:rPr lang="en-US" b="1" dirty="0">
                <a:effectLst/>
              </a:rPr>
              <a:t>form a basis for generalized observations.  Please rate each statement as (1) strongly agree, (2) agree, (3) disagree, (4) strongly disagree.  Then please make comments for each statement. </a:t>
            </a:r>
            <a:endParaRPr lang="en-US" b="1" dirty="0" smtClean="0">
              <a:effectLst/>
            </a:endParaRPr>
          </a:p>
          <a:p>
            <a:pPr marL="0" indent="0">
              <a:buNone/>
            </a:pPr>
            <a:r>
              <a:rPr lang="en-US" b="1" dirty="0" smtClean="0">
                <a:effectLst/>
              </a:rPr>
              <a:t>Where is your board strongest? Weakest? Missing questions? </a:t>
            </a:r>
          </a:p>
          <a:p>
            <a:pPr marL="0" indent="0">
              <a:buNone/>
            </a:pPr>
            <a:r>
              <a:rPr lang="en-US" b="1" dirty="0" smtClean="0">
                <a:effectLst/>
              </a:rPr>
              <a:t>First steps? Specific action?</a:t>
            </a:r>
          </a:p>
          <a:p>
            <a:pPr marL="0" indent="0">
              <a:buNone/>
            </a:pPr>
            <a:endParaRPr lang="en-US" dirty="0"/>
          </a:p>
        </p:txBody>
      </p:sp>
    </p:spTree>
    <p:extLst>
      <p:ext uri="{BB962C8B-B14F-4D97-AF65-F5344CB8AC3E}">
        <p14:creationId xmlns:p14="http://schemas.microsoft.com/office/powerpoint/2010/main" val="2610668741"/>
      </p:ext>
    </p:extLst>
  </p:cSld>
  <p:clrMapOvr>
    <a:masterClrMapping/>
  </p:clrMapOvr>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Evening Five</a:t>
            </a:r>
            <a:endParaRPr lang="en-US" dirty="0"/>
          </a:p>
        </p:txBody>
      </p:sp>
      <p:sp>
        <p:nvSpPr>
          <p:cNvPr id="3" name="Content Placeholder 2"/>
          <p:cNvSpPr>
            <a:spLocks noGrp="1"/>
          </p:cNvSpPr>
          <p:nvPr>
            <p:ph idx="1"/>
          </p:nvPr>
        </p:nvSpPr>
        <p:spPr>
          <a:xfrm>
            <a:off x="0" y="1572150"/>
            <a:ext cx="9144000" cy="4554013"/>
          </a:xfrm>
        </p:spPr>
        <p:txBody>
          <a:bodyPr>
            <a:normAutofit/>
          </a:bodyPr>
          <a:lstStyle/>
          <a:p>
            <a:pPr marL="0" indent="0" algn="ctr">
              <a:buNone/>
            </a:pPr>
            <a:endParaRPr lang="en-US" sz="4000" b="1" dirty="0" smtClean="0"/>
          </a:p>
          <a:p>
            <a:pPr marL="0" indent="0" algn="ctr">
              <a:buNone/>
            </a:pPr>
            <a:r>
              <a:rPr lang="en-US" sz="4000" b="1" dirty="0" smtClean="0"/>
              <a:t>Review of Previous Evening</a:t>
            </a:r>
          </a:p>
          <a:p>
            <a:pPr algn="ctr"/>
            <a:endParaRPr lang="en-US" sz="4000" b="1" dirty="0"/>
          </a:p>
          <a:p>
            <a:pPr marL="0" indent="0" algn="ctr">
              <a:buNone/>
            </a:pPr>
            <a:r>
              <a:rPr lang="en-US" sz="4000" b="1" dirty="0" smtClean="0"/>
              <a:t>Overview of Evening Five</a:t>
            </a:r>
            <a:endParaRPr lang="en-US" sz="4000" b="1" dirty="0"/>
          </a:p>
        </p:txBody>
      </p:sp>
    </p:spTree>
    <p:extLst>
      <p:ext uri="{BB962C8B-B14F-4D97-AF65-F5344CB8AC3E}">
        <p14:creationId xmlns:p14="http://schemas.microsoft.com/office/powerpoint/2010/main" val="1318139934"/>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Another Assumption</a:t>
            </a:r>
            <a:endParaRPr lang="en-US" dirty="0"/>
          </a:p>
        </p:txBody>
      </p:sp>
      <p:sp>
        <p:nvSpPr>
          <p:cNvPr id="3" name="Content Placeholder 2"/>
          <p:cNvSpPr>
            <a:spLocks noGrp="1"/>
          </p:cNvSpPr>
          <p:nvPr>
            <p:ph idx="1"/>
          </p:nvPr>
        </p:nvSpPr>
        <p:spPr>
          <a:xfrm>
            <a:off x="0" y="1723477"/>
            <a:ext cx="9144000" cy="5119405"/>
          </a:xfrm>
        </p:spPr>
        <p:txBody>
          <a:bodyPr>
            <a:normAutofit/>
          </a:bodyPr>
          <a:lstStyle/>
          <a:p>
            <a:pPr marL="0" indent="0" algn="ctr">
              <a:buNone/>
            </a:pPr>
            <a:r>
              <a:rPr lang="en-US" sz="4800" b="1" dirty="0" smtClean="0"/>
              <a:t>Boards must evolve </a:t>
            </a:r>
          </a:p>
          <a:p>
            <a:pPr marL="0" indent="0" algn="ctr">
              <a:buNone/>
            </a:pPr>
            <a:r>
              <a:rPr lang="en-US" sz="4800" b="1" dirty="0" smtClean="0"/>
              <a:t>and change as</a:t>
            </a:r>
          </a:p>
          <a:p>
            <a:pPr marL="0" indent="0" algn="ctr">
              <a:buNone/>
            </a:pPr>
            <a:r>
              <a:rPr lang="en-US" sz="4800" b="1" dirty="0" smtClean="0"/>
              <a:t> local churches, mission</a:t>
            </a:r>
          </a:p>
          <a:p>
            <a:pPr marL="0" indent="0" algn="ctr">
              <a:buNone/>
            </a:pPr>
            <a:r>
              <a:rPr lang="en-US" sz="4800" b="1" dirty="0" smtClean="0"/>
              <a:t> organizations, and colleges </a:t>
            </a:r>
          </a:p>
          <a:p>
            <a:pPr marL="0" indent="0" algn="ctr">
              <a:buNone/>
            </a:pPr>
            <a:r>
              <a:rPr lang="en-US" sz="4800" b="1" dirty="0" smtClean="0"/>
              <a:t>grow and mature.</a:t>
            </a:r>
            <a:endParaRPr lang="en-US" sz="4800" b="1" dirty="0"/>
          </a:p>
        </p:txBody>
      </p:sp>
    </p:spTree>
    <p:extLst>
      <p:ext uri="{BB962C8B-B14F-4D97-AF65-F5344CB8AC3E}">
        <p14:creationId xmlns:p14="http://schemas.microsoft.com/office/powerpoint/2010/main" val="3784323120"/>
      </p:ext>
    </p:extLst>
  </p:cSld>
  <p:clrMapOvr>
    <a:masterClrMapping/>
  </p:clrMapOvr>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Devotion and reflections…</a:t>
            </a:r>
            <a:endParaRPr lang="en-US" dirty="0"/>
          </a:p>
        </p:txBody>
      </p:sp>
      <p:sp>
        <p:nvSpPr>
          <p:cNvPr id="3" name="Content Placeholder 2"/>
          <p:cNvSpPr>
            <a:spLocks noGrp="1"/>
          </p:cNvSpPr>
          <p:nvPr>
            <p:ph idx="1"/>
          </p:nvPr>
        </p:nvSpPr>
        <p:spPr>
          <a:xfrm>
            <a:off x="0" y="1651000"/>
            <a:ext cx="9143999" cy="5206999"/>
          </a:xfrm>
        </p:spPr>
        <p:txBody>
          <a:bodyPr>
            <a:normAutofit fontScale="92500" lnSpcReduction="10000"/>
          </a:bodyPr>
          <a:lstStyle/>
          <a:p>
            <a:pPr marL="0" indent="0" algn="ctr">
              <a:buNone/>
            </a:pPr>
            <a:r>
              <a:rPr lang="en-US" sz="4000" b="1" dirty="0" smtClean="0"/>
              <a:t>THE “GRACE GIFT” OF TENACITY</a:t>
            </a:r>
          </a:p>
          <a:p>
            <a:pPr marL="0" indent="0" algn="ctr">
              <a:buNone/>
            </a:pPr>
            <a:r>
              <a:rPr lang="en-US" sz="4000" b="1" dirty="0" smtClean="0"/>
              <a:t>COLOSSIANS 4:17</a:t>
            </a:r>
          </a:p>
          <a:p>
            <a:pPr marL="0" indent="0" algn="ctr">
              <a:buNone/>
            </a:pPr>
            <a:r>
              <a:rPr lang="en-US" sz="4000" b="1" dirty="0" smtClean="0"/>
              <a:t>Acts 27:25</a:t>
            </a:r>
          </a:p>
          <a:p>
            <a:pPr marL="0" indent="0" algn="ctr">
              <a:buNone/>
            </a:pPr>
            <a:endParaRPr lang="en-US" sz="3600" b="1" dirty="0" smtClean="0"/>
          </a:p>
          <a:p>
            <a:pPr marL="0" indent="0" algn="ctr">
              <a:buNone/>
            </a:pPr>
            <a:r>
              <a:rPr lang="en-US" b="1" dirty="0" smtClean="0"/>
              <a:t>Go to </a:t>
            </a:r>
            <a:r>
              <a:rPr lang="en-US" b="1" dirty="0" err="1" smtClean="0"/>
              <a:t>BoardServe.org</a:t>
            </a:r>
            <a:endParaRPr lang="en-US" b="1" dirty="0" smtClean="0"/>
          </a:p>
          <a:p>
            <a:pPr marL="0" indent="0" algn="ctr">
              <a:buNone/>
            </a:pPr>
            <a:r>
              <a:rPr lang="en-US" b="1" dirty="0" smtClean="0"/>
              <a:t>Click “Writings” tab</a:t>
            </a:r>
          </a:p>
          <a:p>
            <a:pPr marL="0" indent="0" algn="ctr">
              <a:buNone/>
            </a:pPr>
            <a:r>
              <a:rPr lang="en-US" b="1" dirty="0" smtClean="0"/>
              <a:t>Go to “International Board of Education”</a:t>
            </a:r>
          </a:p>
          <a:p>
            <a:pPr marL="0" indent="0" algn="ctr">
              <a:buNone/>
            </a:pPr>
            <a:r>
              <a:rPr lang="en-US" b="1" dirty="0" smtClean="0"/>
              <a:t>Click #17 – NTC Manchester Commencement, Oct 2009</a:t>
            </a:r>
          </a:p>
          <a:p>
            <a:pPr marL="0" indent="0" algn="ctr">
              <a:buNone/>
            </a:pPr>
            <a:endParaRPr lang="en-US" sz="2800" b="1" dirty="0"/>
          </a:p>
        </p:txBody>
      </p:sp>
    </p:spTree>
    <p:extLst>
      <p:ext uri="{BB962C8B-B14F-4D97-AF65-F5344CB8AC3E}">
        <p14:creationId xmlns:p14="http://schemas.microsoft.com/office/powerpoint/2010/main" val="862467372"/>
      </p:ext>
    </p:extLst>
  </p:cSld>
  <p:clrMapOvr>
    <a:masterClrMapping/>
  </p:clrMapOvr>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753"/>
            <a:ext cx="9144000" cy="1283167"/>
          </a:xfrm>
        </p:spPr>
        <p:txBody>
          <a:bodyPr/>
          <a:lstStyle/>
          <a:p>
            <a:r>
              <a:rPr lang="en-US" dirty="0" smtClean="0"/>
              <a:t>Video clip </a:t>
            </a:r>
            <a:br>
              <a:rPr lang="en-US" dirty="0" smtClean="0"/>
            </a:br>
            <a:r>
              <a:rPr lang="en-US" dirty="0" smtClean="0"/>
              <a:t>and reflections</a:t>
            </a:r>
            <a:endParaRPr lang="en-US" dirty="0"/>
          </a:p>
        </p:txBody>
      </p:sp>
      <p:sp>
        <p:nvSpPr>
          <p:cNvPr id="3" name="Content Placeholder 2"/>
          <p:cNvSpPr>
            <a:spLocks noGrp="1"/>
          </p:cNvSpPr>
          <p:nvPr>
            <p:ph idx="1"/>
          </p:nvPr>
        </p:nvSpPr>
        <p:spPr>
          <a:xfrm>
            <a:off x="0" y="1566334"/>
            <a:ext cx="9144000" cy="5291666"/>
          </a:xfrm>
        </p:spPr>
        <p:txBody>
          <a:bodyPr>
            <a:normAutofit fontScale="92500" lnSpcReduction="10000"/>
          </a:bodyPr>
          <a:lstStyle/>
          <a:p>
            <a:pPr marL="0" indent="0">
              <a:buNone/>
            </a:pPr>
            <a:r>
              <a:rPr lang="en-US" b="1" dirty="0">
                <a:hlinkClick r:id="rId2" action="ppaction://hlinkfile"/>
              </a:rPr>
              <a:t>Video #6</a:t>
            </a:r>
            <a:r>
              <a:rPr lang="en-US" b="1" dirty="0"/>
              <a:t>:    </a:t>
            </a:r>
          </a:p>
          <a:p>
            <a:pPr marL="0" indent="0">
              <a:buNone/>
            </a:pPr>
            <a:r>
              <a:rPr lang="en-US" sz="3200" b="1" dirty="0"/>
              <a:t>Best Practice # 10: “Board members participate in assessing the effectiveness of prior decisions and collectively make appropriate adjustments.”</a:t>
            </a:r>
          </a:p>
          <a:p>
            <a:pPr marL="0" indent="0">
              <a:buNone/>
            </a:pPr>
            <a:r>
              <a:rPr lang="en-US" sz="3200" b="1" dirty="0"/>
              <a:t>Best Practice # 11: “Board members are outstanding examples of giving regularly and sacrificially to the church, college, or organization they serve.”</a:t>
            </a:r>
          </a:p>
          <a:p>
            <a:pPr marL="0" indent="0">
              <a:buNone/>
            </a:pPr>
            <a:r>
              <a:rPr lang="en-US" sz="3200" b="1" dirty="0"/>
              <a:t> Best Practice # 12: Board members develop new leaders throughout the region for increased responsibilities and commitment to the organization. </a:t>
            </a:r>
            <a:r>
              <a:rPr lang="en-US" dirty="0"/>
              <a:t>	</a:t>
            </a:r>
          </a:p>
          <a:p>
            <a:endParaRPr lang="en-US" dirty="0"/>
          </a:p>
        </p:txBody>
      </p:sp>
    </p:spTree>
    <p:extLst>
      <p:ext uri="{BB962C8B-B14F-4D97-AF65-F5344CB8AC3E}">
        <p14:creationId xmlns:p14="http://schemas.microsoft.com/office/powerpoint/2010/main" val="1403089754"/>
      </p:ext>
    </p:extLst>
  </p:cSld>
  <p:clrMapOvr>
    <a:masterClrMapping/>
  </p:clrMapOvr>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753"/>
            <a:ext cx="9143999" cy="1283167"/>
          </a:xfrm>
        </p:spPr>
        <p:txBody>
          <a:bodyPr/>
          <a:lstStyle/>
          <a:p>
            <a:r>
              <a:rPr lang="en-US" dirty="0" smtClean="0"/>
              <a:t>Video </a:t>
            </a:r>
            <a:r>
              <a:rPr lang="en-US" i="1" dirty="0" smtClean="0"/>
              <a:t>worksheet</a:t>
            </a:r>
            <a:r>
              <a:rPr lang="en-US" dirty="0" smtClean="0"/>
              <a:t> highlights</a:t>
            </a:r>
            <a:endParaRPr lang="en-US" dirty="0"/>
          </a:p>
        </p:txBody>
      </p:sp>
      <p:sp>
        <p:nvSpPr>
          <p:cNvPr id="3" name="Content Placeholder 2"/>
          <p:cNvSpPr>
            <a:spLocks noGrp="1"/>
          </p:cNvSpPr>
          <p:nvPr>
            <p:ph idx="1"/>
          </p:nvPr>
        </p:nvSpPr>
        <p:spPr>
          <a:xfrm>
            <a:off x="0" y="1612461"/>
            <a:ext cx="9144000" cy="5245539"/>
          </a:xfrm>
        </p:spPr>
        <p:txBody>
          <a:bodyPr/>
          <a:lstStyle/>
          <a:p>
            <a:pPr marL="0" indent="0">
              <a:buNone/>
            </a:pPr>
            <a:r>
              <a:rPr lang="en-US" b="1" dirty="0" smtClean="0"/>
              <a:t>  </a:t>
            </a:r>
            <a:r>
              <a:rPr lang="en-US" sz="2800" b="1" dirty="0" smtClean="0"/>
              <a:t> </a:t>
            </a:r>
            <a:r>
              <a:rPr lang="en-US" sz="3200" b="1" dirty="0" smtClean="0"/>
              <a:t>What </a:t>
            </a:r>
            <a:r>
              <a:rPr lang="en-US" sz="3200" b="1" dirty="0"/>
              <a:t>are the KEY IDEAS of the video clip?</a:t>
            </a:r>
          </a:p>
          <a:p>
            <a:pPr marL="0" indent="0">
              <a:buNone/>
            </a:pPr>
            <a:r>
              <a:rPr lang="en-US" sz="3200" b="1" dirty="0"/>
              <a:t>   What is your #1 INSIGHT from clip?</a:t>
            </a:r>
          </a:p>
          <a:p>
            <a:pPr marL="0" indent="0">
              <a:buNone/>
            </a:pPr>
            <a:r>
              <a:rPr lang="en-US" sz="3200" b="1" dirty="0"/>
              <a:t>   What is your TOP QUESTION from clip?</a:t>
            </a:r>
          </a:p>
          <a:p>
            <a:pPr marL="0" indent="0">
              <a:buNone/>
            </a:pPr>
            <a:r>
              <a:rPr lang="en-US" sz="3200" b="1" dirty="0"/>
              <a:t>    Identify the specific “CRUCIAL ISSUE” for      “your” board?   Why this specific issue?</a:t>
            </a:r>
          </a:p>
          <a:p>
            <a:pPr marL="0" indent="0">
              <a:buNone/>
            </a:pPr>
            <a:r>
              <a:rPr lang="en-US" sz="3200" b="1" dirty="0"/>
              <a:t>   What ACTION STEPS are needed?</a:t>
            </a:r>
          </a:p>
          <a:p>
            <a:pPr marL="0" indent="0">
              <a:buNone/>
            </a:pPr>
            <a:r>
              <a:rPr lang="en-US" sz="3200" b="1" dirty="0"/>
              <a:t>   What problem will this action ADDRESS?</a:t>
            </a:r>
          </a:p>
          <a:p>
            <a:endParaRPr lang="en-US" sz="3200" dirty="0"/>
          </a:p>
        </p:txBody>
      </p:sp>
    </p:spTree>
    <p:extLst>
      <p:ext uri="{BB962C8B-B14F-4D97-AF65-F5344CB8AC3E}">
        <p14:creationId xmlns:p14="http://schemas.microsoft.com/office/powerpoint/2010/main" val="2295589195"/>
      </p:ext>
    </p:extLst>
  </p:cSld>
  <p:clrMapOvr>
    <a:masterClrMapping/>
  </p:clrMapOvr>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a:t>
            </a:r>
            <a:br>
              <a:rPr lang="en-US" dirty="0" smtClean="0"/>
            </a:br>
            <a:r>
              <a:rPr lang="en-US" dirty="0" smtClean="0"/>
              <a:t>and discussion</a:t>
            </a:r>
          </a:p>
        </p:txBody>
      </p:sp>
      <p:sp>
        <p:nvSpPr>
          <p:cNvPr id="3" name="Content Placeholder 2"/>
          <p:cNvSpPr>
            <a:spLocks noGrp="1"/>
          </p:cNvSpPr>
          <p:nvPr>
            <p:ph idx="1"/>
          </p:nvPr>
        </p:nvSpPr>
        <p:spPr>
          <a:xfrm>
            <a:off x="-105842" y="1526940"/>
            <a:ext cx="9249841" cy="5518147"/>
          </a:xfrm>
        </p:spPr>
        <p:txBody>
          <a:bodyPr>
            <a:normAutofit/>
          </a:bodyPr>
          <a:lstStyle/>
          <a:p>
            <a:pPr marL="0" indent="0" algn="ctr">
              <a:buNone/>
            </a:pPr>
            <a:r>
              <a:rPr lang="en-US" sz="4400" b="1" dirty="0" smtClean="0"/>
              <a:t>YES! </a:t>
            </a:r>
            <a:r>
              <a:rPr lang="en-US" sz="2800" b="1" dirty="0" smtClean="0"/>
              <a:t>TO THE</a:t>
            </a:r>
            <a:endParaRPr lang="en-US" sz="4400" b="1" dirty="0" smtClean="0"/>
          </a:p>
          <a:p>
            <a:pPr marL="0" indent="0" algn="ctr">
              <a:buNone/>
            </a:pPr>
            <a:r>
              <a:rPr lang="en-US" sz="4400" b="1" dirty="0" smtClean="0"/>
              <a:t>BOARD PLANNING PROCESS!</a:t>
            </a:r>
          </a:p>
          <a:p>
            <a:pPr marL="514350" indent="-514350" algn="ctr">
              <a:buAutoNum type="arabicPeriod"/>
            </a:pPr>
            <a:r>
              <a:rPr lang="en-US" sz="2800" b="1" dirty="0" smtClean="0"/>
              <a:t>EMBRACE THE MISSION AND VISION</a:t>
            </a:r>
          </a:p>
          <a:p>
            <a:pPr marL="0" indent="0" algn="ctr">
              <a:buNone/>
            </a:pPr>
            <a:r>
              <a:rPr lang="en-US" sz="2800" b="1" dirty="0" smtClean="0"/>
              <a:t>2. ASSESS THE  SITUATION AND CONTEXT</a:t>
            </a:r>
          </a:p>
          <a:p>
            <a:pPr marL="0" indent="0" algn="ctr">
              <a:buNone/>
            </a:pPr>
            <a:r>
              <a:rPr lang="en-US" sz="2800" b="1" dirty="0" smtClean="0"/>
              <a:t>3. CLARIFY THE  GOALS AND OBJECTIVES</a:t>
            </a:r>
          </a:p>
          <a:p>
            <a:pPr marL="0" indent="0" algn="ctr">
              <a:buNone/>
            </a:pPr>
            <a:r>
              <a:rPr lang="en-US" sz="2800" b="1" dirty="0" smtClean="0"/>
              <a:t>4.INSURE IMPLEMENTION OF THE ACTION PLAN</a:t>
            </a:r>
          </a:p>
          <a:p>
            <a:pPr marL="0" indent="0" algn="ctr">
              <a:buNone/>
            </a:pPr>
            <a:r>
              <a:rPr lang="en-US" sz="2800" b="1" dirty="0" smtClean="0"/>
              <a:t>5. CONTINUOUSLY REVIEW AND REVISE</a:t>
            </a:r>
            <a:endParaRPr lang="en-US" sz="2800" dirty="0" smtClean="0"/>
          </a:p>
          <a:p>
            <a:pPr marL="0" indent="0" algn="ctr">
              <a:buNone/>
            </a:pPr>
            <a:endParaRPr lang="en-US" dirty="0"/>
          </a:p>
          <a:p>
            <a:pPr marL="0" indent="0" algn="ctr">
              <a:buNone/>
            </a:pPr>
            <a:endParaRPr lang="en-US" sz="2000" dirty="0"/>
          </a:p>
        </p:txBody>
      </p:sp>
    </p:spTree>
    <p:extLst>
      <p:ext uri="{BB962C8B-B14F-4D97-AF65-F5344CB8AC3E}">
        <p14:creationId xmlns:p14="http://schemas.microsoft.com/office/powerpoint/2010/main" val="2078046613"/>
      </p:ext>
    </p:extLst>
  </p:cSld>
  <p:clrMapOvr>
    <a:masterClrMapping/>
  </p:clrMapOvr>
  <p:timing>
    <p:tnLst>
      <p:par>
        <p:cTn xmlns:p14="http://schemas.microsoft.com/office/powerpoint/2010/mai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Oval 4"/>
          <p:cNvSpPr>
            <a:spLocks noChangeArrowheads="1"/>
          </p:cNvSpPr>
          <p:nvPr/>
        </p:nvSpPr>
        <p:spPr bwMode="auto">
          <a:xfrm>
            <a:off x="1066800" y="609600"/>
            <a:ext cx="6934200" cy="5715000"/>
          </a:xfrm>
          <a:prstGeom prst="ellipse">
            <a:avLst/>
          </a:prstGeom>
          <a:noFill/>
          <a:ln w="381000">
            <a:solidFill>
              <a:schemeClr val="accent3">
                <a:lumMod val="75000"/>
              </a:schemeClr>
            </a:solidFill>
            <a:round/>
            <a:headEnd/>
            <a:tailEnd/>
          </a:ln>
          <a:effectLst>
            <a:glow rad="228600">
              <a:schemeClr val="accent3">
                <a:satMod val="175000"/>
                <a:alpha val="40000"/>
              </a:schemeClr>
            </a:glow>
          </a:effectLst>
          <a:scene3d>
            <a:camera prst="orthographicFront"/>
            <a:lightRig rig="threePt" dir="t"/>
          </a:scene3d>
          <a:sp3d>
            <a:bevelT prst="relaxedInset"/>
          </a:sp3d>
        </p:spPr>
        <p:txBody>
          <a:bodyPr wrap="none" anchor="ctr"/>
          <a:lstStyle/>
          <a:p>
            <a:endParaRPr lang="en-US"/>
          </a:p>
        </p:txBody>
      </p:sp>
      <p:sp>
        <p:nvSpPr>
          <p:cNvPr id="228364" name="Line 12"/>
          <p:cNvSpPr>
            <a:spLocks noChangeShapeType="1"/>
          </p:cNvSpPr>
          <p:nvPr/>
        </p:nvSpPr>
        <p:spPr bwMode="auto">
          <a:xfrm>
            <a:off x="4495800" y="4495800"/>
            <a:ext cx="0" cy="838200"/>
          </a:xfrm>
          <a:prstGeom prst="line">
            <a:avLst/>
          </a:prstGeom>
          <a:noFill/>
          <a:ln w="190500" cap="rnd" cmpd="sng">
            <a:solidFill>
              <a:schemeClr val="accent3">
                <a:lumMod val="75000"/>
              </a:schemeClr>
            </a:solidFill>
            <a:prstDash val="solid"/>
            <a:round/>
            <a:headEnd/>
            <a:tailEnd type="stealth" w="med" len="med"/>
          </a:ln>
          <a:effectLst>
            <a:glow rad="139700">
              <a:schemeClr val="accent1">
                <a:satMod val="175000"/>
                <a:alpha val="40000"/>
              </a:schemeClr>
            </a:glow>
          </a:effectLst>
        </p:spPr>
        <p:txBody>
          <a:bodyPr/>
          <a:lstStyle/>
          <a:p>
            <a:endParaRPr lang="en-US"/>
          </a:p>
        </p:txBody>
      </p:sp>
      <p:sp>
        <p:nvSpPr>
          <p:cNvPr id="228370" name="Line 18"/>
          <p:cNvSpPr>
            <a:spLocks noChangeShapeType="1"/>
          </p:cNvSpPr>
          <p:nvPr/>
        </p:nvSpPr>
        <p:spPr bwMode="auto">
          <a:xfrm flipV="1">
            <a:off x="5181600" y="4191000"/>
            <a:ext cx="0" cy="1371600"/>
          </a:xfrm>
          <a:prstGeom prst="line">
            <a:avLst/>
          </a:prstGeom>
          <a:noFill/>
          <a:ln w="15875">
            <a:solidFill>
              <a:schemeClr val="tx1"/>
            </a:solidFill>
            <a:round/>
            <a:headEnd/>
            <a:tailEnd type="triangle" w="med" len="med"/>
          </a:ln>
          <a:effectLst/>
        </p:spPr>
        <p:txBody>
          <a:bodyPr/>
          <a:lstStyle/>
          <a:p>
            <a:endParaRPr lang="en-US"/>
          </a:p>
        </p:txBody>
      </p:sp>
      <p:sp>
        <p:nvSpPr>
          <p:cNvPr id="228371" name="Line 19"/>
          <p:cNvSpPr>
            <a:spLocks noChangeShapeType="1"/>
          </p:cNvSpPr>
          <p:nvPr/>
        </p:nvSpPr>
        <p:spPr bwMode="auto">
          <a:xfrm flipH="1">
            <a:off x="2743200" y="3429000"/>
            <a:ext cx="1066800" cy="0"/>
          </a:xfrm>
          <a:prstGeom prst="line">
            <a:avLst/>
          </a:prstGeom>
          <a:noFill/>
          <a:ln w="15875">
            <a:solidFill>
              <a:schemeClr val="tx1"/>
            </a:solidFill>
            <a:round/>
            <a:headEnd/>
            <a:tailEnd type="triangle" w="med" len="med"/>
          </a:ln>
          <a:effectLst/>
        </p:spPr>
        <p:txBody>
          <a:bodyPr/>
          <a:lstStyle/>
          <a:p>
            <a:endParaRPr lang="en-US"/>
          </a:p>
        </p:txBody>
      </p:sp>
      <p:sp>
        <p:nvSpPr>
          <p:cNvPr id="228372" name="Line 20"/>
          <p:cNvSpPr>
            <a:spLocks noChangeShapeType="1"/>
          </p:cNvSpPr>
          <p:nvPr/>
        </p:nvSpPr>
        <p:spPr bwMode="auto">
          <a:xfrm>
            <a:off x="2667000" y="3886200"/>
            <a:ext cx="1066800" cy="0"/>
          </a:xfrm>
          <a:prstGeom prst="line">
            <a:avLst/>
          </a:prstGeom>
          <a:noFill/>
          <a:ln w="15875">
            <a:solidFill>
              <a:schemeClr val="tx1"/>
            </a:solidFill>
            <a:round/>
            <a:headEnd/>
            <a:tailEnd type="triangle" w="med" len="med"/>
          </a:ln>
          <a:effectLst/>
        </p:spPr>
        <p:txBody>
          <a:bodyPr/>
          <a:lstStyle/>
          <a:p>
            <a:endParaRPr lang="en-US"/>
          </a:p>
        </p:txBody>
      </p:sp>
      <p:sp>
        <p:nvSpPr>
          <p:cNvPr id="228373" name="Line 21"/>
          <p:cNvSpPr>
            <a:spLocks noChangeShapeType="1"/>
          </p:cNvSpPr>
          <p:nvPr/>
        </p:nvSpPr>
        <p:spPr bwMode="auto">
          <a:xfrm flipH="1">
            <a:off x="5715000" y="3429000"/>
            <a:ext cx="1219200" cy="76200"/>
          </a:xfrm>
          <a:prstGeom prst="line">
            <a:avLst/>
          </a:prstGeom>
          <a:noFill/>
          <a:ln w="15875">
            <a:solidFill>
              <a:schemeClr val="tx1"/>
            </a:solidFill>
            <a:round/>
            <a:headEnd/>
            <a:tailEnd type="triangle" w="med" len="med"/>
          </a:ln>
          <a:effectLst/>
        </p:spPr>
        <p:txBody>
          <a:bodyPr/>
          <a:lstStyle/>
          <a:p>
            <a:endParaRPr lang="en-US"/>
          </a:p>
        </p:txBody>
      </p:sp>
      <p:sp>
        <p:nvSpPr>
          <p:cNvPr id="228374" name="Line 22"/>
          <p:cNvSpPr>
            <a:spLocks noChangeShapeType="1"/>
          </p:cNvSpPr>
          <p:nvPr/>
        </p:nvSpPr>
        <p:spPr bwMode="auto">
          <a:xfrm>
            <a:off x="5638800" y="3886200"/>
            <a:ext cx="1066800" cy="0"/>
          </a:xfrm>
          <a:prstGeom prst="line">
            <a:avLst/>
          </a:prstGeom>
          <a:noFill/>
          <a:ln w="15875">
            <a:solidFill>
              <a:schemeClr val="tx1"/>
            </a:solidFill>
            <a:round/>
            <a:headEnd/>
            <a:tailEnd type="triangle" w="med" len="med"/>
          </a:ln>
          <a:effectLst/>
        </p:spPr>
        <p:txBody>
          <a:bodyPr/>
          <a:lstStyle/>
          <a:p>
            <a:endParaRPr lang="en-US"/>
          </a:p>
        </p:txBody>
      </p:sp>
      <p:sp>
        <p:nvSpPr>
          <p:cNvPr id="29" name="Line 12"/>
          <p:cNvSpPr>
            <a:spLocks noChangeShapeType="1"/>
          </p:cNvSpPr>
          <p:nvPr/>
        </p:nvSpPr>
        <p:spPr bwMode="auto">
          <a:xfrm>
            <a:off x="4495800" y="1676400"/>
            <a:ext cx="0" cy="990600"/>
          </a:xfrm>
          <a:prstGeom prst="line">
            <a:avLst/>
          </a:prstGeom>
          <a:noFill/>
          <a:ln w="190500" cap="rnd" cmpd="sng">
            <a:solidFill>
              <a:schemeClr val="accent3">
                <a:lumMod val="75000"/>
              </a:schemeClr>
            </a:solidFill>
            <a:prstDash val="solid"/>
            <a:round/>
            <a:headEnd/>
            <a:tailEnd type="stealth" w="med" len="med"/>
          </a:ln>
          <a:effectLst>
            <a:glow rad="139700">
              <a:schemeClr val="accent1">
                <a:satMod val="175000"/>
                <a:alpha val="40000"/>
              </a:schemeClr>
            </a:glow>
          </a:effectLst>
        </p:spPr>
        <p:txBody>
          <a:bodyPr/>
          <a:lstStyle/>
          <a:p>
            <a:endParaRPr lang="en-US"/>
          </a:p>
        </p:txBody>
      </p:sp>
      <p:sp>
        <p:nvSpPr>
          <p:cNvPr id="30" name="Line 12"/>
          <p:cNvSpPr>
            <a:spLocks noChangeShapeType="1"/>
          </p:cNvSpPr>
          <p:nvPr/>
        </p:nvSpPr>
        <p:spPr bwMode="auto">
          <a:xfrm flipV="1">
            <a:off x="5257800" y="4419600"/>
            <a:ext cx="0" cy="762000"/>
          </a:xfrm>
          <a:prstGeom prst="line">
            <a:avLst/>
          </a:prstGeom>
          <a:noFill/>
          <a:ln w="190500" cap="rnd" cmpd="sng">
            <a:solidFill>
              <a:schemeClr val="accent3">
                <a:lumMod val="75000"/>
              </a:schemeClr>
            </a:solidFill>
            <a:prstDash val="solid"/>
            <a:round/>
            <a:headEnd/>
            <a:tailEnd type="stealth" w="med" len="med"/>
          </a:ln>
          <a:effectLst>
            <a:glow rad="139700">
              <a:schemeClr val="accent2">
                <a:satMod val="175000"/>
                <a:alpha val="40000"/>
              </a:schemeClr>
            </a:glow>
          </a:effectLst>
        </p:spPr>
        <p:txBody>
          <a:bodyPr/>
          <a:lstStyle/>
          <a:p>
            <a:endParaRPr lang="en-US"/>
          </a:p>
        </p:txBody>
      </p:sp>
      <p:sp>
        <p:nvSpPr>
          <p:cNvPr id="31" name="Line 12"/>
          <p:cNvSpPr>
            <a:spLocks noChangeShapeType="1"/>
          </p:cNvSpPr>
          <p:nvPr/>
        </p:nvSpPr>
        <p:spPr bwMode="auto">
          <a:xfrm flipV="1">
            <a:off x="5181600" y="1676400"/>
            <a:ext cx="0" cy="838200"/>
          </a:xfrm>
          <a:prstGeom prst="line">
            <a:avLst/>
          </a:prstGeom>
          <a:noFill/>
          <a:ln w="190500" cap="rnd" cmpd="sng">
            <a:solidFill>
              <a:schemeClr val="accent3">
                <a:lumMod val="75000"/>
              </a:schemeClr>
            </a:solidFill>
            <a:prstDash val="solid"/>
            <a:round/>
            <a:headEnd/>
            <a:tailEnd type="stealth" w="med" len="med"/>
          </a:ln>
          <a:effectLst>
            <a:glow rad="139700">
              <a:schemeClr val="accent2">
                <a:satMod val="175000"/>
                <a:alpha val="40000"/>
              </a:schemeClr>
            </a:glow>
          </a:effectLst>
        </p:spPr>
        <p:txBody>
          <a:bodyPr/>
          <a:lstStyle/>
          <a:p>
            <a:endParaRPr lang="en-US"/>
          </a:p>
        </p:txBody>
      </p:sp>
      <p:sp>
        <p:nvSpPr>
          <p:cNvPr id="33" name="Line 12"/>
          <p:cNvSpPr>
            <a:spLocks noChangeShapeType="1"/>
          </p:cNvSpPr>
          <p:nvPr/>
        </p:nvSpPr>
        <p:spPr bwMode="auto">
          <a:xfrm>
            <a:off x="6096000" y="3810000"/>
            <a:ext cx="762000" cy="0"/>
          </a:xfrm>
          <a:prstGeom prst="line">
            <a:avLst/>
          </a:prstGeom>
          <a:noFill/>
          <a:ln w="190500" cap="rnd" cmpd="sng">
            <a:solidFill>
              <a:schemeClr val="accent3">
                <a:lumMod val="75000"/>
              </a:schemeClr>
            </a:solidFill>
            <a:prstDash val="solid"/>
            <a:round/>
            <a:headEnd/>
            <a:tailEnd type="stealth" w="med" len="med"/>
          </a:ln>
          <a:effectLst>
            <a:glow rad="139700">
              <a:schemeClr val="accent2">
                <a:satMod val="175000"/>
                <a:alpha val="40000"/>
              </a:schemeClr>
            </a:glow>
          </a:effectLst>
        </p:spPr>
        <p:txBody>
          <a:bodyPr/>
          <a:lstStyle/>
          <a:p>
            <a:endParaRPr lang="en-US"/>
          </a:p>
        </p:txBody>
      </p:sp>
      <p:sp>
        <p:nvSpPr>
          <p:cNvPr id="34" name="Line 12"/>
          <p:cNvSpPr>
            <a:spLocks noChangeShapeType="1"/>
          </p:cNvSpPr>
          <p:nvPr/>
        </p:nvSpPr>
        <p:spPr bwMode="auto">
          <a:xfrm flipH="1" flipV="1">
            <a:off x="2743200" y="3810000"/>
            <a:ext cx="685800" cy="0"/>
          </a:xfrm>
          <a:prstGeom prst="line">
            <a:avLst/>
          </a:prstGeom>
          <a:noFill/>
          <a:ln w="190500" cap="rnd" cmpd="sng">
            <a:solidFill>
              <a:schemeClr val="accent3">
                <a:lumMod val="75000"/>
              </a:schemeClr>
            </a:solidFill>
            <a:prstDash val="solid"/>
            <a:round/>
            <a:headEnd/>
            <a:tailEnd type="stealth" w="med" len="med"/>
          </a:ln>
          <a:effectLst>
            <a:glow rad="139700">
              <a:schemeClr val="accent2">
                <a:satMod val="175000"/>
                <a:alpha val="40000"/>
              </a:schemeClr>
            </a:glow>
          </a:effectLst>
        </p:spPr>
        <p:txBody>
          <a:bodyPr/>
          <a:lstStyle/>
          <a:p>
            <a:endParaRPr lang="en-US"/>
          </a:p>
        </p:txBody>
      </p:sp>
      <p:sp>
        <p:nvSpPr>
          <p:cNvPr id="36" name="Line 12"/>
          <p:cNvSpPr>
            <a:spLocks noChangeShapeType="1"/>
          </p:cNvSpPr>
          <p:nvPr/>
        </p:nvSpPr>
        <p:spPr bwMode="auto">
          <a:xfrm flipH="1">
            <a:off x="5867400" y="3124200"/>
            <a:ext cx="838200" cy="0"/>
          </a:xfrm>
          <a:prstGeom prst="line">
            <a:avLst/>
          </a:prstGeom>
          <a:noFill/>
          <a:ln w="190500" cap="rnd" cmpd="sng">
            <a:solidFill>
              <a:schemeClr val="accent3">
                <a:lumMod val="75000"/>
              </a:schemeClr>
            </a:solidFill>
            <a:prstDash val="solid"/>
            <a:round/>
            <a:headEnd/>
            <a:tailEnd type="stealth" w="med" len="med"/>
          </a:ln>
          <a:effectLst>
            <a:glow rad="139700">
              <a:schemeClr val="accent1">
                <a:satMod val="175000"/>
                <a:alpha val="40000"/>
              </a:schemeClr>
            </a:glow>
          </a:effectLst>
        </p:spPr>
        <p:txBody>
          <a:bodyPr/>
          <a:lstStyle/>
          <a:p>
            <a:endParaRPr lang="en-US"/>
          </a:p>
        </p:txBody>
      </p:sp>
      <p:sp>
        <p:nvSpPr>
          <p:cNvPr id="37" name="Line 12"/>
          <p:cNvSpPr>
            <a:spLocks noChangeShapeType="1"/>
          </p:cNvSpPr>
          <p:nvPr/>
        </p:nvSpPr>
        <p:spPr bwMode="auto">
          <a:xfrm flipV="1">
            <a:off x="2895600" y="3276600"/>
            <a:ext cx="685800" cy="0"/>
          </a:xfrm>
          <a:prstGeom prst="line">
            <a:avLst/>
          </a:prstGeom>
          <a:noFill/>
          <a:ln w="190500" cap="rnd" cmpd="sng">
            <a:solidFill>
              <a:schemeClr val="accent3">
                <a:lumMod val="75000"/>
              </a:schemeClr>
            </a:solidFill>
            <a:prstDash val="solid"/>
            <a:round/>
            <a:headEnd/>
            <a:tailEnd type="stealth" w="med" len="med"/>
          </a:ln>
          <a:effectLst>
            <a:glow rad="139700">
              <a:schemeClr val="accent1">
                <a:satMod val="175000"/>
                <a:alpha val="40000"/>
              </a:schemeClr>
            </a:glow>
          </a:effectLst>
        </p:spPr>
        <p:txBody>
          <a:bodyPr/>
          <a:lstStyle/>
          <a:p>
            <a:endParaRPr lang="en-US"/>
          </a:p>
        </p:txBody>
      </p:sp>
      <p:sp>
        <p:nvSpPr>
          <p:cNvPr id="39" name="Rounded Rectangle 38"/>
          <p:cNvSpPr/>
          <p:nvPr/>
        </p:nvSpPr>
        <p:spPr bwMode="auto">
          <a:xfrm>
            <a:off x="3276600" y="233362"/>
            <a:ext cx="2971800" cy="1362075"/>
          </a:xfrm>
          <a:prstGeom prst="roundRect">
            <a:avLst/>
          </a:prstGeom>
          <a:ln>
            <a:headEnd/>
            <a:tailEnd/>
          </a:ln>
          <a:effectLst>
            <a:glow rad="228600">
              <a:schemeClr val="accent3">
                <a:satMod val="175000"/>
                <a:alpha val="40000"/>
              </a:schemeClr>
            </a:glow>
          </a:effectLst>
        </p:spPr>
        <p:style>
          <a:lnRef idx="2">
            <a:schemeClr val="dk1">
              <a:shade val="50000"/>
            </a:schemeClr>
          </a:lnRef>
          <a:fillRef idx="1">
            <a:schemeClr val="dk1"/>
          </a:fillRef>
          <a:effectRef idx="0">
            <a:schemeClr val="dk1"/>
          </a:effectRef>
          <a:fontRef idx="minor">
            <a:schemeClr val="lt1"/>
          </a:fontRef>
        </p:style>
        <p:txBody>
          <a:bodyPr lIns="0" tIns="0" rIns="0" bIns="0" rtlCol="0" anchor="ctr">
            <a:spAutoFit/>
          </a:bodyPr>
          <a:lstStyle/>
          <a:p>
            <a:pPr marL="457200" indent="-457200" algn="ctr"/>
            <a:r>
              <a:rPr lang="en-US" sz="2000" b="1" dirty="0" smtClean="0">
                <a:effectLst/>
                <a:latin typeface="Arial" pitchFamily="34" charset="0"/>
                <a:cs typeface="Arial" pitchFamily="34" charset="0"/>
              </a:rPr>
              <a:t>1. Understand</a:t>
            </a:r>
          </a:p>
          <a:p>
            <a:pPr marL="457200" indent="-457200" algn="ctr"/>
            <a:r>
              <a:rPr lang="en-US" sz="2000" b="1" dirty="0" smtClean="0">
                <a:effectLst/>
                <a:latin typeface="Arial" pitchFamily="34" charset="0"/>
                <a:cs typeface="Arial" pitchFamily="34" charset="0"/>
              </a:rPr>
              <a:t>  your Mission:</a:t>
            </a:r>
          </a:p>
          <a:p>
            <a:pPr marL="457200" indent="-457200" algn="ctr"/>
            <a:r>
              <a:rPr lang="en-US" sz="2000" b="1" dirty="0" smtClean="0">
                <a:effectLst/>
                <a:latin typeface="Arial" pitchFamily="34" charset="0"/>
                <a:cs typeface="Arial" pitchFamily="34" charset="0"/>
              </a:rPr>
              <a:t>OVERARCHING</a:t>
            </a:r>
          </a:p>
          <a:p>
            <a:pPr algn="ctr"/>
            <a:r>
              <a:rPr lang="en-US" sz="2000" b="1" dirty="0" smtClean="0">
                <a:effectLst/>
                <a:latin typeface="Arial" pitchFamily="34" charset="0"/>
                <a:cs typeface="Arial" pitchFamily="34" charset="0"/>
              </a:rPr>
              <a:t>MISSION STATEMENT</a:t>
            </a:r>
          </a:p>
        </p:txBody>
      </p:sp>
      <p:sp>
        <p:nvSpPr>
          <p:cNvPr id="40" name="Rounded Rectangle 39"/>
          <p:cNvSpPr/>
          <p:nvPr/>
        </p:nvSpPr>
        <p:spPr bwMode="auto">
          <a:xfrm>
            <a:off x="3124200" y="5267325"/>
            <a:ext cx="3276600" cy="1362075"/>
          </a:xfrm>
          <a:prstGeom prst="roundRect">
            <a:avLst/>
          </a:prstGeom>
          <a:ln>
            <a:headEnd/>
            <a:tailEnd/>
          </a:ln>
          <a:effectLst>
            <a:glow rad="228600">
              <a:schemeClr val="accent3">
                <a:satMod val="175000"/>
                <a:alpha val="40000"/>
              </a:schemeClr>
            </a:glow>
          </a:effectLst>
        </p:spPr>
        <p:style>
          <a:lnRef idx="2">
            <a:schemeClr val="dk1">
              <a:shade val="50000"/>
            </a:schemeClr>
          </a:lnRef>
          <a:fillRef idx="1">
            <a:schemeClr val="dk1"/>
          </a:fillRef>
          <a:effectRef idx="0">
            <a:schemeClr val="dk1"/>
          </a:effectRef>
          <a:fontRef idx="minor">
            <a:schemeClr val="lt1"/>
          </a:fontRef>
        </p:style>
        <p:txBody>
          <a:bodyPr wrap="square" lIns="0" tIns="0" rIns="0" bIns="0" rtlCol="0" anchor="ctr">
            <a:spAutoFit/>
          </a:bodyPr>
          <a:lstStyle/>
          <a:p>
            <a:pPr algn="ctr"/>
            <a:r>
              <a:rPr lang="en-US" sz="2000" b="1" dirty="0" smtClean="0">
                <a:effectLst/>
                <a:latin typeface="Arial" pitchFamily="34" charset="0"/>
                <a:cs typeface="Arial" pitchFamily="34" charset="0"/>
              </a:rPr>
              <a:t>3. Develop your Goals:</a:t>
            </a:r>
          </a:p>
          <a:p>
            <a:pPr algn="ctr"/>
            <a:r>
              <a:rPr lang="en-US" sz="2000" b="1" dirty="0" smtClean="0">
                <a:effectLst/>
                <a:latin typeface="Arial" pitchFamily="34" charset="0"/>
                <a:cs typeface="Arial" pitchFamily="34" charset="0"/>
              </a:rPr>
              <a:t>PERSONAL/</a:t>
            </a:r>
          </a:p>
          <a:p>
            <a:pPr algn="ctr"/>
            <a:r>
              <a:rPr lang="en-US" sz="2000" b="1" dirty="0" smtClean="0">
                <a:effectLst/>
                <a:latin typeface="Arial" pitchFamily="34" charset="0"/>
                <a:cs typeface="Arial" pitchFamily="34" charset="0"/>
              </a:rPr>
              <a:t>PROFESSIONAL</a:t>
            </a:r>
          </a:p>
          <a:p>
            <a:pPr algn="ctr"/>
            <a:r>
              <a:rPr lang="en-US" sz="2000" b="1" dirty="0" smtClean="0">
                <a:effectLst/>
                <a:latin typeface="Arial" pitchFamily="34" charset="0"/>
                <a:cs typeface="Arial" pitchFamily="34" charset="0"/>
              </a:rPr>
              <a:t>GROWTH GOALS</a:t>
            </a:r>
            <a:endParaRPr lang="en-US" sz="2000" b="1" dirty="0">
              <a:effectLst/>
              <a:latin typeface="Arial" pitchFamily="34" charset="0"/>
              <a:cs typeface="Arial" pitchFamily="34" charset="0"/>
            </a:endParaRPr>
          </a:p>
        </p:txBody>
      </p:sp>
      <p:sp>
        <p:nvSpPr>
          <p:cNvPr id="41" name="Rounded Rectangle 40"/>
          <p:cNvSpPr/>
          <p:nvPr/>
        </p:nvSpPr>
        <p:spPr bwMode="auto">
          <a:xfrm>
            <a:off x="6858000" y="2590800"/>
            <a:ext cx="2057400" cy="1702594"/>
          </a:xfrm>
          <a:prstGeom prst="roundRect">
            <a:avLst/>
          </a:prstGeom>
          <a:ln>
            <a:headEnd/>
            <a:tailEnd/>
          </a:ln>
          <a:effectLst>
            <a:glow rad="228600">
              <a:schemeClr val="accent3">
                <a:satMod val="175000"/>
                <a:alpha val="40000"/>
              </a:schemeClr>
            </a:glow>
          </a:effectLst>
        </p:spPr>
        <p:style>
          <a:lnRef idx="2">
            <a:schemeClr val="dk1">
              <a:shade val="50000"/>
            </a:schemeClr>
          </a:lnRef>
          <a:fillRef idx="1">
            <a:schemeClr val="dk1"/>
          </a:fillRef>
          <a:effectRef idx="0">
            <a:schemeClr val="dk1"/>
          </a:effectRef>
          <a:fontRef idx="minor">
            <a:schemeClr val="lt1"/>
          </a:fontRef>
        </p:style>
        <p:txBody>
          <a:bodyPr wrap="square" lIns="0" tIns="0" rIns="0" bIns="0" rtlCol="0" anchor="ctr">
            <a:spAutoFit/>
          </a:bodyPr>
          <a:lstStyle/>
          <a:p>
            <a:pPr algn="ctr"/>
            <a:r>
              <a:rPr lang="en-US" sz="2000" b="1" dirty="0" smtClean="0">
                <a:effectLst/>
                <a:latin typeface="Arial" pitchFamily="34" charset="0"/>
                <a:cs typeface="Arial" pitchFamily="34" charset="0"/>
              </a:rPr>
              <a:t>2. Asses your Situations</a:t>
            </a:r>
          </a:p>
          <a:p>
            <a:pPr algn="ctr"/>
            <a:endParaRPr lang="en-US" sz="2000" b="1" dirty="0" smtClean="0">
              <a:effectLst/>
              <a:latin typeface="Arial" pitchFamily="34" charset="0"/>
              <a:cs typeface="Arial" pitchFamily="34" charset="0"/>
            </a:endParaRPr>
          </a:p>
          <a:p>
            <a:pPr algn="ctr"/>
            <a:r>
              <a:rPr lang="en-US" sz="2000" b="1" dirty="0" smtClean="0">
                <a:effectLst/>
                <a:latin typeface="Arial" pitchFamily="34" charset="0"/>
                <a:cs typeface="Arial" pitchFamily="34" charset="0"/>
              </a:rPr>
              <a:t>SITUATION ASSESSMENT</a:t>
            </a:r>
            <a:endParaRPr lang="en-US" sz="2000" b="1" dirty="0">
              <a:effectLst/>
              <a:latin typeface="Arial" pitchFamily="34" charset="0"/>
              <a:cs typeface="Arial" pitchFamily="34" charset="0"/>
            </a:endParaRPr>
          </a:p>
        </p:txBody>
      </p:sp>
      <p:sp>
        <p:nvSpPr>
          <p:cNvPr id="42" name="Rounded Rectangle 41"/>
          <p:cNvSpPr/>
          <p:nvPr/>
        </p:nvSpPr>
        <p:spPr bwMode="auto">
          <a:xfrm>
            <a:off x="3581400" y="2615803"/>
            <a:ext cx="2286000" cy="1702594"/>
          </a:xfrm>
          <a:prstGeom prst="roundRect">
            <a:avLst/>
          </a:prstGeom>
          <a:ln>
            <a:headEnd/>
            <a:tailEnd/>
          </a:ln>
          <a:effectLst>
            <a:glow rad="228600">
              <a:schemeClr val="accent3">
                <a:satMod val="175000"/>
                <a:alpha val="40000"/>
              </a:schemeClr>
            </a:glow>
          </a:effectLst>
        </p:spPr>
        <p:style>
          <a:lnRef idx="2">
            <a:schemeClr val="dk1">
              <a:shade val="50000"/>
            </a:schemeClr>
          </a:lnRef>
          <a:fillRef idx="1">
            <a:schemeClr val="dk1"/>
          </a:fillRef>
          <a:effectRef idx="0">
            <a:schemeClr val="dk1"/>
          </a:effectRef>
          <a:fontRef idx="minor">
            <a:schemeClr val="lt1"/>
          </a:fontRef>
        </p:style>
        <p:txBody>
          <a:bodyPr wrap="square" lIns="0" tIns="0" rIns="0" bIns="0" rtlCol="0" anchor="ctr">
            <a:spAutoFit/>
          </a:bodyPr>
          <a:lstStyle/>
          <a:p>
            <a:pPr algn="ctr"/>
            <a:r>
              <a:rPr lang="en-US" sz="2000" b="1" dirty="0" smtClean="0">
                <a:effectLst/>
                <a:latin typeface="Arial" pitchFamily="34" charset="0"/>
                <a:cs typeface="Arial" pitchFamily="34" charset="0"/>
              </a:rPr>
              <a:t>Continually review and revise your strategy:</a:t>
            </a:r>
          </a:p>
          <a:p>
            <a:pPr algn="ctr"/>
            <a:r>
              <a:rPr lang="en-US" sz="2000" b="1" dirty="0" smtClean="0">
                <a:effectLst/>
                <a:latin typeface="Arial" pitchFamily="34" charset="0"/>
                <a:cs typeface="Arial" pitchFamily="34" charset="0"/>
              </a:rPr>
              <a:t>REVIEW AND REVISE</a:t>
            </a:r>
            <a:endParaRPr lang="en-US" sz="2000" b="1" dirty="0">
              <a:effectLst/>
              <a:latin typeface="Arial" pitchFamily="34" charset="0"/>
              <a:cs typeface="Arial" pitchFamily="34" charset="0"/>
            </a:endParaRPr>
          </a:p>
        </p:txBody>
      </p:sp>
      <p:sp>
        <p:nvSpPr>
          <p:cNvPr id="43" name="Rounded Rectangle 42"/>
          <p:cNvSpPr/>
          <p:nvPr/>
        </p:nvSpPr>
        <p:spPr bwMode="auto">
          <a:xfrm>
            <a:off x="228600" y="2488406"/>
            <a:ext cx="2514600" cy="1702594"/>
          </a:xfrm>
          <a:prstGeom prst="roundRect">
            <a:avLst/>
          </a:prstGeom>
          <a:ln>
            <a:headEnd/>
            <a:tailEnd/>
          </a:ln>
          <a:effectLst>
            <a:glow rad="228600">
              <a:schemeClr val="accent3">
                <a:satMod val="175000"/>
                <a:alpha val="40000"/>
              </a:schemeClr>
            </a:glow>
          </a:effectLst>
        </p:spPr>
        <p:style>
          <a:lnRef idx="2">
            <a:schemeClr val="dk1">
              <a:shade val="50000"/>
            </a:schemeClr>
          </a:lnRef>
          <a:fillRef idx="1">
            <a:schemeClr val="dk1"/>
          </a:fillRef>
          <a:effectRef idx="0">
            <a:schemeClr val="dk1"/>
          </a:effectRef>
          <a:fontRef idx="minor">
            <a:schemeClr val="lt1"/>
          </a:fontRef>
        </p:style>
        <p:txBody>
          <a:bodyPr wrap="square" lIns="0" tIns="0" rIns="0" bIns="0" rtlCol="0" anchor="ctr">
            <a:spAutoFit/>
          </a:bodyPr>
          <a:lstStyle/>
          <a:p>
            <a:pPr algn="ctr"/>
            <a:r>
              <a:rPr lang="en-US" sz="2000" b="1" dirty="0" smtClean="0">
                <a:effectLst/>
                <a:latin typeface="Arial" pitchFamily="34" charset="0"/>
                <a:cs typeface="Arial" pitchFamily="34" charset="0"/>
              </a:rPr>
              <a:t>4. Implement your plan:</a:t>
            </a:r>
          </a:p>
          <a:p>
            <a:pPr algn="ctr"/>
            <a:r>
              <a:rPr lang="en-US" sz="2000" b="1" dirty="0" smtClean="0">
                <a:effectLst/>
                <a:latin typeface="Arial" pitchFamily="34" charset="0"/>
                <a:cs typeface="Arial" pitchFamily="34" charset="0"/>
              </a:rPr>
              <a:t>COMPREHENSIVE IMPLEMENTATION PLAN</a:t>
            </a:r>
            <a:endParaRPr lang="en-US" sz="2000" b="1" dirty="0">
              <a:effectLst/>
              <a:latin typeface="Arial" pitchFamily="34" charset="0"/>
              <a:cs typeface="Arial" pitchFamily="34" charset="0"/>
            </a:endParaRPr>
          </a:p>
        </p:txBody>
      </p:sp>
      <p:sp>
        <p:nvSpPr>
          <p:cNvPr id="50" name="TextBox 49"/>
          <p:cNvSpPr txBox="1"/>
          <p:nvPr/>
        </p:nvSpPr>
        <p:spPr>
          <a:xfrm>
            <a:off x="0" y="0"/>
            <a:ext cx="2362200" cy="1077218"/>
          </a:xfrm>
          <a:prstGeom prst="rect">
            <a:avLst/>
          </a:prstGeom>
          <a:noFill/>
        </p:spPr>
        <p:txBody>
          <a:bodyPr wrap="square" rtlCol="0">
            <a:spAutoFit/>
          </a:bodyPr>
          <a:lstStyle/>
          <a:p>
            <a:r>
              <a:rPr lang="en-US" sz="3200" b="1" dirty="0" smtClean="0">
                <a:solidFill>
                  <a:schemeClr val="bg1"/>
                </a:solidFill>
              </a:rPr>
              <a:t>PLANNING CYCLE</a:t>
            </a:r>
            <a:endParaRPr lang="en-US" sz="3200" b="1" dirty="0">
              <a:solidFill>
                <a:schemeClr val="bg1"/>
              </a:solidFill>
            </a:endParaRPr>
          </a:p>
        </p:txBody>
      </p:sp>
    </p:spTree>
    <p:extLst>
      <p:ext uri="{BB962C8B-B14F-4D97-AF65-F5344CB8AC3E}">
        <p14:creationId xmlns:p14="http://schemas.microsoft.com/office/powerpoint/2010/main" val="400721869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wheel(4)">
                                      <p:cBhvr>
                                        <p:cTn id="7" dur="2000"/>
                                        <p:tgtEl>
                                          <p:spTgt spid="39"/>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41"/>
                                        </p:tgtEl>
                                        <p:attrNameLst>
                                          <p:attrName>style.visibility</p:attrName>
                                        </p:attrNameLst>
                                      </p:cBhvr>
                                      <p:to>
                                        <p:strVal val="visible"/>
                                      </p:to>
                                    </p:set>
                                    <p:animEffect transition="in" filter="wheel(4)">
                                      <p:cBhvr>
                                        <p:cTn id="12" dur="2000"/>
                                        <p:tgtEl>
                                          <p:spTgt spid="41"/>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40"/>
                                        </p:tgtEl>
                                        <p:attrNameLst>
                                          <p:attrName>style.visibility</p:attrName>
                                        </p:attrNameLst>
                                      </p:cBhvr>
                                      <p:to>
                                        <p:strVal val="visible"/>
                                      </p:to>
                                    </p:set>
                                    <p:animEffect transition="in" filter="wheel(4)">
                                      <p:cBhvr>
                                        <p:cTn id="17" dur="2000"/>
                                        <p:tgtEl>
                                          <p:spTgt spid="40"/>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4" fill="hold" grpId="0" nodeType="clickEffect">
                                  <p:stCondLst>
                                    <p:cond delay="0"/>
                                  </p:stCondLst>
                                  <p:childTnLst>
                                    <p:set>
                                      <p:cBhvr>
                                        <p:cTn id="21" dur="1" fill="hold">
                                          <p:stCondLst>
                                            <p:cond delay="0"/>
                                          </p:stCondLst>
                                        </p:cTn>
                                        <p:tgtEl>
                                          <p:spTgt spid="43"/>
                                        </p:tgtEl>
                                        <p:attrNameLst>
                                          <p:attrName>style.visibility</p:attrName>
                                        </p:attrNameLst>
                                      </p:cBhvr>
                                      <p:to>
                                        <p:strVal val="visible"/>
                                      </p:to>
                                    </p:set>
                                    <p:animEffect transition="in" filter="wheel(4)">
                                      <p:cBhvr>
                                        <p:cTn id="22" dur="2000"/>
                                        <p:tgtEl>
                                          <p:spTgt spid="43"/>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4" fill="hold" grpId="0" nodeType="clickEffect">
                                  <p:stCondLst>
                                    <p:cond delay="0"/>
                                  </p:stCondLst>
                                  <p:childTnLst>
                                    <p:set>
                                      <p:cBhvr>
                                        <p:cTn id="26" dur="1" fill="hold">
                                          <p:stCondLst>
                                            <p:cond delay="0"/>
                                          </p:stCondLst>
                                        </p:cTn>
                                        <p:tgtEl>
                                          <p:spTgt spid="42"/>
                                        </p:tgtEl>
                                        <p:attrNameLst>
                                          <p:attrName>style.visibility</p:attrName>
                                        </p:attrNameLst>
                                      </p:cBhvr>
                                      <p:to>
                                        <p:strVal val="visible"/>
                                      </p:to>
                                    </p:set>
                                    <p:animEffect transition="in" filter="wheel(4)">
                                      <p:cBhvr>
                                        <p:cTn id="27" dur="2000"/>
                                        <p:tgtEl>
                                          <p:spTgt spid="42"/>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29"/>
                                        </p:tgtEl>
                                        <p:attrNameLst>
                                          <p:attrName>style.visibility</p:attrName>
                                        </p:attrNameLst>
                                      </p:cBhvr>
                                      <p:to>
                                        <p:strVal val="visible"/>
                                      </p:to>
                                    </p:set>
                                    <p:animEffect transition="in" filter="dissolve">
                                      <p:cBhvr>
                                        <p:cTn id="32" dur="500"/>
                                        <p:tgtEl>
                                          <p:spTgt spid="29"/>
                                        </p:tgtEl>
                                      </p:cBhvr>
                                    </p:animEffect>
                                  </p:childTnLst>
                                </p:cTn>
                              </p:par>
                              <p:par>
                                <p:cTn id="33" presetID="9" presetClass="entr" presetSubtype="0" fill="hold" grpId="0" nodeType="withEffect">
                                  <p:stCondLst>
                                    <p:cond delay="0"/>
                                  </p:stCondLst>
                                  <p:childTnLst>
                                    <p:set>
                                      <p:cBhvr>
                                        <p:cTn id="34" dur="1" fill="hold">
                                          <p:stCondLst>
                                            <p:cond delay="0"/>
                                          </p:stCondLst>
                                        </p:cTn>
                                        <p:tgtEl>
                                          <p:spTgt spid="31"/>
                                        </p:tgtEl>
                                        <p:attrNameLst>
                                          <p:attrName>style.visibility</p:attrName>
                                        </p:attrNameLst>
                                      </p:cBhvr>
                                      <p:to>
                                        <p:strVal val="visible"/>
                                      </p:to>
                                    </p:set>
                                    <p:animEffect transition="in" filter="dissolve">
                                      <p:cBhvr>
                                        <p:cTn id="35" dur="500"/>
                                        <p:tgtEl>
                                          <p:spTgt spid="31"/>
                                        </p:tgtEl>
                                      </p:cBhvr>
                                    </p:animEffect>
                                  </p:childTnLst>
                                </p:cTn>
                              </p:par>
                              <p:par>
                                <p:cTn id="36" presetID="9" presetClass="entr" presetSubtype="0" fill="hold" grpId="0" nodeType="withEffect">
                                  <p:stCondLst>
                                    <p:cond delay="0"/>
                                  </p:stCondLst>
                                  <p:childTnLst>
                                    <p:set>
                                      <p:cBhvr>
                                        <p:cTn id="37" dur="1" fill="hold">
                                          <p:stCondLst>
                                            <p:cond delay="0"/>
                                          </p:stCondLst>
                                        </p:cTn>
                                        <p:tgtEl>
                                          <p:spTgt spid="36"/>
                                        </p:tgtEl>
                                        <p:attrNameLst>
                                          <p:attrName>style.visibility</p:attrName>
                                        </p:attrNameLst>
                                      </p:cBhvr>
                                      <p:to>
                                        <p:strVal val="visible"/>
                                      </p:to>
                                    </p:set>
                                    <p:animEffect transition="in" filter="dissolve">
                                      <p:cBhvr>
                                        <p:cTn id="38" dur="500"/>
                                        <p:tgtEl>
                                          <p:spTgt spid="36"/>
                                        </p:tgtEl>
                                      </p:cBhvr>
                                    </p:animEffect>
                                  </p:childTnLst>
                                </p:cTn>
                              </p:par>
                              <p:par>
                                <p:cTn id="39" presetID="9" presetClass="entr" presetSubtype="0" fill="hold" grpId="0" nodeType="withEffect">
                                  <p:stCondLst>
                                    <p:cond delay="0"/>
                                  </p:stCondLst>
                                  <p:childTnLst>
                                    <p:set>
                                      <p:cBhvr>
                                        <p:cTn id="40" dur="1" fill="hold">
                                          <p:stCondLst>
                                            <p:cond delay="0"/>
                                          </p:stCondLst>
                                        </p:cTn>
                                        <p:tgtEl>
                                          <p:spTgt spid="33"/>
                                        </p:tgtEl>
                                        <p:attrNameLst>
                                          <p:attrName>style.visibility</p:attrName>
                                        </p:attrNameLst>
                                      </p:cBhvr>
                                      <p:to>
                                        <p:strVal val="visible"/>
                                      </p:to>
                                    </p:set>
                                    <p:animEffect transition="in" filter="dissolve">
                                      <p:cBhvr>
                                        <p:cTn id="41" dur="500"/>
                                        <p:tgtEl>
                                          <p:spTgt spid="33"/>
                                        </p:tgtEl>
                                      </p:cBhvr>
                                    </p:animEffect>
                                  </p:childTnLst>
                                </p:cTn>
                              </p:par>
                              <p:par>
                                <p:cTn id="42" presetID="9" presetClass="entr" presetSubtype="0" fill="hold" grpId="0" nodeType="withEffect">
                                  <p:stCondLst>
                                    <p:cond delay="0"/>
                                  </p:stCondLst>
                                  <p:childTnLst>
                                    <p:set>
                                      <p:cBhvr>
                                        <p:cTn id="43" dur="1" fill="hold">
                                          <p:stCondLst>
                                            <p:cond delay="0"/>
                                          </p:stCondLst>
                                        </p:cTn>
                                        <p:tgtEl>
                                          <p:spTgt spid="30"/>
                                        </p:tgtEl>
                                        <p:attrNameLst>
                                          <p:attrName>style.visibility</p:attrName>
                                        </p:attrNameLst>
                                      </p:cBhvr>
                                      <p:to>
                                        <p:strVal val="visible"/>
                                      </p:to>
                                    </p:set>
                                    <p:animEffect transition="in" filter="dissolve">
                                      <p:cBhvr>
                                        <p:cTn id="44" dur="500"/>
                                        <p:tgtEl>
                                          <p:spTgt spid="30"/>
                                        </p:tgtEl>
                                      </p:cBhvr>
                                    </p:animEffect>
                                  </p:childTnLst>
                                </p:cTn>
                              </p:par>
                              <p:par>
                                <p:cTn id="45" presetID="9" presetClass="entr" presetSubtype="0" fill="hold" grpId="0" nodeType="withEffect">
                                  <p:stCondLst>
                                    <p:cond delay="0"/>
                                  </p:stCondLst>
                                  <p:childTnLst>
                                    <p:set>
                                      <p:cBhvr>
                                        <p:cTn id="46" dur="1" fill="hold">
                                          <p:stCondLst>
                                            <p:cond delay="0"/>
                                          </p:stCondLst>
                                        </p:cTn>
                                        <p:tgtEl>
                                          <p:spTgt spid="228364"/>
                                        </p:tgtEl>
                                        <p:attrNameLst>
                                          <p:attrName>style.visibility</p:attrName>
                                        </p:attrNameLst>
                                      </p:cBhvr>
                                      <p:to>
                                        <p:strVal val="visible"/>
                                      </p:to>
                                    </p:set>
                                    <p:animEffect transition="in" filter="dissolve">
                                      <p:cBhvr>
                                        <p:cTn id="47" dur="500"/>
                                        <p:tgtEl>
                                          <p:spTgt spid="228364"/>
                                        </p:tgtEl>
                                      </p:cBhvr>
                                    </p:animEffect>
                                  </p:childTnLst>
                                </p:cTn>
                              </p:par>
                              <p:par>
                                <p:cTn id="48" presetID="9" presetClass="entr" presetSubtype="0" fill="hold" grpId="0" nodeType="withEffect">
                                  <p:stCondLst>
                                    <p:cond delay="0"/>
                                  </p:stCondLst>
                                  <p:childTnLst>
                                    <p:set>
                                      <p:cBhvr>
                                        <p:cTn id="49" dur="1" fill="hold">
                                          <p:stCondLst>
                                            <p:cond delay="0"/>
                                          </p:stCondLst>
                                        </p:cTn>
                                        <p:tgtEl>
                                          <p:spTgt spid="34"/>
                                        </p:tgtEl>
                                        <p:attrNameLst>
                                          <p:attrName>style.visibility</p:attrName>
                                        </p:attrNameLst>
                                      </p:cBhvr>
                                      <p:to>
                                        <p:strVal val="visible"/>
                                      </p:to>
                                    </p:set>
                                    <p:animEffect transition="in" filter="dissolve">
                                      <p:cBhvr>
                                        <p:cTn id="50" dur="500"/>
                                        <p:tgtEl>
                                          <p:spTgt spid="34"/>
                                        </p:tgtEl>
                                      </p:cBhvr>
                                    </p:animEffect>
                                  </p:childTnLst>
                                </p:cTn>
                              </p:par>
                              <p:par>
                                <p:cTn id="51" presetID="9" presetClass="entr" presetSubtype="0" fill="hold" grpId="0" nodeType="withEffect">
                                  <p:stCondLst>
                                    <p:cond delay="0"/>
                                  </p:stCondLst>
                                  <p:childTnLst>
                                    <p:set>
                                      <p:cBhvr>
                                        <p:cTn id="52" dur="1" fill="hold">
                                          <p:stCondLst>
                                            <p:cond delay="0"/>
                                          </p:stCondLst>
                                        </p:cTn>
                                        <p:tgtEl>
                                          <p:spTgt spid="37"/>
                                        </p:tgtEl>
                                        <p:attrNameLst>
                                          <p:attrName>style.visibility</p:attrName>
                                        </p:attrNameLst>
                                      </p:cBhvr>
                                      <p:to>
                                        <p:strVal val="visible"/>
                                      </p:to>
                                    </p:set>
                                    <p:animEffect transition="in" filter="dissolve">
                                      <p:cBhvr>
                                        <p:cTn id="53"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8364" grpId="0" animBg="1"/>
      <p:bldP spid="29" grpId="0" animBg="1"/>
      <p:bldP spid="30" grpId="0" animBg="1"/>
      <p:bldP spid="31" grpId="0" animBg="1"/>
      <p:bldP spid="33" grpId="0" animBg="1"/>
      <p:bldP spid="34" grpId="0" animBg="1"/>
      <p:bldP spid="36" grpId="0" animBg="1"/>
      <p:bldP spid="37" grpId="0" animBg="1"/>
      <p:bldP spid="39" grpId="0" animBg="1"/>
      <p:bldP spid="40" grpId="0" animBg="1"/>
      <p:bldP spid="41" grpId="0" animBg="1"/>
      <p:bldP spid="42" grpId="0" animBg="1"/>
      <p:bldP spid="43" grpId="0" animBg="1"/>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753"/>
            <a:ext cx="9144000" cy="1283167"/>
          </a:xfrm>
        </p:spPr>
        <p:txBody>
          <a:bodyPr/>
          <a:lstStyle/>
          <a:p>
            <a:r>
              <a:rPr lang="en-US" dirty="0">
                <a:effectLst/>
              </a:rPr>
              <a:t>ESTABLISH GROWTH GOALS</a:t>
            </a:r>
          </a:p>
        </p:txBody>
      </p:sp>
      <p:sp>
        <p:nvSpPr>
          <p:cNvPr id="3" name="Content Placeholder 2"/>
          <p:cNvSpPr>
            <a:spLocks noGrp="1"/>
          </p:cNvSpPr>
          <p:nvPr>
            <p:ph idx="1"/>
          </p:nvPr>
        </p:nvSpPr>
        <p:spPr>
          <a:xfrm>
            <a:off x="0" y="1345920"/>
            <a:ext cx="9143999" cy="5512080"/>
          </a:xfrm>
        </p:spPr>
        <p:txBody>
          <a:bodyPr>
            <a:normAutofit fontScale="92500"/>
          </a:bodyPr>
          <a:lstStyle/>
          <a:p>
            <a:pPr marL="0" indent="0" algn="ctr">
              <a:buNone/>
            </a:pPr>
            <a:r>
              <a:rPr lang="en-US" dirty="0">
                <a:effectLst/>
              </a:rPr>
              <a:t> </a:t>
            </a:r>
            <a:r>
              <a:rPr lang="en-US" sz="2800" b="1" dirty="0">
                <a:effectLst/>
              </a:rPr>
              <a:t>Growth goals are statements of faith for the </a:t>
            </a:r>
            <a:r>
              <a:rPr lang="en-US" sz="2800" b="1" dirty="0" smtClean="0">
                <a:effectLst/>
              </a:rPr>
              <a:t>Christian</a:t>
            </a:r>
            <a:r>
              <a:rPr lang="en-US" sz="2800" b="1" dirty="0">
                <a:effectLst/>
              </a:rPr>
              <a:t> </a:t>
            </a:r>
            <a:r>
              <a:rPr lang="en-US" sz="2800" b="1" dirty="0" smtClean="0">
                <a:effectLst/>
              </a:rPr>
              <a:t>leader </a:t>
            </a:r>
          </a:p>
          <a:p>
            <a:pPr marL="0" indent="0" algn="ctr">
              <a:buNone/>
            </a:pPr>
            <a:r>
              <a:rPr lang="en-US" sz="2800" b="1">
                <a:effectLst/>
              </a:rPr>
              <a:t> </a:t>
            </a:r>
            <a:r>
              <a:rPr lang="en-US" sz="2800" b="1" smtClean="0">
                <a:effectLst/>
              </a:rPr>
              <a:t> </a:t>
            </a:r>
            <a:r>
              <a:rPr lang="en-US" sz="2800" b="1" dirty="0" smtClean="0">
                <a:effectLst/>
              </a:rPr>
              <a:t>that </a:t>
            </a:r>
            <a:r>
              <a:rPr lang="en-US" sz="2800" b="1" dirty="0">
                <a:effectLst/>
              </a:rPr>
              <a:t>express clearly what we believe God will </a:t>
            </a:r>
            <a:r>
              <a:rPr lang="en-US" sz="2800" b="1" dirty="0" smtClean="0">
                <a:effectLst/>
              </a:rPr>
              <a:t>do</a:t>
            </a:r>
            <a:r>
              <a:rPr lang="en-US" sz="2800" b="1" dirty="0">
                <a:effectLst/>
              </a:rPr>
              <a:t> </a:t>
            </a:r>
            <a:r>
              <a:rPr lang="en-US" sz="2800" b="1" dirty="0" smtClean="0">
                <a:effectLst/>
              </a:rPr>
              <a:t>through </a:t>
            </a:r>
            <a:r>
              <a:rPr lang="en-US" sz="2800" b="1" dirty="0">
                <a:effectLst/>
              </a:rPr>
              <a:t>us.</a:t>
            </a:r>
          </a:p>
          <a:p>
            <a:pPr marL="0" indent="0">
              <a:buNone/>
            </a:pPr>
            <a:r>
              <a:rPr lang="en-US" sz="2800" b="1" dirty="0">
                <a:effectLst/>
              </a:rPr>
              <a:t>A GOAL should be</a:t>
            </a:r>
            <a:r>
              <a:rPr lang="en-US" sz="2800" b="1" dirty="0" smtClean="0">
                <a:effectLst/>
              </a:rPr>
              <a:t>:</a:t>
            </a:r>
            <a:endParaRPr lang="en-US" sz="2800" b="1" dirty="0">
              <a:effectLst/>
            </a:endParaRPr>
          </a:p>
          <a:p>
            <a:pPr marL="0" indent="0">
              <a:buNone/>
            </a:pPr>
            <a:r>
              <a:rPr lang="en-US" sz="2800" b="1" dirty="0">
                <a:effectLst/>
              </a:rPr>
              <a:t>		1. Be measurable</a:t>
            </a:r>
            <a:r>
              <a:rPr lang="en-US" sz="2800" b="1" dirty="0" smtClean="0">
                <a:effectLst/>
              </a:rPr>
              <a:t>.</a:t>
            </a:r>
            <a:endParaRPr lang="en-US" sz="2800" b="1" dirty="0">
              <a:effectLst/>
            </a:endParaRPr>
          </a:p>
          <a:p>
            <a:pPr marL="0" indent="0">
              <a:buNone/>
            </a:pPr>
            <a:r>
              <a:rPr lang="en-US" sz="2800" b="1" dirty="0">
                <a:effectLst/>
              </a:rPr>
              <a:t>		2. Be </a:t>
            </a:r>
            <a:r>
              <a:rPr lang="en-US" sz="2800" b="1" dirty="0" smtClean="0">
                <a:effectLst/>
              </a:rPr>
              <a:t>feasible</a:t>
            </a:r>
            <a:r>
              <a:rPr lang="en-US" sz="2800" b="1" dirty="0">
                <a:effectLst/>
              </a:rPr>
              <a:t> </a:t>
            </a:r>
          </a:p>
          <a:p>
            <a:pPr marL="0" indent="0">
              <a:buNone/>
            </a:pPr>
            <a:r>
              <a:rPr lang="en-US" sz="2800" b="1" dirty="0">
                <a:effectLst/>
              </a:rPr>
              <a:t>		3. Be attainable.</a:t>
            </a:r>
          </a:p>
          <a:p>
            <a:pPr marL="0" indent="0">
              <a:buNone/>
            </a:pPr>
            <a:r>
              <a:rPr lang="en-US" sz="2800" b="1" dirty="0">
                <a:effectLst/>
              </a:rPr>
              <a:t> 		4. Contain an</a:t>
            </a:r>
            <a:r>
              <a:rPr lang="en-US" sz="2800" b="1" u="sng" dirty="0">
                <a:effectLst/>
              </a:rPr>
              <a:t> action</a:t>
            </a:r>
            <a:r>
              <a:rPr lang="en-US" sz="2800" b="1" dirty="0">
                <a:effectLst/>
              </a:rPr>
              <a:t> verb</a:t>
            </a:r>
            <a:r>
              <a:rPr lang="en-US" sz="2800" b="1" dirty="0" smtClean="0">
                <a:effectLst/>
              </a:rPr>
              <a:t>.</a:t>
            </a:r>
            <a:endParaRPr lang="en-US" sz="2800" b="1" dirty="0">
              <a:effectLst/>
            </a:endParaRPr>
          </a:p>
          <a:p>
            <a:pPr marL="0" indent="0">
              <a:buNone/>
            </a:pPr>
            <a:r>
              <a:rPr lang="en-US" sz="2800" b="1" dirty="0">
                <a:effectLst/>
              </a:rPr>
              <a:t>		5. Have a deadline.</a:t>
            </a:r>
          </a:p>
          <a:p>
            <a:pPr marL="0" indent="0">
              <a:buNone/>
            </a:pPr>
            <a:endParaRPr lang="en-US" sz="2800" dirty="0">
              <a:effectLst/>
            </a:endParaRPr>
          </a:p>
          <a:p>
            <a:endParaRPr lang="en-US" dirty="0"/>
          </a:p>
        </p:txBody>
      </p:sp>
    </p:spTree>
    <p:extLst>
      <p:ext uri="{BB962C8B-B14F-4D97-AF65-F5344CB8AC3E}">
        <p14:creationId xmlns:p14="http://schemas.microsoft.com/office/powerpoint/2010/main" val="1692386222"/>
      </p:ext>
    </p:extLst>
  </p:cSld>
  <p:clrMapOvr>
    <a:masterClrMapping/>
  </p:clrMapOvr>
  <p:timing>
    <p:tnLst>
      <p:par>
        <p:cTn xmlns:p14="http://schemas.microsoft.com/office/powerpoint/2010/mai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Ruth Salangsang\Desktop\strategy1.jpg"/>
          <p:cNvPicPr>
            <a:picLocks noChangeAspect="1" noChangeArrowheads="1"/>
          </p:cNvPicPr>
          <p:nvPr/>
        </p:nvPicPr>
        <p:blipFill>
          <a:blip r:embed="rId2" cstate="print"/>
          <a:srcRect/>
          <a:stretch>
            <a:fillRect/>
          </a:stretch>
        </p:blipFill>
        <p:spPr bwMode="auto">
          <a:xfrm>
            <a:off x="6604000" y="4953000"/>
            <a:ext cx="2540000" cy="1905000"/>
          </a:xfrm>
          <a:prstGeom prst="rect">
            <a:avLst/>
          </a:prstGeom>
          <a:noFill/>
        </p:spPr>
      </p:pic>
      <p:sp>
        <p:nvSpPr>
          <p:cNvPr id="90114" name="Rectangle 2"/>
          <p:cNvSpPr>
            <a:spLocks noChangeArrowheads="1"/>
          </p:cNvSpPr>
          <p:nvPr/>
        </p:nvSpPr>
        <p:spPr bwMode="auto">
          <a:xfrm>
            <a:off x="228600" y="152400"/>
            <a:ext cx="8686800" cy="6107738"/>
          </a:xfrm>
          <a:prstGeom prst="rect">
            <a:avLst/>
          </a:prstGeom>
          <a:noFill/>
          <a:ln w="9525">
            <a:noFill/>
            <a:miter lim="800000"/>
            <a:headEnd/>
            <a:tailEnd/>
          </a:ln>
          <a:effectLst/>
        </p:spPr>
        <p:txBody>
          <a:bodyPr wrap="square" anchor="ctr">
            <a:spAutoFit/>
          </a:bodyPr>
          <a:lstStyle/>
          <a:p>
            <a:pPr marL="342900" indent="-342900"/>
            <a:r>
              <a:rPr lang="en-US" sz="3800" b="1" dirty="0" smtClean="0">
                <a:effectLst/>
              </a:rPr>
              <a:t>Leaders who </a:t>
            </a:r>
            <a:r>
              <a:rPr lang="en-US" sz="3800" b="1" dirty="0" smtClean="0">
                <a:solidFill>
                  <a:srgbClr val="C00000"/>
                </a:solidFill>
                <a:effectLst/>
              </a:rPr>
              <a:t>inspire</a:t>
            </a:r>
            <a:r>
              <a:rPr lang="en-US" sz="3800" b="1" dirty="0" smtClean="0">
                <a:effectLst/>
              </a:rPr>
              <a:t> others…</a:t>
            </a:r>
          </a:p>
          <a:p>
            <a:pPr marL="342900" indent="-342900"/>
            <a:endParaRPr lang="en-US" sz="3800" b="1" dirty="0" smtClean="0">
              <a:solidFill>
                <a:schemeClr val="bg1"/>
              </a:solidFill>
              <a:effectLst/>
            </a:endParaRPr>
          </a:p>
          <a:p>
            <a:pPr marL="342900" indent="-342900">
              <a:buFontTx/>
              <a:buAutoNum type="arabicPeriod"/>
            </a:pPr>
            <a:r>
              <a:rPr lang="en-US" sz="3800" b="1" dirty="0" smtClean="0">
                <a:effectLst/>
              </a:rPr>
              <a:t>..  are </a:t>
            </a:r>
            <a:r>
              <a:rPr lang="en-US" sz="3800" b="1" dirty="0">
                <a:solidFill>
                  <a:srgbClr val="C00000"/>
                </a:solidFill>
                <a:effectLst/>
              </a:rPr>
              <a:t>deciders</a:t>
            </a:r>
            <a:r>
              <a:rPr lang="en-US" sz="3800" b="1" dirty="0">
                <a:effectLst/>
              </a:rPr>
              <a:t> rather </a:t>
            </a:r>
            <a:r>
              <a:rPr lang="en-US" sz="3800" b="1" dirty="0" smtClean="0">
                <a:effectLst/>
              </a:rPr>
              <a:t>than </a:t>
            </a:r>
            <a:r>
              <a:rPr lang="en-US" sz="3800" b="1" dirty="0">
                <a:effectLst/>
              </a:rPr>
              <a:t>drifters.</a:t>
            </a:r>
          </a:p>
          <a:p>
            <a:pPr marL="342900" indent="-342900">
              <a:buFontTx/>
              <a:buAutoNum type="arabicPeriod"/>
            </a:pPr>
            <a:r>
              <a:rPr lang="en-US" sz="3800" b="1" dirty="0" smtClean="0">
                <a:effectLst/>
              </a:rPr>
              <a:t>..  know </a:t>
            </a:r>
            <a:r>
              <a:rPr lang="en-US" sz="3800" b="1" dirty="0">
                <a:solidFill>
                  <a:srgbClr val="C00000"/>
                </a:solidFill>
                <a:effectLst/>
              </a:rPr>
              <a:t>where</a:t>
            </a:r>
            <a:r>
              <a:rPr lang="en-US" sz="3800" b="1" dirty="0">
                <a:effectLst/>
              </a:rPr>
              <a:t> they are going, and </a:t>
            </a:r>
            <a:r>
              <a:rPr lang="en-US" sz="3800" b="1" dirty="0" smtClean="0">
                <a:effectLst/>
              </a:rPr>
              <a:t> </a:t>
            </a:r>
          </a:p>
          <a:p>
            <a:pPr marL="342900" indent="-342900"/>
            <a:r>
              <a:rPr lang="en-US" sz="3800" b="1" dirty="0" smtClean="0">
                <a:effectLst/>
              </a:rPr>
              <a:t>       </a:t>
            </a:r>
            <a:r>
              <a:rPr lang="en-US" sz="3800" b="1" dirty="0" smtClean="0">
                <a:solidFill>
                  <a:srgbClr val="C00000"/>
                </a:solidFill>
                <a:effectLst/>
              </a:rPr>
              <a:t>how</a:t>
            </a:r>
            <a:r>
              <a:rPr lang="en-US" sz="3800" b="1" dirty="0" smtClean="0">
                <a:effectLst/>
              </a:rPr>
              <a:t> </a:t>
            </a:r>
            <a:r>
              <a:rPr lang="en-US" sz="3800" b="1" dirty="0">
                <a:effectLst/>
              </a:rPr>
              <a:t>they are going to get there.</a:t>
            </a:r>
          </a:p>
          <a:p>
            <a:pPr marL="342900" indent="-342900"/>
            <a:r>
              <a:rPr lang="en-US" sz="3800" b="1" dirty="0" smtClean="0">
                <a:effectLst/>
              </a:rPr>
              <a:t>3… are </a:t>
            </a:r>
            <a:r>
              <a:rPr lang="en-US" sz="3800" b="1" dirty="0">
                <a:solidFill>
                  <a:srgbClr val="C00000"/>
                </a:solidFill>
                <a:effectLst/>
              </a:rPr>
              <a:t>results-oriented</a:t>
            </a:r>
            <a:r>
              <a:rPr lang="en-US" sz="3800" b="1" dirty="0">
                <a:effectLst/>
              </a:rPr>
              <a:t> and not just </a:t>
            </a:r>
            <a:endParaRPr lang="en-US" sz="3800" b="1" dirty="0" smtClean="0">
              <a:effectLst/>
            </a:endParaRPr>
          </a:p>
          <a:p>
            <a:pPr marL="342900" indent="-342900"/>
            <a:r>
              <a:rPr lang="en-US" sz="3800" b="1" dirty="0" smtClean="0">
                <a:effectLst/>
              </a:rPr>
              <a:t>       activity-oriented</a:t>
            </a:r>
            <a:r>
              <a:rPr lang="en-US" sz="3800" b="1" dirty="0">
                <a:effectLst/>
              </a:rPr>
              <a:t>.</a:t>
            </a:r>
          </a:p>
          <a:p>
            <a:pPr marL="342900" indent="-342900"/>
            <a:r>
              <a:rPr lang="en-US" sz="3800" b="1" dirty="0" smtClean="0">
                <a:effectLst/>
              </a:rPr>
              <a:t>4… establish </a:t>
            </a:r>
            <a:r>
              <a:rPr lang="en-US" sz="3800" b="1" dirty="0">
                <a:solidFill>
                  <a:srgbClr val="C00000"/>
                </a:solidFill>
                <a:effectLst/>
              </a:rPr>
              <a:t>growth goals</a:t>
            </a:r>
            <a:r>
              <a:rPr lang="en-US" sz="3800" b="1" dirty="0">
                <a:effectLst/>
              </a:rPr>
              <a:t>, and are </a:t>
            </a:r>
            <a:endParaRPr lang="en-US" sz="3800" b="1" dirty="0" smtClean="0">
              <a:effectLst/>
            </a:endParaRPr>
          </a:p>
          <a:p>
            <a:pPr marL="342900" indent="-342900"/>
            <a:r>
              <a:rPr lang="en-US" sz="3800" b="1" dirty="0" smtClean="0">
                <a:effectLst/>
              </a:rPr>
              <a:t>       among </a:t>
            </a:r>
            <a:r>
              <a:rPr lang="en-US" sz="3800" b="1" dirty="0">
                <a:effectLst/>
              </a:rPr>
              <a:t>the </a:t>
            </a:r>
            <a:r>
              <a:rPr lang="en-US" sz="3800" b="1" u="sng" dirty="0">
                <a:effectLst/>
              </a:rPr>
              <a:t>3%</a:t>
            </a:r>
            <a:r>
              <a:rPr lang="en-US" sz="3800" b="1" dirty="0">
                <a:effectLst/>
              </a:rPr>
              <a:t> who write down </a:t>
            </a:r>
            <a:endParaRPr lang="en-US" sz="3800" b="1" dirty="0" smtClean="0">
              <a:effectLst/>
            </a:endParaRPr>
          </a:p>
          <a:p>
            <a:pPr marL="342900" indent="-342900"/>
            <a:r>
              <a:rPr lang="en-US" sz="3800" b="1" dirty="0" smtClean="0">
                <a:effectLst/>
              </a:rPr>
              <a:t>       these </a:t>
            </a:r>
            <a:r>
              <a:rPr lang="en-US" sz="3800" b="1" dirty="0">
                <a:effectLst/>
              </a:rPr>
              <a:t>goals</a:t>
            </a:r>
            <a:r>
              <a:rPr lang="en-US" sz="3800" b="1" dirty="0" smtClean="0">
                <a:effectLst/>
              </a:rPr>
              <a:t>.</a:t>
            </a:r>
            <a:endParaRPr lang="en-US" sz="3800" b="1" dirty="0">
              <a:effectLst/>
            </a:endParaRPr>
          </a:p>
        </p:txBody>
      </p:sp>
    </p:spTree>
    <p:extLst>
      <p:ext uri="{BB962C8B-B14F-4D97-AF65-F5344CB8AC3E}">
        <p14:creationId xmlns:p14="http://schemas.microsoft.com/office/powerpoint/2010/main" val="4288555414"/>
      </p:ext>
    </p:extLst>
  </p:cSld>
  <p:clrMapOvr>
    <a:masterClrMapping/>
  </p:clrMapOvr>
  <p:timing>
    <p:tnLst>
      <p:par>
        <p:cTn xmlns:p14="http://schemas.microsoft.com/office/powerpoint/2010/mai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C:\Users\Ruth Salangsang\Desktop\strategy1.jpg"/>
          <p:cNvPicPr>
            <a:picLocks noChangeAspect="1" noChangeArrowheads="1"/>
          </p:cNvPicPr>
          <p:nvPr/>
        </p:nvPicPr>
        <p:blipFill>
          <a:blip r:embed="rId2" cstate="print"/>
          <a:srcRect/>
          <a:stretch>
            <a:fillRect/>
          </a:stretch>
        </p:blipFill>
        <p:spPr bwMode="auto">
          <a:xfrm>
            <a:off x="6604000" y="4953000"/>
            <a:ext cx="2540000" cy="1905000"/>
          </a:xfrm>
          <a:prstGeom prst="rect">
            <a:avLst/>
          </a:prstGeom>
          <a:noFill/>
        </p:spPr>
      </p:pic>
      <p:sp>
        <p:nvSpPr>
          <p:cNvPr id="90114" name="Rectangle 2"/>
          <p:cNvSpPr>
            <a:spLocks noChangeArrowheads="1"/>
          </p:cNvSpPr>
          <p:nvPr/>
        </p:nvSpPr>
        <p:spPr bwMode="auto">
          <a:xfrm>
            <a:off x="228600" y="256937"/>
            <a:ext cx="8915400" cy="6524863"/>
          </a:xfrm>
          <a:prstGeom prst="rect">
            <a:avLst/>
          </a:prstGeom>
          <a:noFill/>
          <a:ln w="9525">
            <a:noFill/>
            <a:miter lim="800000"/>
            <a:headEnd/>
            <a:tailEnd/>
          </a:ln>
          <a:effectLst/>
        </p:spPr>
        <p:txBody>
          <a:bodyPr wrap="square" anchor="ctr">
            <a:spAutoFit/>
          </a:bodyPr>
          <a:lstStyle/>
          <a:p>
            <a:pPr marL="342900" indent="-342900"/>
            <a:r>
              <a:rPr lang="en-US" sz="3800" b="1" dirty="0">
                <a:effectLst/>
              </a:rPr>
              <a:t>Leaders who </a:t>
            </a:r>
            <a:r>
              <a:rPr lang="en-US" sz="3800" b="1" dirty="0">
                <a:solidFill>
                  <a:srgbClr val="C00000"/>
                </a:solidFill>
                <a:effectLst/>
              </a:rPr>
              <a:t>inspire</a:t>
            </a:r>
            <a:r>
              <a:rPr lang="en-US" sz="3800" b="1" dirty="0">
                <a:effectLst/>
              </a:rPr>
              <a:t> others…</a:t>
            </a:r>
          </a:p>
          <a:p>
            <a:pPr marL="342900" indent="-342900"/>
            <a:endParaRPr lang="en-US" sz="3800" b="1" dirty="0">
              <a:effectLst/>
            </a:endParaRPr>
          </a:p>
          <a:p>
            <a:pPr marL="342900" indent="-342900"/>
            <a:r>
              <a:rPr lang="en-US" sz="3800" b="1" dirty="0" smtClean="0">
                <a:effectLst/>
              </a:rPr>
              <a:t>5… pursue </a:t>
            </a:r>
            <a:r>
              <a:rPr lang="en-US" sz="3800" b="1" dirty="0">
                <a:effectLst/>
              </a:rPr>
              <a:t>goal setting in the context </a:t>
            </a:r>
            <a:r>
              <a:rPr lang="en-US" sz="3800" b="1" dirty="0" smtClean="0">
                <a:effectLst/>
              </a:rPr>
              <a:t>  </a:t>
            </a:r>
          </a:p>
          <a:p>
            <a:pPr marL="342900" indent="-342900"/>
            <a:r>
              <a:rPr lang="en-US" sz="3800" b="1" dirty="0" smtClean="0">
                <a:effectLst/>
              </a:rPr>
              <a:t>      of </a:t>
            </a:r>
            <a:r>
              <a:rPr lang="en-US" sz="3800" b="1" dirty="0">
                <a:effectLst/>
              </a:rPr>
              <a:t>a </a:t>
            </a:r>
            <a:r>
              <a:rPr lang="en-US" sz="3800" b="1" dirty="0">
                <a:solidFill>
                  <a:srgbClr val="C00000"/>
                </a:solidFill>
                <a:effectLst/>
              </a:rPr>
              <a:t>broader planning</a:t>
            </a:r>
            <a:r>
              <a:rPr lang="en-US" sz="3800" b="1" dirty="0">
                <a:effectLst/>
              </a:rPr>
              <a:t> strategy.</a:t>
            </a:r>
          </a:p>
          <a:p>
            <a:pPr marL="342900" indent="-342900"/>
            <a:r>
              <a:rPr lang="en-US" sz="3800" b="1" dirty="0" smtClean="0">
                <a:effectLst/>
              </a:rPr>
              <a:t>6… develop </a:t>
            </a:r>
            <a:r>
              <a:rPr lang="en-US" sz="3800" b="1" dirty="0">
                <a:effectLst/>
              </a:rPr>
              <a:t>a </a:t>
            </a:r>
            <a:r>
              <a:rPr lang="en-US" sz="3800" b="1" dirty="0">
                <a:solidFill>
                  <a:srgbClr val="C00000"/>
                </a:solidFill>
                <a:effectLst/>
              </a:rPr>
              <a:t>mission statement</a:t>
            </a:r>
            <a:r>
              <a:rPr lang="en-US" sz="3800" b="1" dirty="0">
                <a:effectLst/>
              </a:rPr>
              <a:t>, and </a:t>
            </a:r>
            <a:endParaRPr lang="en-US" sz="3800" b="1" dirty="0" smtClean="0">
              <a:effectLst/>
            </a:endParaRPr>
          </a:p>
          <a:p>
            <a:pPr marL="342900" indent="-342900"/>
            <a:r>
              <a:rPr lang="en-US" sz="3800" b="1" dirty="0" smtClean="0">
                <a:effectLst/>
              </a:rPr>
              <a:t>       are </a:t>
            </a:r>
            <a:r>
              <a:rPr lang="en-US" sz="3800" b="1" dirty="0">
                <a:solidFill>
                  <a:srgbClr val="C00000"/>
                </a:solidFill>
                <a:effectLst/>
              </a:rPr>
              <a:t>mission-driven</a:t>
            </a:r>
            <a:r>
              <a:rPr lang="en-US" sz="3800" b="1" dirty="0" smtClean="0">
                <a:effectLst/>
              </a:rPr>
              <a:t>.</a:t>
            </a:r>
          </a:p>
          <a:p>
            <a:pPr marL="342900" indent="-342900"/>
            <a:r>
              <a:rPr lang="en-US" sz="3800" b="1" dirty="0" smtClean="0">
                <a:effectLst/>
              </a:rPr>
              <a:t>7… </a:t>
            </a:r>
            <a:r>
              <a:rPr lang="en-US" sz="3800" b="1" dirty="0" smtClean="0">
                <a:solidFill>
                  <a:srgbClr val="C00000"/>
                </a:solidFill>
                <a:effectLst/>
              </a:rPr>
              <a:t>dream great, God-inspired </a:t>
            </a:r>
          </a:p>
          <a:p>
            <a:pPr marL="342900" indent="-342900"/>
            <a:r>
              <a:rPr lang="en-US" sz="3800" b="1" dirty="0" smtClean="0">
                <a:solidFill>
                  <a:srgbClr val="FFFF00"/>
                </a:solidFill>
                <a:effectLst/>
              </a:rPr>
              <a:t>       </a:t>
            </a:r>
            <a:r>
              <a:rPr lang="en-US" sz="3800" b="1" dirty="0" smtClean="0">
                <a:solidFill>
                  <a:srgbClr val="C00000"/>
                </a:solidFill>
                <a:effectLst/>
              </a:rPr>
              <a:t>dreams</a:t>
            </a:r>
            <a:r>
              <a:rPr lang="en-US" sz="3800" b="1" dirty="0" smtClean="0">
                <a:effectLst/>
              </a:rPr>
              <a:t>, and understand </a:t>
            </a:r>
          </a:p>
          <a:p>
            <a:pPr marL="342900" indent="-342900"/>
            <a:r>
              <a:rPr lang="en-US" sz="3800" b="1" dirty="0" smtClean="0">
                <a:effectLst/>
              </a:rPr>
              <a:t>       leadership is the</a:t>
            </a:r>
            <a:r>
              <a:rPr lang="en-US" sz="3800" b="1" u="sng" dirty="0" smtClean="0">
                <a:effectLst/>
              </a:rPr>
              <a:t> transference</a:t>
            </a:r>
          </a:p>
          <a:p>
            <a:pPr marL="342900" indent="-342900"/>
            <a:r>
              <a:rPr lang="en-US" sz="3800" b="1" dirty="0" smtClean="0">
                <a:effectLst/>
              </a:rPr>
              <a:t>		</a:t>
            </a:r>
            <a:r>
              <a:rPr lang="en-US" sz="3800" b="1" u="sng" dirty="0" smtClean="0">
                <a:effectLst/>
              </a:rPr>
              <a:t>of vision</a:t>
            </a:r>
            <a:r>
              <a:rPr lang="en-US" sz="3800" b="1" dirty="0" smtClean="0">
                <a:effectLst/>
              </a:rPr>
              <a:t>. A goal is a</a:t>
            </a:r>
          </a:p>
          <a:p>
            <a:pPr marL="342900" indent="-342900"/>
            <a:r>
              <a:rPr lang="en-US" sz="3800" b="1" dirty="0" smtClean="0">
                <a:effectLst/>
              </a:rPr>
              <a:t>		dream with a  </a:t>
            </a:r>
            <a:r>
              <a:rPr lang="en-US" sz="3800" b="1" dirty="0" smtClean="0">
                <a:solidFill>
                  <a:srgbClr val="C00000"/>
                </a:solidFill>
                <a:effectLst/>
              </a:rPr>
              <a:t>deadline</a:t>
            </a:r>
            <a:r>
              <a:rPr lang="en-US" sz="3800" b="1" dirty="0" smtClean="0">
                <a:effectLst/>
              </a:rPr>
              <a:t>.</a:t>
            </a:r>
          </a:p>
        </p:txBody>
      </p:sp>
    </p:spTree>
    <p:extLst>
      <p:ext uri="{BB962C8B-B14F-4D97-AF65-F5344CB8AC3E}">
        <p14:creationId xmlns:p14="http://schemas.microsoft.com/office/powerpoint/2010/main" val="3717454689"/>
      </p:ext>
    </p:extLst>
  </p:cSld>
  <p:clrMapOvr>
    <a:masterClrMapping/>
  </p:clrMapOvr>
  <p:timing>
    <p:tnLst>
      <p:par>
        <p:cTn xmlns:p14="http://schemas.microsoft.com/office/powerpoint/2010/mai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C:\Users\Ruth Salangsang\Desktop\strategy1.jpg"/>
          <p:cNvPicPr>
            <a:picLocks noChangeAspect="1" noChangeArrowheads="1"/>
          </p:cNvPicPr>
          <p:nvPr/>
        </p:nvPicPr>
        <p:blipFill>
          <a:blip r:embed="rId2" cstate="print"/>
          <a:srcRect/>
          <a:stretch>
            <a:fillRect/>
          </a:stretch>
        </p:blipFill>
        <p:spPr bwMode="auto">
          <a:xfrm>
            <a:off x="6604000" y="4953000"/>
            <a:ext cx="2540000" cy="1905000"/>
          </a:xfrm>
          <a:prstGeom prst="rect">
            <a:avLst/>
          </a:prstGeom>
          <a:noFill/>
        </p:spPr>
      </p:pic>
      <p:sp>
        <p:nvSpPr>
          <p:cNvPr id="89090" name="Rectangle 2"/>
          <p:cNvSpPr>
            <a:spLocks noChangeArrowheads="1"/>
          </p:cNvSpPr>
          <p:nvPr/>
        </p:nvSpPr>
        <p:spPr bwMode="auto">
          <a:xfrm>
            <a:off x="304800" y="457369"/>
            <a:ext cx="8229600" cy="5940088"/>
          </a:xfrm>
          <a:prstGeom prst="rect">
            <a:avLst/>
          </a:prstGeom>
          <a:noFill/>
          <a:ln w="9525">
            <a:noFill/>
            <a:miter lim="800000"/>
            <a:headEnd/>
            <a:tailEnd/>
          </a:ln>
          <a:effectLst/>
        </p:spPr>
        <p:txBody>
          <a:bodyPr anchor="ctr">
            <a:spAutoFit/>
          </a:bodyPr>
          <a:lstStyle/>
          <a:p>
            <a:pPr marL="342900" indent="-342900"/>
            <a:r>
              <a:rPr lang="en-US" sz="3800" b="1" dirty="0">
                <a:effectLst/>
              </a:rPr>
              <a:t>Leaders who </a:t>
            </a:r>
            <a:r>
              <a:rPr lang="en-US" sz="3800" b="1" dirty="0">
                <a:solidFill>
                  <a:srgbClr val="C00000"/>
                </a:solidFill>
                <a:effectLst/>
              </a:rPr>
              <a:t>inspire</a:t>
            </a:r>
            <a:r>
              <a:rPr lang="en-US" sz="3800" b="1" dirty="0">
                <a:solidFill>
                  <a:schemeClr val="bg1"/>
                </a:solidFill>
                <a:effectLst/>
              </a:rPr>
              <a:t> </a:t>
            </a:r>
            <a:r>
              <a:rPr lang="en-US" sz="3800" b="1" dirty="0">
                <a:effectLst/>
              </a:rPr>
              <a:t>others…</a:t>
            </a:r>
          </a:p>
          <a:p>
            <a:pPr marL="342900" indent="-342900"/>
            <a:endParaRPr lang="en-US" sz="3800" b="1" dirty="0">
              <a:effectLst/>
            </a:endParaRPr>
          </a:p>
          <a:p>
            <a:pPr marL="342900" indent="-342900"/>
            <a:r>
              <a:rPr lang="en-US" sz="3800" b="1" dirty="0" smtClean="0">
                <a:effectLst/>
              </a:rPr>
              <a:t>8… are </a:t>
            </a:r>
            <a:r>
              <a:rPr lang="en-US" sz="3800" b="1" dirty="0">
                <a:effectLst/>
              </a:rPr>
              <a:t>constantly involved in an </a:t>
            </a:r>
            <a:endParaRPr lang="en-US" sz="3800" b="1" dirty="0" smtClean="0">
              <a:effectLst/>
            </a:endParaRPr>
          </a:p>
          <a:p>
            <a:pPr marL="342900" indent="-342900"/>
            <a:r>
              <a:rPr lang="en-US" sz="3800" b="1" dirty="0" smtClean="0">
                <a:effectLst/>
              </a:rPr>
              <a:t>       </a:t>
            </a:r>
            <a:r>
              <a:rPr lang="en-US" sz="3800" b="1" dirty="0" smtClean="0">
                <a:solidFill>
                  <a:srgbClr val="C00000"/>
                </a:solidFill>
                <a:effectLst/>
              </a:rPr>
              <a:t>ongoing (SWOT) analysis </a:t>
            </a:r>
            <a:r>
              <a:rPr lang="en-US" sz="3800" b="1" dirty="0">
                <a:effectLst/>
              </a:rPr>
              <a:t>of </a:t>
            </a:r>
            <a:endParaRPr lang="en-US" sz="3800" b="1" dirty="0" smtClean="0">
              <a:effectLst/>
            </a:endParaRPr>
          </a:p>
          <a:p>
            <a:pPr marL="342900" indent="-342900"/>
            <a:r>
              <a:rPr lang="en-US" sz="3800" b="1" dirty="0" smtClean="0">
                <a:effectLst/>
              </a:rPr>
              <a:t>       their </a:t>
            </a:r>
            <a:r>
              <a:rPr lang="en-US" sz="3800" b="1" dirty="0">
                <a:effectLst/>
              </a:rPr>
              <a:t>constituents.</a:t>
            </a:r>
          </a:p>
          <a:p>
            <a:pPr marL="342900" indent="-342900"/>
            <a:r>
              <a:rPr lang="en-US" sz="3800" b="1" dirty="0" smtClean="0">
                <a:effectLst/>
              </a:rPr>
              <a:t>9… work </a:t>
            </a:r>
            <a:r>
              <a:rPr lang="en-US" sz="3800" b="1" dirty="0">
                <a:effectLst/>
              </a:rPr>
              <a:t>hard at</a:t>
            </a:r>
            <a:r>
              <a:rPr lang="en-US" sz="3800" b="1" dirty="0">
                <a:solidFill>
                  <a:srgbClr val="C00000"/>
                </a:solidFill>
                <a:effectLst/>
              </a:rPr>
              <a:t> detailing </a:t>
            </a:r>
            <a:endParaRPr lang="en-US" sz="3800" b="1" dirty="0" smtClean="0">
              <a:solidFill>
                <a:srgbClr val="C00000"/>
              </a:solidFill>
              <a:effectLst/>
            </a:endParaRPr>
          </a:p>
          <a:p>
            <a:pPr marL="342900" indent="-342900"/>
            <a:r>
              <a:rPr lang="en-US" sz="3800" b="1" dirty="0" smtClean="0">
                <a:solidFill>
                  <a:srgbClr val="FFFF00"/>
                </a:solidFill>
                <a:effectLst/>
              </a:rPr>
              <a:t>       </a:t>
            </a:r>
            <a:r>
              <a:rPr lang="en-US" sz="3800" b="1" dirty="0" smtClean="0">
                <a:solidFill>
                  <a:srgbClr val="C00000"/>
                </a:solidFill>
                <a:effectLst/>
              </a:rPr>
              <a:t>programs</a:t>
            </a:r>
            <a:r>
              <a:rPr lang="en-US" sz="3800" b="1" dirty="0" smtClean="0">
                <a:solidFill>
                  <a:schemeClr val="bg1"/>
                </a:solidFill>
                <a:effectLst/>
              </a:rPr>
              <a:t> </a:t>
            </a:r>
            <a:r>
              <a:rPr lang="en-US" sz="3800" b="1" dirty="0">
                <a:effectLst/>
              </a:rPr>
              <a:t>and plans. </a:t>
            </a:r>
          </a:p>
          <a:p>
            <a:pPr marL="342900" indent="-342900"/>
            <a:r>
              <a:rPr lang="en-US" sz="3800" b="1" dirty="0" smtClean="0">
                <a:effectLst/>
              </a:rPr>
              <a:t>10…</a:t>
            </a:r>
            <a:r>
              <a:rPr lang="en-US" sz="3800" b="1" dirty="0" smtClean="0">
                <a:solidFill>
                  <a:srgbClr val="C00000"/>
                </a:solidFill>
                <a:effectLst/>
              </a:rPr>
              <a:t>continually </a:t>
            </a:r>
            <a:r>
              <a:rPr lang="en-US" sz="3800" b="1" dirty="0">
                <a:solidFill>
                  <a:srgbClr val="C00000"/>
                </a:solidFill>
                <a:effectLst/>
              </a:rPr>
              <a:t>reviews and </a:t>
            </a:r>
            <a:endParaRPr lang="en-US" sz="3800" b="1" dirty="0" smtClean="0">
              <a:solidFill>
                <a:srgbClr val="C00000"/>
              </a:solidFill>
              <a:effectLst/>
            </a:endParaRPr>
          </a:p>
          <a:p>
            <a:pPr marL="342900" indent="-342900"/>
            <a:r>
              <a:rPr lang="en-US" sz="3800" b="1" dirty="0" smtClean="0">
                <a:solidFill>
                  <a:srgbClr val="C00000"/>
                </a:solidFill>
                <a:effectLst/>
              </a:rPr>
              <a:t>       revises </a:t>
            </a:r>
            <a:r>
              <a:rPr lang="en-US" sz="3800" b="1" dirty="0">
                <a:effectLst/>
              </a:rPr>
              <a:t>the planning strategy </a:t>
            </a:r>
            <a:r>
              <a:rPr lang="en-US" sz="3800" b="1" dirty="0" smtClean="0">
                <a:effectLst/>
              </a:rPr>
              <a:t>  </a:t>
            </a:r>
          </a:p>
          <a:p>
            <a:pPr marL="342900" indent="-342900"/>
            <a:r>
              <a:rPr lang="en-US" sz="3800" b="1" dirty="0" smtClean="0">
                <a:effectLst/>
              </a:rPr>
              <a:t>      for </a:t>
            </a:r>
            <a:r>
              <a:rPr lang="en-US" sz="3800" b="1" dirty="0">
                <a:effectLst/>
              </a:rPr>
              <a:t>growth.</a:t>
            </a:r>
          </a:p>
        </p:txBody>
      </p:sp>
    </p:spTree>
    <p:extLst>
      <p:ext uri="{BB962C8B-B14F-4D97-AF65-F5344CB8AC3E}">
        <p14:creationId xmlns:p14="http://schemas.microsoft.com/office/powerpoint/2010/main" val="2990692116"/>
      </p:ext>
    </p:extLst>
  </p:cSld>
  <p:clrMapOvr>
    <a:masterClrMapping/>
  </p:clrMapOvr>
  <p:timing>
    <p:tnLst>
      <p:par>
        <p:cTn xmlns:p14="http://schemas.microsoft.com/office/powerpoint/2010/mai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“listening TEAM” feedback</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075173860"/>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Two more…</a:t>
            </a:r>
            <a:endParaRPr lang="en-US" dirty="0"/>
          </a:p>
        </p:txBody>
      </p:sp>
      <p:sp>
        <p:nvSpPr>
          <p:cNvPr id="3" name="Content Placeholder 2"/>
          <p:cNvSpPr>
            <a:spLocks noGrp="1"/>
          </p:cNvSpPr>
          <p:nvPr>
            <p:ph idx="1"/>
          </p:nvPr>
        </p:nvSpPr>
        <p:spPr>
          <a:xfrm>
            <a:off x="0" y="1572151"/>
            <a:ext cx="9144000" cy="5285850"/>
          </a:xfrm>
        </p:spPr>
        <p:txBody>
          <a:bodyPr>
            <a:normAutofit fontScale="25000" lnSpcReduction="20000"/>
          </a:bodyPr>
          <a:lstStyle/>
          <a:p>
            <a:pPr marL="0" indent="0">
              <a:buNone/>
            </a:pPr>
            <a:r>
              <a:rPr lang="en-US" sz="16000" b="1" dirty="0" smtClean="0"/>
              <a:t>“The Board holds the future and mission [of the local church, district advisory, and college board] </a:t>
            </a:r>
            <a:r>
              <a:rPr lang="en-US" sz="19200" b="1" dirty="0" smtClean="0"/>
              <a:t>in trust.</a:t>
            </a:r>
            <a:r>
              <a:rPr lang="en-US" sz="16000" b="1" dirty="0" smtClean="0"/>
              <a:t>”</a:t>
            </a:r>
          </a:p>
          <a:p>
            <a:pPr marL="0" indent="0">
              <a:buNone/>
            </a:pPr>
            <a:endParaRPr lang="en-US" sz="16000" b="1" dirty="0" smtClean="0"/>
          </a:p>
          <a:p>
            <a:pPr marL="0" indent="0">
              <a:buNone/>
            </a:pPr>
            <a:r>
              <a:rPr lang="en-US" sz="16000" b="1" dirty="0" smtClean="0"/>
              <a:t>“The chief responsibility of the </a:t>
            </a:r>
            <a:r>
              <a:rPr lang="en-US" sz="16000" b="1" dirty="0"/>
              <a:t>B</a:t>
            </a:r>
            <a:r>
              <a:rPr lang="en-US" sz="16000" b="1" dirty="0" smtClean="0"/>
              <a:t>oard is to be </a:t>
            </a:r>
            <a:r>
              <a:rPr lang="en-US" sz="19200" b="1" dirty="0" smtClean="0"/>
              <a:t>effective</a:t>
            </a:r>
            <a:r>
              <a:rPr lang="en-US" sz="17600" b="1" dirty="0" smtClean="0"/>
              <a:t> </a:t>
            </a:r>
            <a:r>
              <a:rPr lang="en-US" sz="16000" b="1" dirty="0" smtClean="0"/>
              <a:t>on behalf of the university.” [church, district, college]</a:t>
            </a:r>
          </a:p>
          <a:p>
            <a:pPr marL="0" indent="0">
              <a:buNone/>
            </a:pPr>
            <a:endParaRPr lang="en-US" sz="6400" b="1" dirty="0"/>
          </a:p>
          <a:p>
            <a:pPr marL="0" indent="0">
              <a:buNone/>
            </a:pPr>
            <a:r>
              <a:rPr lang="en-US" sz="6400" b="1" dirty="0" smtClean="0"/>
              <a:t>                                           </a:t>
            </a:r>
            <a:r>
              <a:rPr lang="en-US" sz="9600" b="1" dirty="0" smtClean="0"/>
              <a:t>                       Max </a:t>
            </a:r>
            <a:r>
              <a:rPr lang="en-US" sz="9600" b="1" dirty="0" err="1" smtClean="0"/>
              <a:t>DePree</a:t>
            </a:r>
            <a:r>
              <a:rPr lang="en-US" sz="9600" b="1" dirty="0" smtClean="0"/>
              <a:t>, </a:t>
            </a:r>
            <a:r>
              <a:rPr lang="en-US" sz="9600" b="1" i="1" dirty="0" smtClean="0"/>
              <a:t>Called To Serve</a:t>
            </a:r>
          </a:p>
          <a:p>
            <a:pPr marL="0" indent="0">
              <a:buNone/>
            </a:pPr>
            <a:endParaRPr lang="en-US" sz="6400" i="1" dirty="0"/>
          </a:p>
          <a:p>
            <a:pPr marL="0" indent="0">
              <a:buNone/>
            </a:pPr>
            <a:endParaRPr lang="en-US" sz="6400" i="1" dirty="0"/>
          </a:p>
        </p:txBody>
      </p:sp>
    </p:spTree>
    <p:extLst>
      <p:ext uri="{BB962C8B-B14F-4D97-AF65-F5344CB8AC3E}">
        <p14:creationId xmlns:p14="http://schemas.microsoft.com/office/powerpoint/2010/main" val="1510598881"/>
      </p:ext>
    </p:extLst>
  </p:cSld>
  <p:clrMapOvr>
    <a:masterClrMapping/>
  </p:clrMapOvr>
  <p:timing>
    <p:tnLst>
      <p:par>
        <p:cTn xmlns:p14="http://schemas.microsoft.com/office/powerpoint/2010/mai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BEFORE THE MORNING SESSION</a:t>
            </a:r>
            <a:endParaRPr lang="en-US" dirty="0"/>
          </a:p>
        </p:txBody>
      </p:sp>
      <p:sp>
        <p:nvSpPr>
          <p:cNvPr id="3" name="Content Placeholder 2"/>
          <p:cNvSpPr>
            <a:spLocks noGrp="1"/>
          </p:cNvSpPr>
          <p:nvPr>
            <p:ph idx="1"/>
          </p:nvPr>
        </p:nvSpPr>
        <p:spPr>
          <a:xfrm>
            <a:off x="0" y="1828800"/>
            <a:ext cx="9144000" cy="5029200"/>
          </a:xfrm>
        </p:spPr>
        <p:txBody>
          <a:bodyPr>
            <a:normAutofit fontScale="92500" lnSpcReduction="20000"/>
          </a:bodyPr>
          <a:lstStyle/>
          <a:p>
            <a:pPr marL="0" indent="0">
              <a:buNone/>
            </a:pPr>
            <a:r>
              <a:rPr lang="en-US" sz="2800" b="1" dirty="0" smtClean="0"/>
              <a:t>PLEASE SPEND SOME TIME REFLECTING ON THESE QUESTIONS (WRITE YOUR RESPONSES):</a:t>
            </a:r>
          </a:p>
          <a:p>
            <a:r>
              <a:rPr lang="en-US" b="1" dirty="0" smtClean="0"/>
              <a:t>1. WHAT HAVE I LEARNED THIS WEEK </a:t>
            </a:r>
          </a:p>
          <a:p>
            <a:pPr marL="577850" lvl="2" indent="0">
              <a:buNone/>
            </a:pPr>
            <a:r>
              <a:rPr lang="en-US" b="1" dirty="0"/>
              <a:t>	</a:t>
            </a:r>
            <a:r>
              <a:rPr lang="en-US" b="1" dirty="0" smtClean="0"/>
              <a:t>ABOUT MYSELF….?</a:t>
            </a:r>
          </a:p>
          <a:p>
            <a:pPr marL="577850" lvl="2" indent="0">
              <a:buNone/>
            </a:pPr>
            <a:r>
              <a:rPr lang="en-US" b="1" dirty="0"/>
              <a:t> </a:t>
            </a:r>
            <a:r>
              <a:rPr lang="en-US" b="1" dirty="0" smtClean="0"/>
              <a:t>     ABOUT BOARD GOVERNANCE?</a:t>
            </a:r>
          </a:p>
          <a:p>
            <a:pPr marL="577850" lvl="2" indent="0">
              <a:buNone/>
            </a:pPr>
            <a:r>
              <a:rPr lang="en-US" b="1" dirty="0"/>
              <a:t>	</a:t>
            </a:r>
            <a:r>
              <a:rPr lang="en-US" b="1" dirty="0" smtClean="0"/>
              <a:t>ABOUT “OUR” BOARD?</a:t>
            </a:r>
          </a:p>
          <a:p>
            <a:r>
              <a:rPr lang="en-US" b="1" dirty="0" smtClean="0"/>
              <a:t>2. HOW AND WHERE CAN</a:t>
            </a:r>
            <a:r>
              <a:rPr lang="en-US" sz="3000" b="1" dirty="0" smtClean="0"/>
              <a:t> I </a:t>
            </a:r>
            <a:r>
              <a:rPr lang="en-US" b="1" dirty="0" smtClean="0"/>
              <a:t>CHANGE?</a:t>
            </a:r>
          </a:p>
          <a:p>
            <a:r>
              <a:rPr lang="en-US" b="1" dirty="0" smtClean="0"/>
              <a:t>3. HOW AND WHERE CAN </a:t>
            </a:r>
            <a:r>
              <a:rPr lang="en-US" sz="3000" b="1" dirty="0" smtClean="0"/>
              <a:t>WE</a:t>
            </a:r>
            <a:r>
              <a:rPr lang="en-US" b="1" dirty="0" smtClean="0"/>
              <a:t> (“our” board ) CHANGE? </a:t>
            </a:r>
          </a:p>
          <a:p>
            <a:endParaRPr lang="en-US" b="1" dirty="0"/>
          </a:p>
          <a:p>
            <a:pPr marL="0" indent="0">
              <a:buNone/>
            </a:pPr>
            <a:r>
              <a:rPr lang="en-US" b="1" dirty="0" smtClean="0"/>
              <a:t>You will not be asked to turn in your responses, or required to share your thoughts in class.</a:t>
            </a:r>
            <a:endParaRPr lang="en-US" b="1" dirty="0"/>
          </a:p>
        </p:txBody>
      </p:sp>
    </p:spTree>
    <p:extLst>
      <p:ext uri="{BB962C8B-B14F-4D97-AF65-F5344CB8AC3E}">
        <p14:creationId xmlns:p14="http://schemas.microsoft.com/office/powerpoint/2010/main" val="2377037656"/>
      </p:ext>
    </p:extLst>
  </p:cSld>
  <p:clrMapOvr>
    <a:masterClrMapping/>
  </p:clrMapOvr>
  <p:timing>
    <p:tnLst>
      <p:par>
        <p:cTn xmlns:p14="http://schemas.microsoft.com/office/powerpoint/2010/mai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Morning six</a:t>
            </a:r>
            <a:endParaRPr lang="en-US" dirty="0"/>
          </a:p>
        </p:txBody>
      </p:sp>
      <p:sp>
        <p:nvSpPr>
          <p:cNvPr id="3" name="Content Placeholder 2"/>
          <p:cNvSpPr>
            <a:spLocks noGrp="1"/>
          </p:cNvSpPr>
          <p:nvPr>
            <p:ph idx="1"/>
          </p:nvPr>
        </p:nvSpPr>
        <p:spPr>
          <a:xfrm>
            <a:off x="0" y="2286000"/>
            <a:ext cx="9143999" cy="4572000"/>
          </a:xfrm>
        </p:spPr>
        <p:txBody>
          <a:bodyPr>
            <a:normAutofit/>
          </a:bodyPr>
          <a:lstStyle/>
          <a:p>
            <a:pPr marL="0" indent="0" algn="ctr">
              <a:buNone/>
            </a:pPr>
            <a:r>
              <a:rPr lang="en-US" sz="4000" b="1" dirty="0" smtClean="0"/>
              <a:t>Review of Previous Evening</a:t>
            </a:r>
          </a:p>
          <a:p>
            <a:pPr algn="ctr"/>
            <a:endParaRPr lang="en-US" sz="4000" b="1" dirty="0"/>
          </a:p>
          <a:p>
            <a:pPr marL="0" indent="0" algn="ctr">
              <a:buNone/>
            </a:pPr>
            <a:r>
              <a:rPr lang="en-US" sz="4000" b="1" dirty="0" smtClean="0"/>
              <a:t>Overview of Morning Six</a:t>
            </a:r>
            <a:endParaRPr lang="en-US" sz="4000" b="1" dirty="0"/>
          </a:p>
        </p:txBody>
      </p:sp>
    </p:spTree>
    <p:extLst>
      <p:ext uri="{BB962C8B-B14F-4D97-AF65-F5344CB8AC3E}">
        <p14:creationId xmlns:p14="http://schemas.microsoft.com/office/powerpoint/2010/main" val="4014534302"/>
      </p:ext>
    </p:extLst>
  </p:cSld>
  <p:clrMapOvr>
    <a:masterClrMapping/>
  </p:clrMapOvr>
  <p:timing>
    <p:tnLst>
      <p:par>
        <p:cTn xmlns:p14="http://schemas.microsoft.com/office/powerpoint/2010/mai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789" y="62753"/>
            <a:ext cx="9090210" cy="1283167"/>
          </a:xfrm>
        </p:spPr>
        <p:txBody>
          <a:bodyPr/>
          <a:lstStyle/>
          <a:p>
            <a:r>
              <a:rPr lang="en-US" dirty="0" smtClean="0"/>
              <a:t>Devotion </a:t>
            </a:r>
            <a:br>
              <a:rPr lang="en-US" dirty="0" smtClean="0"/>
            </a:br>
            <a:r>
              <a:rPr lang="en-US" dirty="0" smtClean="0"/>
              <a:t>and reflections</a:t>
            </a:r>
            <a:endParaRPr lang="en-US" dirty="0"/>
          </a:p>
        </p:txBody>
      </p:sp>
      <p:sp>
        <p:nvSpPr>
          <p:cNvPr id="3" name="Content Placeholder 2"/>
          <p:cNvSpPr>
            <a:spLocks noGrp="1"/>
          </p:cNvSpPr>
          <p:nvPr>
            <p:ph idx="1"/>
          </p:nvPr>
        </p:nvSpPr>
        <p:spPr>
          <a:xfrm>
            <a:off x="0" y="1496704"/>
            <a:ext cx="9143999" cy="5361296"/>
          </a:xfrm>
        </p:spPr>
        <p:txBody>
          <a:bodyPr>
            <a:normAutofit fontScale="25000" lnSpcReduction="20000"/>
          </a:bodyPr>
          <a:lstStyle/>
          <a:p>
            <a:pPr marL="0" indent="0" algn="ctr">
              <a:buNone/>
            </a:pPr>
            <a:r>
              <a:rPr lang="en-US" sz="17600" dirty="0" smtClean="0"/>
              <a:t>“</a:t>
            </a:r>
            <a:r>
              <a:rPr lang="en-US" sz="17600" b="1" dirty="0" smtClean="0"/>
              <a:t>Inspired and Inspiring Boards…”</a:t>
            </a:r>
          </a:p>
          <a:p>
            <a:pPr marL="0" indent="0">
              <a:buNone/>
            </a:pPr>
            <a:endParaRPr lang="en-US" sz="6200" b="1" dirty="0" smtClean="0"/>
          </a:p>
          <a:p>
            <a:pPr marL="0" indent="0" algn="ctr">
              <a:buNone/>
            </a:pPr>
            <a:r>
              <a:rPr lang="en-US" sz="7200" b="1" dirty="0" smtClean="0"/>
              <a:t>1.      SET CLEAR POLICIES AND STANDARDS</a:t>
            </a:r>
          </a:p>
          <a:p>
            <a:pPr marL="514350" indent="-514350" algn="ctr">
              <a:buAutoNum type="arabicPeriod" startAt="2"/>
            </a:pPr>
            <a:r>
              <a:rPr lang="en-US" sz="7200" b="1" dirty="0" smtClean="0"/>
              <a:t>EXPECT THE BEST…FROM SELF AND OTHERS</a:t>
            </a:r>
          </a:p>
          <a:p>
            <a:pPr marL="514350" indent="-514350" algn="ctr">
              <a:buAutoNum type="arabicPeriod" startAt="3"/>
            </a:pPr>
            <a:r>
              <a:rPr lang="en-US" sz="7200" b="1" dirty="0" smtClean="0"/>
              <a:t>PAY ATTENTION…TO MACRO AND MICRO ISSUES</a:t>
            </a:r>
          </a:p>
          <a:p>
            <a:pPr marL="514350" indent="-514350" algn="ctr">
              <a:buAutoNum type="arabicPeriod" startAt="4"/>
            </a:pPr>
            <a:r>
              <a:rPr lang="en-US" sz="7200" b="1" dirty="0" smtClean="0"/>
              <a:t>PERSONALIZE RECOGNITION OF LEADERS AND FOLLOWERS</a:t>
            </a:r>
          </a:p>
          <a:p>
            <a:pPr marL="514350" indent="-514350" algn="ctr">
              <a:buAutoNum type="arabicPeriod" startAt="5"/>
            </a:pPr>
            <a:r>
              <a:rPr lang="en-US" sz="7200" b="1" dirty="0" smtClean="0"/>
              <a:t>COMMUNICATE! COMMMUNICATE! COMMUNICATE!</a:t>
            </a:r>
          </a:p>
          <a:p>
            <a:pPr marL="514350" indent="-514350" algn="ctr">
              <a:buAutoNum type="arabicPeriod" startAt="6"/>
            </a:pPr>
            <a:r>
              <a:rPr lang="en-US" sz="7200" b="1" dirty="0" smtClean="0"/>
              <a:t>TELL THE STORY…WELL AND OFTEN</a:t>
            </a:r>
          </a:p>
          <a:p>
            <a:pPr marL="514350" indent="-514350" algn="ctr">
              <a:buAutoNum type="arabicPeriod" startAt="7"/>
            </a:pPr>
            <a:r>
              <a:rPr lang="en-US" sz="7200" b="1" dirty="0" smtClean="0"/>
              <a:t>CELEBRATE TOGETHER…WITH GRATITUDE AND ANTICIPATION</a:t>
            </a:r>
          </a:p>
          <a:p>
            <a:pPr marL="514350" indent="-514350" algn="ctr">
              <a:buAutoNum type="arabicPeriod" startAt="7"/>
            </a:pPr>
            <a:r>
              <a:rPr lang="en-US" sz="7200" b="1" dirty="0" smtClean="0"/>
              <a:t>SET THE EXAMPLE OF WHOLENESS OF LIFE AND LEADERSHIP</a:t>
            </a:r>
          </a:p>
          <a:p>
            <a:pPr marL="0" indent="0" algn="ctr">
              <a:buNone/>
            </a:pPr>
            <a:r>
              <a:rPr lang="en-US" sz="4800" b="1" dirty="0" smtClean="0"/>
              <a:t>Adopted </a:t>
            </a:r>
            <a:r>
              <a:rPr lang="en-US" sz="4800" b="1" dirty="0"/>
              <a:t>from the book, </a:t>
            </a:r>
            <a:r>
              <a:rPr lang="en-US" sz="4800" b="1" i="1" dirty="0"/>
              <a:t>ENCOURAGING THE HEART </a:t>
            </a:r>
            <a:r>
              <a:rPr lang="en-US" sz="4800" b="1" dirty="0"/>
              <a:t>by James </a:t>
            </a:r>
            <a:r>
              <a:rPr lang="en-US" sz="4800" b="1" dirty="0" err="1"/>
              <a:t>Kouzes</a:t>
            </a:r>
            <a:r>
              <a:rPr lang="en-US" sz="4800" b="1" dirty="0"/>
              <a:t> and Barry Posner</a:t>
            </a:r>
            <a:endParaRPr lang="en-US" sz="4800" b="1" dirty="0" smtClean="0"/>
          </a:p>
          <a:p>
            <a:pPr marL="0" indent="0">
              <a:buNone/>
            </a:pPr>
            <a:endParaRPr lang="en-US" sz="4800" dirty="0" smtClean="0"/>
          </a:p>
          <a:p>
            <a:pPr marL="0" indent="0">
              <a:buNone/>
            </a:pPr>
            <a:r>
              <a:rPr lang="en-US" sz="4800" dirty="0"/>
              <a:t>	</a:t>
            </a:r>
            <a:endParaRPr lang="en-US" sz="4800" dirty="0" smtClean="0"/>
          </a:p>
          <a:p>
            <a:pPr marL="0" indent="0">
              <a:buNone/>
            </a:pPr>
            <a:r>
              <a:rPr lang="en-US" dirty="0"/>
              <a:t>	</a:t>
            </a:r>
          </a:p>
        </p:txBody>
      </p:sp>
    </p:spTree>
    <p:extLst>
      <p:ext uri="{BB962C8B-B14F-4D97-AF65-F5344CB8AC3E}">
        <p14:creationId xmlns:p14="http://schemas.microsoft.com/office/powerpoint/2010/main" val="1637356797"/>
      </p:ext>
    </p:extLst>
  </p:cSld>
  <p:clrMapOvr>
    <a:masterClrMapping/>
  </p:clrMapOvr>
  <p:timing>
    <p:tnLst>
      <p:par>
        <p:cTn xmlns:p14="http://schemas.microsoft.com/office/powerpoint/2010/mai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DON’T OVERLOOK…</a:t>
            </a:r>
            <a:endParaRPr lang="en-US" dirty="0"/>
          </a:p>
        </p:txBody>
      </p:sp>
      <p:sp>
        <p:nvSpPr>
          <p:cNvPr id="3" name="Content Placeholder 2"/>
          <p:cNvSpPr>
            <a:spLocks noGrp="1"/>
          </p:cNvSpPr>
          <p:nvPr>
            <p:ph idx="1"/>
          </p:nvPr>
        </p:nvSpPr>
        <p:spPr>
          <a:xfrm>
            <a:off x="0" y="1834175"/>
            <a:ext cx="9144000" cy="5023825"/>
          </a:xfrm>
        </p:spPr>
        <p:txBody>
          <a:bodyPr>
            <a:normAutofit/>
          </a:bodyPr>
          <a:lstStyle/>
          <a:p>
            <a:pPr marL="0" indent="0" algn="ctr">
              <a:buNone/>
            </a:pPr>
            <a:r>
              <a:rPr lang="en-US" sz="4800" dirty="0" smtClean="0"/>
              <a:t>BEGIN WITH A </a:t>
            </a:r>
            <a:r>
              <a:rPr lang="en-US" sz="4800" b="1" dirty="0" smtClean="0"/>
              <a:t>PERSONAL</a:t>
            </a:r>
            <a:r>
              <a:rPr lang="en-US" sz="4800" dirty="0" smtClean="0"/>
              <a:t> MISSION STATEMENT.</a:t>
            </a:r>
          </a:p>
          <a:p>
            <a:pPr marL="0" indent="0" algn="ctr">
              <a:buNone/>
            </a:pPr>
            <a:endParaRPr lang="en-US" sz="3600" dirty="0" smtClean="0"/>
          </a:p>
          <a:p>
            <a:pPr marL="0" indent="0" algn="ctr">
              <a:buNone/>
            </a:pPr>
            <a:endParaRPr lang="en-US" sz="2800" dirty="0" smtClean="0"/>
          </a:p>
          <a:p>
            <a:pPr marL="0" indent="0" algn="ctr">
              <a:buNone/>
            </a:pPr>
            <a:r>
              <a:rPr lang="en-US" sz="2800" b="1" dirty="0" smtClean="0"/>
              <a:t>MY MOST RECENT STATEMENT AT BOARDSERVE.ORG. </a:t>
            </a:r>
          </a:p>
          <a:p>
            <a:pPr marL="0" indent="0" algn="ctr">
              <a:buNone/>
            </a:pPr>
            <a:r>
              <a:rPr lang="en-US" sz="2800" b="1" dirty="0" smtClean="0"/>
              <a:t>Click BLOG tab. Type: Personal Mission Statement</a:t>
            </a:r>
            <a:endParaRPr lang="en-US" sz="2800" b="1" dirty="0"/>
          </a:p>
        </p:txBody>
      </p:sp>
    </p:spTree>
    <p:extLst>
      <p:ext uri="{BB962C8B-B14F-4D97-AF65-F5344CB8AC3E}">
        <p14:creationId xmlns:p14="http://schemas.microsoft.com/office/powerpoint/2010/main" val="1065100717"/>
      </p:ext>
    </p:extLst>
  </p:cSld>
  <p:clrMapOvr>
    <a:masterClrMapping/>
  </p:clrMapOvr>
  <p:timing>
    <p:tnLst>
      <p:par>
        <p:cTn xmlns:p14="http://schemas.microsoft.com/office/powerpoint/2010/mai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096000"/>
            <a:ext cx="8229600" cy="685800"/>
          </a:xfrm>
        </p:spPr>
        <p:txBody>
          <a:bodyPr>
            <a:noAutofit/>
          </a:bodyPr>
          <a:lstStyle/>
          <a:p>
            <a:pPr algn="r"/>
            <a:r>
              <a:rPr lang="en-US" sz="2000" dirty="0" smtClean="0">
                <a:solidFill>
                  <a:schemeClr val="bg1"/>
                </a:solidFill>
                <a:latin typeface="Arial Black" pitchFamily="34" charset="0"/>
              </a:rPr>
              <a:t>    Dietrich </a:t>
            </a:r>
            <a:r>
              <a:rPr lang="en-US" sz="2000" dirty="0" err="1">
                <a:solidFill>
                  <a:schemeClr val="bg1"/>
                </a:solidFill>
                <a:latin typeface="Arial Black" pitchFamily="34" charset="0"/>
              </a:rPr>
              <a:t>Bonhoeffer</a:t>
            </a:r>
            <a:r>
              <a:rPr lang="en-US" sz="2000" dirty="0">
                <a:solidFill>
                  <a:schemeClr val="bg1"/>
                </a:solidFill>
                <a:latin typeface="Arial Black" pitchFamily="34" charset="0"/>
              </a:rPr>
              <a:t> in </a:t>
            </a:r>
            <a:r>
              <a:rPr lang="en-US" sz="2000" i="1" dirty="0">
                <a:solidFill>
                  <a:schemeClr val="bg1"/>
                </a:solidFill>
                <a:latin typeface="Arial Black" pitchFamily="34" charset="0"/>
              </a:rPr>
              <a:t>Life Together: </a:t>
            </a:r>
            <a:r>
              <a:rPr lang="en-US" sz="2000" i="1" dirty="0" smtClean="0">
                <a:solidFill>
                  <a:schemeClr val="bg1"/>
                </a:solidFill>
                <a:latin typeface="Arial Black" pitchFamily="34" charset="0"/>
              </a:rPr>
              <a:t/>
            </a:r>
            <a:br>
              <a:rPr lang="en-US" sz="2000" i="1" dirty="0" smtClean="0">
                <a:solidFill>
                  <a:schemeClr val="bg1"/>
                </a:solidFill>
                <a:latin typeface="Arial Black" pitchFamily="34" charset="0"/>
              </a:rPr>
            </a:br>
            <a:r>
              <a:rPr lang="en-US" sz="2000" i="1" dirty="0">
                <a:solidFill>
                  <a:schemeClr val="bg1"/>
                </a:solidFill>
                <a:latin typeface="Arial Black" pitchFamily="34" charset="0"/>
              </a:rPr>
              <a:t>T</a:t>
            </a:r>
            <a:r>
              <a:rPr lang="en-US" sz="2000" i="1" dirty="0" smtClean="0">
                <a:solidFill>
                  <a:schemeClr val="bg1"/>
                </a:solidFill>
                <a:latin typeface="Arial Black" pitchFamily="34" charset="0"/>
              </a:rPr>
              <a:t>he </a:t>
            </a:r>
            <a:r>
              <a:rPr lang="en-US" sz="2000" i="1" dirty="0">
                <a:solidFill>
                  <a:schemeClr val="bg1"/>
                </a:solidFill>
                <a:latin typeface="Arial Black" pitchFamily="34" charset="0"/>
              </a:rPr>
              <a:t>Classic Exploration of Faith in Community </a:t>
            </a:r>
            <a:endParaRPr lang="en-US" sz="2000" dirty="0">
              <a:solidFill>
                <a:schemeClr val="bg1"/>
              </a:solidFill>
              <a:latin typeface="Arial Black" pitchFamily="34" charset="0"/>
            </a:endParaRPr>
          </a:p>
        </p:txBody>
      </p:sp>
      <p:sp>
        <p:nvSpPr>
          <p:cNvPr id="3" name="Content Placeholder 2"/>
          <p:cNvSpPr>
            <a:spLocks noGrp="1"/>
          </p:cNvSpPr>
          <p:nvPr>
            <p:ph idx="1"/>
          </p:nvPr>
        </p:nvSpPr>
        <p:spPr>
          <a:xfrm>
            <a:off x="-166538" y="1873912"/>
            <a:ext cx="9234338" cy="4907887"/>
          </a:xfrm>
        </p:spPr>
        <p:txBody>
          <a:bodyPr>
            <a:noAutofit/>
          </a:bodyPr>
          <a:lstStyle/>
          <a:p>
            <a:pPr marL="525780" lvl="0" indent="-457200">
              <a:spcBef>
                <a:spcPts val="0"/>
              </a:spcBef>
              <a:buFont typeface="+mj-lt"/>
              <a:buAutoNum type="arabicPeriod"/>
            </a:pPr>
            <a:r>
              <a:rPr lang="en-US" sz="3200" b="1" dirty="0" smtClean="0">
                <a:solidFill>
                  <a:schemeClr val="bg1"/>
                </a:solidFill>
                <a:latin typeface="Arial Black" pitchFamily="34" charset="0"/>
              </a:rPr>
              <a:t> The Ministry </a:t>
            </a:r>
            <a:r>
              <a:rPr lang="en-US" sz="3200" b="1" dirty="0">
                <a:solidFill>
                  <a:schemeClr val="bg1"/>
                </a:solidFill>
                <a:latin typeface="Arial Black" pitchFamily="34" charset="0"/>
              </a:rPr>
              <a:t>of </a:t>
            </a:r>
            <a:r>
              <a:rPr lang="en-US" sz="3200" b="1" dirty="0" smtClean="0">
                <a:solidFill>
                  <a:schemeClr val="bg1"/>
                </a:solidFill>
                <a:latin typeface="Arial Black" pitchFamily="34" charset="0"/>
              </a:rPr>
              <a:t>Holding </a:t>
            </a:r>
            <a:r>
              <a:rPr lang="en-US" sz="3200" b="1" dirty="0">
                <a:solidFill>
                  <a:schemeClr val="bg1"/>
                </a:solidFill>
                <a:latin typeface="Arial Black" pitchFamily="34" charset="0"/>
              </a:rPr>
              <a:t>One's </a:t>
            </a:r>
            <a:r>
              <a:rPr lang="en-US" sz="3200" b="1" dirty="0" smtClean="0">
                <a:solidFill>
                  <a:schemeClr val="bg1"/>
                </a:solidFill>
                <a:latin typeface="Arial Black" pitchFamily="34" charset="0"/>
              </a:rPr>
              <a:t>Tongue</a:t>
            </a:r>
            <a:endParaRPr lang="en-US" sz="3200" dirty="0">
              <a:solidFill>
                <a:schemeClr val="bg1"/>
              </a:solidFill>
              <a:latin typeface="Arial Black" pitchFamily="34" charset="0"/>
            </a:endParaRPr>
          </a:p>
          <a:p>
            <a:pPr marL="582930" lvl="0" indent="-514350">
              <a:spcBef>
                <a:spcPts val="0"/>
              </a:spcBef>
              <a:buAutoNum type="arabicPeriod" startAt="2"/>
            </a:pPr>
            <a:r>
              <a:rPr lang="en-US" sz="3200" b="1" dirty="0" smtClean="0">
                <a:solidFill>
                  <a:schemeClr val="bg1"/>
                </a:solidFill>
                <a:latin typeface="Arial Black" pitchFamily="34" charset="0"/>
              </a:rPr>
              <a:t> The </a:t>
            </a:r>
            <a:r>
              <a:rPr lang="en-US" sz="3200" b="1" dirty="0">
                <a:solidFill>
                  <a:schemeClr val="bg1"/>
                </a:solidFill>
                <a:latin typeface="Arial Black" pitchFamily="34" charset="0"/>
              </a:rPr>
              <a:t>Ministry of </a:t>
            </a:r>
            <a:r>
              <a:rPr lang="en-US" sz="3200" b="1" dirty="0" smtClean="0">
                <a:solidFill>
                  <a:schemeClr val="bg1"/>
                </a:solidFill>
                <a:latin typeface="Arial Black" pitchFamily="34" charset="0"/>
              </a:rPr>
              <a:t>Meekness</a:t>
            </a:r>
            <a:endParaRPr lang="en-US" sz="3200" dirty="0">
              <a:solidFill>
                <a:schemeClr val="bg1"/>
              </a:solidFill>
              <a:latin typeface="Arial Black" pitchFamily="34" charset="0"/>
            </a:endParaRPr>
          </a:p>
          <a:p>
            <a:pPr marL="582930" lvl="0" indent="-514350">
              <a:spcBef>
                <a:spcPts val="0"/>
              </a:spcBef>
              <a:buAutoNum type="arabicPeriod" startAt="2"/>
            </a:pPr>
            <a:r>
              <a:rPr lang="en-US" sz="3200" b="1" dirty="0" smtClean="0">
                <a:solidFill>
                  <a:schemeClr val="bg1"/>
                </a:solidFill>
                <a:latin typeface="Arial Black" pitchFamily="34" charset="0"/>
              </a:rPr>
              <a:t> The </a:t>
            </a:r>
            <a:r>
              <a:rPr lang="en-US" sz="3200" b="1" dirty="0">
                <a:solidFill>
                  <a:schemeClr val="bg1"/>
                </a:solidFill>
                <a:latin typeface="Arial Black" pitchFamily="34" charset="0"/>
              </a:rPr>
              <a:t>Ministry of </a:t>
            </a:r>
            <a:r>
              <a:rPr lang="en-US" sz="3200" b="1" dirty="0" smtClean="0">
                <a:solidFill>
                  <a:schemeClr val="bg1"/>
                </a:solidFill>
                <a:latin typeface="Arial Black" pitchFamily="34" charset="0"/>
              </a:rPr>
              <a:t>Listening</a:t>
            </a:r>
            <a:endParaRPr lang="en-US" sz="3200" b="1" dirty="0">
              <a:solidFill>
                <a:schemeClr val="bg1"/>
              </a:solidFill>
              <a:latin typeface="Arial Black" pitchFamily="34" charset="0"/>
            </a:endParaRPr>
          </a:p>
          <a:p>
            <a:pPr marL="582930" lvl="0" indent="-514350">
              <a:spcBef>
                <a:spcPts val="0"/>
              </a:spcBef>
              <a:buAutoNum type="arabicPeriod" startAt="2"/>
            </a:pPr>
            <a:r>
              <a:rPr lang="en-US" sz="3200" b="1" dirty="0" smtClean="0">
                <a:solidFill>
                  <a:schemeClr val="bg1"/>
                </a:solidFill>
                <a:latin typeface="Arial Black" pitchFamily="34" charset="0"/>
              </a:rPr>
              <a:t> The </a:t>
            </a:r>
            <a:r>
              <a:rPr lang="en-US" sz="3200" b="1" dirty="0">
                <a:solidFill>
                  <a:schemeClr val="bg1"/>
                </a:solidFill>
                <a:latin typeface="Arial Black" pitchFamily="34" charset="0"/>
              </a:rPr>
              <a:t>Ministry of </a:t>
            </a:r>
            <a:r>
              <a:rPr lang="en-US" sz="3200" b="1" dirty="0" smtClean="0">
                <a:solidFill>
                  <a:schemeClr val="bg1"/>
                </a:solidFill>
                <a:latin typeface="Arial Black" pitchFamily="34" charset="0"/>
              </a:rPr>
              <a:t>Active Helpfulness</a:t>
            </a:r>
          </a:p>
          <a:p>
            <a:pPr marL="582930" lvl="0" indent="-514350">
              <a:spcBef>
                <a:spcPts val="0"/>
              </a:spcBef>
              <a:buAutoNum type="arabicPeriod" startAt="2"/>
            </a:pPr>
            <a:r>
              <a:rPr lang="en-US" sz="3200" b="1" dirty="0" smtClean="0">
                <a:solidFill>
                  <a:schemeClr val="bg1"/>
                </a:solidFill>
                <a:latin typeface="Arial Black" pitchFamily="34" charset="0"/>
              </a:rPr>
              <a:t> The </a:t>
            </a:r>
            <a:r>
              <a:rPr lang="en-US" sz="3200" b="1" dirty="0">
                <a:solidFill>
                  <a:schemeClr val="bg1"/>
                </a:solidFill>
                <a:latin typeface="Arial Black" pitchFamily="34" charset="0"/>
              </a:rPr>
              <a:t>Ministry of Bearing (</a:t>
            </a:r>
            <a:r>
              <a:rPr lang="en-US" sz="3200" b="1" dirty="0" smtClean="0">
                <a:solidFill>
                  <a:schemeClr val="bg1"/>
                </a:solidFill>
                <a:latin typeface="Arial Black" pitchFamily="34" charset="0"/>
              </a:rPr>
              <a:t>Supporting)</a:t>
            </a:r>
          </a:p>
          <a:p>
            <a:pPr marL="582930" lvl="0" indent="-514350">
              <a:spcBef>
                <a:spcPts val="0"/>
              </a:spcBef>
              <a:buAutoNum type="arabicPeriod" startAt="2"/>
            </a:pPr>
            <a:r>
              <a:rPr lang="en-US" sz="3200" b="1" dirty="0" smtClean="0">
                <a:solidFill>
                  <a:schemeClr val="bg1"/>
                </a:solidFill>
                <a:latin typeface="Arial Black" pitchFamily="34" charset="0"/>
              </a:rPr>
              <a:t> The </a:t>
            </a:r>
            <a:r>
              <a:rPr lang="en-US" sz="3200" b="1" dirty="0">
                <a:solidFill>
                  <a:schemeClr val="bg1"/>
                </a:solidFill>
                <a:latin typeface="Arial Black" pitchFamily="34" charset="0"/>
              </a:rPr>
              <a:t>Ministry of </a:t>
            </a:r>
            <a:r>
              <a:rPr lang="en-US" sz="3200" b="1" dirty="0" smtClean="0">
                <a:solidFill>
                  <a:schemeClr val="bg1"/>
                </a:solidFill>
                <a:latin typeface="Arial Black" pitchFamily="34" charset="0"/>
              </a:rPr>
              <a:t>Proclaiming</a:t>
            </a:r>
          </a:p>
          <a:p>
            <a:pPr marL="582930" lvl="0" indent="-514350">
              <a:spcBef>
                <a:spcPts val="0"/>
              </a:spcBef>
              <a:buAutoNum type="arabicPeriod" startAt="2"/>
            </a:pPr>
            <a:r>
              <a:rPr lang="en-US" sz="3200" b="1" dirty="0" smtClean="0">
                <a:solidFill>
                  <a:schemeClr val="bg1"/>
                </a:solidFill>
                <a:latin typeface="Arial Black" pitchFamily="34" charset="0"/>
              </a:rPr>
              <a:t> The Ministry </a:t>
            </a:r>
            <a:r>
              <a:rPr lang="en-US" sz="3200" b="1" dirty="0">
                <a:solidFill>
                  <a:schemeClr val="bg1"/>
                </a:solidFill>
                <a:latin typeface="Arial Black" pitchFamily="34" charset="0"/>
              </a:rPr>
              <a:t>of Authority (Leadership</a:t>
            </a:r>
            <a:r>
              <a:rPr lang="en-US" sz="3200" b="1" dirty="0" smtClean="0">
                <a:solidFill>
                  <a:schemeClr val="bg1"/>
                </a:solidFill>
                <a:latin typeface="Arial Black" pitchFamily="34" charset="0"/>
              </a:rPr>
              <a:t>)</a:t>
            </a:r>
            <a:endParaRPr lang="en-US" sz="3200" dirty="0">
              <a:solidFill>
                <a:schemeClr val="bg1"/>
              </a:solidFill>
              <a:latin typeface="Arial Black" pitchFamily="34" charset="0"/>
            </a:endParaRPr>
          </a:p>
        </p:txBody>
      </p:sp>
      <p:sp>
        <p:nvSpPr>
          <p:cNvPr id="5" name="Title 1"/>
          <p:cNvSpPr txBox="1">
            <a:spLocks/>
          </p:cNvSpPr>
          <p:nvPr/>
        </p:nvSpPr>
        <p:spPr>
          <a:xfrm>
            <a:off x="0" y="0"/>
            <a:ext cx="9144000" cy="685800"/>
          </a:xfrm>
          <a:prstGeom prst="rect">
            <a:avLst/>
          </a:prstGeom>
        </p:spPr>
        <p:txBody>
          <a:bodyPr vert="horz" lIns="91440" tIns="45720" rIns="91440" bIns="45720" rtlCol="0" anchor="b">
            <a:noAutofit/>
          </a:bodyPr>
          <a:lst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3300" b="1" u="sng" dirty="0" err="1" smtClean="0">
                <a:solidFill>
                  <a:srgbClr val="FFFF00"/>
                </a:solidFill>
                <a:latin typeface="Arial Black" pitchFamily="34" charset="0"/>
              </a:rPr>
              <a:t>Bonhoeffer’s</a:t>
            </a:r>
            <a:r>
              <a:rPr lang="en-US" sz="3300" b="1" u="sng" dirty="0" smtClean="0">
                <a:solidFill>
                  <a:srgbClr val="FFFF00"/>
                </a:solidFill>
                <a:latin typeface="Arial Black" pitchFamily="34" charset="0"/>
              </a:rPr>
              <a:t> 7 Expressions of Ministry </a:t>
            </a:r>
            <a:endParaRPr lang="en-US" sz="3300" b="1" u="sng" dirty="0">
              <a:solidFill>
                <a:srgbClr val="FFFF00"/>
              </a:solidFill>
              <a:latin typeface="Arial Black" pitchFamily="34" charset="0"/>
            </a:endParaRPr>
          </a:p>
        </p:txBody>
      </p:sp>
    </p:spTree>
    <p:extLst>
      <p:ext uri="{BB962C8B-B14F-4D97-AF65-F5344CB8AC3E}">
        <p14:creationId xmlns:p14="http://schemas.microsoft.com/office/powerpoint/2010/main" val="2370879411"/>
      </p:ext>
    </p:extLst>
  </p:cSld>
  <p:clrMapOvr>
    <a:masterClrMapping/>
  </p:clrMapOvr>
  <p:timing>
    <p:tnLst>
      <p:par>
        <p:cTn xmlns:p14="http://schemas.microsoft.com/office/powerpoint/2010/mai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Ruth Salangsang\Desktop\man_question_mark.jpg"/>
          <p:cNvPicPr>
            <a:picLocks noChangeAspect="1" noChangeArrowheads="1"/>
          </p:cNvPicPr>
          <p:nvPr/>
        </p:nvPicPr>
        <p:blipFill>
          <a:blip r:embed="rId2" cstate="print"/>
          <a:srcRect l="9790" r="14685" b="6685"/>
          <a:stretch>
            <a:fillRect/>
          </a:stretch>
        </p:blipFill>
        <p:spPr bwMode="auto">
          <a:xfrm>
            <a:off x="4724400" y="3527"/>
            <a:ext cx="4419600" cy="6854473"/>
          </a:xfrm>
          <a:prstGeom prst="rect">
            <a:avLst/>
          </a:prstGeom>
          <a:noFill/>
        </p:spPr>
      </p:pic>
      <p:sp>
        <p:nvSpPr>
          <p:cNvPr id="5" name="Content Placeholder 2"/>
          <p:cNvSpPr txBox="1">
            <a:spLocks/>
          </p:cNvSpPr>
          <p:nvPr/>
        </p:nvSpPr>
        <p:spPr>
          <a:xfrm>
            <a:off x="76200" y="1478309"/>
            <a:ext cx="4648200" cy="5226134"/>
          </a:xfrm>
          <a:prstGeom prst="rect">
            <a:avLst/>
          </a:prstGeom>
        </p:spPr>
        <p:txBody>
          <a:bodyPr>
            <a:noAutofit/>
          </a:bodyPr>
          <a:lstStyle/>
          <a:p>
            <a:pPr marL="68580" marR="0" lvl="0" indent="0"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0" i="0" u="none" strike="noStrike" kern="1200" cap="none" spc="0" normalizeH="0" baseline="0" noProof="0" dirty="0" smtClean="0">
                <a:ln>
                  <a:noFill/>
                </a:ln>
                <a:effectLst/>
                <a:uLnTx/>
                <a:uFillTx/>
                <a:latin typeface="Arial Black" pitchFamily="34" charset="0"/>
                <a:cs typeface="Arial" pitchFamily="34" charset="0"/>
              </a:rPr>
              <a:t>How does my testimony of holiness of heart and life translate to the way</a:t>
            </a:r>
            <a:r>
              <a:rPr kumimoji="0" lang="en-US" sz="3200" b="0" i="0" u="none" strike="noStrike" kern="1200" cap="none" spc="0" normalizeH="0" noProof="0" dirty="0" smtClean="0">
                <a:ln>
                  <a:noFill/>
                </a:ln>
                <a:effectLst/>
                <a:uLnTx/>
                <a:uFillTx/>
                <a:latin typeface="Arial Black" pitchFamily="34" charset="0"/>
                <a:cs typeface="Arial" pitchFamily="34" charset="0"/>
              </a:rPr>
              <a:t> </a:t>
            </a:r>
            <a:r>
              <a:rPr kumimoji="0" lang="en-US" sz="3200" b="0" i="0" u="none" strike="noStrike" kern="1200" cap="none" spc="0" normalizeH="0" baseline="0" noProof="0" dirty="0" smtClean="0">
                <a:ln>
                  <a:noFill/>
                </a:ln>
                <a:effectLst/>
                <a:uLnTx/>
                <a:uFillTx/>
                <a:latin typeface="Arial Black" pitchFamily="34" charset="0"/>
                <a:cs typeface="Arial" pitchFamily="34" charset="0"/>
              </a:rPr>
              <a:t>I live </a:t>
            </a:r>
          </a:p>
          <a:p>
            <a:pPr marL="68580" marR="0" lvl="0" indent="0"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0" i="0" u="none" strike="noStrike" kern="1200" cap="none" spc="0" normalizeH="0" baseline="0" noProof="0" dirty="0" smtClean="0">
                <a:ln>
                  <a:noFill/>
                </a:ln>
                <a:effectLst/>
                <a:uLnTx/>
                <a:uFillTx/>
                <a:latin typeface="Arial Black" pitchFamily="34" charset="0"/>
                <a:cs typeface="Arial" pitchFamily="34" charset="0"/>
              </a:rPr>
              <a:t>and lead in </a:t>
            </a:r>
          </a:p>
          <a:p>
            <a:pPr marL="68580" marR="0" lvl="0" indent="0"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0" i="0" u="none" strike="noStrike" kern="1200" cap="none" spc="0" normalizeH="0" baseline="0" noProof="0" dirty="0" smtClean="0">
                <a:ln>
                  <a:noFill/>
                </a:ln>
                <a:effectLst/>
                <a:uLnTx/>
                <a:uFillTx/>
                <a:latin typeface="Arial Black" pitchFamily="34" charset="0"/>
                <a:cs typeface="Arial" pitchFamily="34" charset="0"/>
              </a:rPr>
              <a:t>a </a:t>
            </a:r>
            <a:r>
              <a:rPr kumimoji="0" lang="en-US" sz="3600" b="0" i="0" u="none" strike="noStrike" kern="1200" cap="none" spc="0" normalizeH="0" baseline="0" noProof="0" dirty="0" smtClean="0">
                <a:ln>
                  <a:noFill/>
                </a:ln>
                <a:effectLst/>
                <a:uLnTx/>
                <a:uFillTx/>
                <a:latin typeface="Arial Black" pitchFamily="34" charset="0"/>
                <a:cs typeface="Arial" pitchFamily="34" charset="0"/>
              </a:rPr>
              <a:t>faith</a:t>
            </a:r>
            <a:r>
              <a:rPr kumimoji="0" lang="en-US" sz="3200" b="0" i="0" u="none" strike="noStrike" kern="1200" cap="none" spc="0" normalizeH="0" baseline="0" noProof="0" dirty="0" smtClean="0">
                <a:ln>
                  <a:noFill/>
                </a:ln>
                <a:effectLst/>
                <a:uLnTx/>
                <a:uFillTx/>
                <a:latin typeface="Arial Black" pitchFamily="34" charset="0"/>
                <a:cs typeface="Arial" pitchFamily="34" charset="0"/>
              </a:rPr>
              <a:t> community? </a:t>
            </a:r>
            <a:endParaRPr kumimoji="0" lang="en-US" sz="3200" b="0" i="0" u="none" strike="noStrike" kern="1200" cap="none" spc="0" normalizeH="0" baseline="0" noProof="0" dirty="0">
              <a:ln>
                <a:noFill/>
              </a:ln>
              <a:effectLst/>
              <a:uLnTx/>
              <a:uFillTx/>
              <a:latin typeface="Arial Black" pitchFamily="34" charset="0"/>
              <a:cs typeface="Arial" pitchFamily="34" charset="0"/>
            </a:endParaRPr>
          </a:p>
        </p:txBody>
      </p:sp>
      <p:sp>
        <p:nvSpPr>
          <p:cNvPr id="6" name="Title 1"/>
          <p:cNvSpPr txBox="1">
            <a:spLocks/>
          </p:cNvSpPr>
          <p:nvPr/>
        </p:nvSpPr>
        <p:spPr>
          <a:xfrm>
            <a:off x="152400" y="152400"/>
            <a:ext cx="5181600" cy="792162"/>
          </a:xfrm>
          <a:prstGeom prst="rect">
            <a:avLst/>
          </a:prstGeom>
        </p:spPr>
        <p:txBody>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n-US" sz="3600" b="1" i="0" u="sng" strike="noStrike" kern="1200" cap="none" spc="0" normalizeH="0" baseline="0" noProof="0" dirty="0" smtClean="0">
                <a:ln>
                  <a:noFill/>
                </a:ln>
                <a:effectLst/>
                <a:uLnTx/>
                <a:uFillTx/>
                <a:latin typeface="Arial Black" pitchFamily="34" charset="0"/>
                <a:ea typeface="+mj-ea"/>
                <a:cs typeface="+mj-cs"/>
              </a:rPr>
              <a:t>The Big Question</a:t>
            </a:r>
            <a:r>
              <a:rPr kumimoji="0" lang="en-US" sz="4000" b="1" i="0" u="sng" strike="noStrike" kern="1200" cap="none" spc="0" normalizeH="0" baseline="0" noProof="0" dirty="0" smtClean="0">
                <a:ln>
                  <a:noFill/>
                </a:ln>
                <a:effectLst/>
                <a:uLnTx/>
                <a:uFillTx/>
                <a:latin typeface="Arial Black" pitchFamily="34" charset="0"/>
                <a:ea typeface="+mj-ea"/>
                <a:cs typeface="+mj-cs"/>
              </a:rPr>
              <a:t>:</a:t>
            </a:r>
            <a:endParaRPr kumimoji="0" lang="en-US" sz="4000" b="1" i="0" u="sng" strike="noStrike" kern="1200" cap="none" spc="0" normalizeH="0" baseline="0" noProof="0" dirty="0">
              <a:ln>
                <a:noFill/>
              </a:ln>
              <a:effectLst/>
              <a:uLnTx/>
              <a:uFillTx/>
              <a:latin typeface="Arial Black" pitchFamily="34" charset="0"/>
              <a:ea typeface="+mj-ea"/>
              <a:cs typeface="+mj-cs"/>
            </a:endParaRPr>
          </a:p>
        </p:txBody>
      </p:sp>
    </p:spTree>
    <p:extLst>
      <p:ext uri="{BB962C8B-B14F-4D97-AF65-F5344CB8AC3E}">
        <p14:creationId xmlns:p14="http://schemas.microsoft.com/office/powerpoint/2010/main" val="2999677805"/>
      </p:ext>
    </p:extLst>
  </p:cSld>
  <p:clrMapOvr>
    <a:masterClrMapping/>
  </p:clrMapOvr>
  <p:timing>
    <p:tnLst>
      <p:par>
        <p:cTn xmlns:p14="http://schemas.microsoft.com/office/powerpoint/2010/mai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Video clip </a:t>
            </a:r>
            <a:br>
              <a:rPr lang="en-US" dirty="0" smtClean="0"/>
            </a:br>
            <a:r>
              <a:rPr lang="en-US" dirty="0" smtClean="0"/>
              <a:t>and review</a:t>
            </a:r>
            <a:endParaRPr lang="en-US" dirty="0"/>
          </a:p>
        </p:txBody>
      </p:sp>
      <p:sp>
        <p:nvSpPr>
          <p:cNvPr id="3" name="Content Placeholder 2"/>
          <p:cNvSpPr>
            <a:spLocks noGrp="1"/>
          </p:cNvSpPr>
          <p:nvPr>
            <p:ph idx="1"/>
          </p:nvPr>
        </p:nvSpPr>
        <p:spPr>
          <a:xfrm>
            <a:off x="0" y="1524000"/>
            <a:ext cx="9143999" cy="5334000"/>
          </a:xfrm>
        </p:spPr>
        <p:txBody>
          <a:bodyPr/>
          <a:lstStyle/>
          <a:p>
            <a:r>
              <a:rPr lang="en-US" dirty="0">
                <a:hlinkClick r:id="rId2" action="ppaction://hlinkfile"/>
              </a:rPr>
              <a:t>Video #7</a:t>
            </a:r>
            <a:r>
              <a:rPr lang="en-US" dirty="0"/>
              <a:t>: 	</a:t>
            </a:r>
          </a:p>
          <a:p>
            <a:pPr marL="0" indent="0" algn="ctr">
              <a:buNone/>
            </a:pPr>
            <a:endParaRPr lang="en-US" sz="4000" b="1" dirty="0" smtClean="0"/>
          </a:p>
          <a:p>
            <a:pPr marL="0" indent="0" algn="ctr">
              <a:buNone/>
            </a:pPr>
            <a:r>
              <a:rPr lang="en-US" sz="4800" b="1" dirty="0" smtClean="0"/>
              <a:t> </a:t>
            </a:r>
            <a:r>
              <a:rPr lang="en-US" sz="4800" b="1" dirty="0"/>
              <a:t>“Twelve </a:t>
            </a:r>
            <a:r>
              <a:rPr lang="en-US" sz="4800" b="1" dirty="0" smtClean="0"/>
              <a:t>Best Practices </a:t>
            </a:r>
          </a:p>
          <a:p>
            <a:pPr marL="0" indent="0" algn="ctr">
              <a:buNone/>
            </a:pPr>
            <a:r>
              <a:rPr lang="en-US" sz="4800" b="1" dirty="0" smtClean="0"/>
              <a:t>for </a:t>
            </a:r>
            <a:r>
              <a:rPr lang="en-US" sz="4800" b="1" dirty="0"/>
              <a:t>Effective Boards”</a:t>
            </a:r>
          </a:p>
          <a:p>
            <a:endParaRPr lang="en-US" dirty="0"/>
          </a:p>
        </p:txBody>
      </p:sp>
    </p:spTree>
    <p:extLst>
      <p:ext uri="{BB962C8B-B14F-4D97-AF65-F5344CB8AC3E}">
        <p14:creationId xmlns:p14="http://schemas.microsoft.com/office/powerpoint/2010/main" val="736291002"/>
      </p:ext>
    </p:extLst>
  </p:cSld>
  <p:clrMapOvr>
    <a:masterClrMapping/>
  </p:clrMapOvr>
  <p:timing>
    <p:tnLst>
      <p:par>
        <p:cTn xmlns:p14="http://schemas.microsoft.com/office/powerpoint/2010/mai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Most needed </a:t>
            </a:r>
            <a:br>
              <a:rPr lang="en-US" dirty="0" smtClean="0"/>
            </a:br>
            <a:r>
              <a:rPr lang="en-US" dirty="0" smtClean="0"/>
              <a:t>top two…</a:t>
            </a:r>
            <a:endParaRPr lang="en-US" dirty="0"/>
          </a:p>
        </p:txBody>
      </p:sp>
      <p:sp>
        <p:nvSpPr>
          <p:cNvPr id="3" name="Content Placeholder 2"/>
          <p:cNvSpPr>
            <a:spLocks noGrp="1"/>
          </p:cNvSpPr>
          <p:nvPr>
            <p:ph idx="1"/>
          </p:nvPr>
        </p:nvSpPr>
        <p:spPr>
          <a:xfrm>
            <a:off x="0" y="1773708"/>
            <a:ext cx="9144000" cy="5084292"/>
          </a:xfrm>
        </p:spPr>
        <p:txBody>
          <a:bodyPr>
            <a:normAutofit/>
          </a:bodyPr>
          <a:lstStyle/>
          <a:p>
            <a:pPr marL="0" indent="0">
              <a:buNone/>
            </a:pPr>
            <a:r>
              <a:rPr lang="en-US" sz="2800" b="1" dirty="0" smtClean="0"/>
              <a:t>#1.  Board members understand the role, purpose and function of the board.  “HEAD IN, FINGERS OUT.”</a:t>
            </a:r>
          </a:p>
          <a:p>
            <a:pPr marL="0" indent="0">
              <a:buNone/>
            </a:pPr>
            <a:endParaRPr lang="en-US" sz="2800" b="1" dirty="0" smtClean="0"/>
          </a:p>
          <a:p>
            <a:pPr marL="0" indent="0">
              <a:buNone/>
            </a:pPr>
            <a:r>
              <a:rPr lang="en-US" sz="2800" b="1" dirty="0" smtClean="0"/>
              <a:t>#2. Board members know, communicate, and make decisions in light of the organization’s mission</a:t>
            </a:r>
            <a:r>
              <a:rPr lang="en-US" sz="2800" b="1" dirty="0"/>
              <a:t>,</a:t>
            </a:r>
            <a:r>
              <a:rPr lang="en-US" sz="2800" b="1" dirty="0" smtClean="0"/>
              <a:t> vision, and values. “MISSION AND VISION DRIVE US.”</a:t>
            </a:r>
          </a:p>
          <a:p>
            <a:pPr marL="0" indent="0">
              <a:buNone/>
            </a:pPr>
            <a:endParaRPr lang="en-US" sz="2800" b="1" dirty="0" smtClean="0"/>
          </a:p>
          <a:p>
            <a:pPr marL="0" indent="0">
              <a:buNone/>
            </a:pPr>
            <a:r>
              <a:rPr lang="en-US" sz="2800" b="1" dirty="0" smtClean="0"/>
              <a:t>#3. Board members ask the right questions. “THINK QUESTIONS.”</a:t>
            </a:r>
          </a:p>
        </p:txBody>
      </p:sp>
    </p:spTree>
    <p:extLst>
      <p:ext uri="{BB962C8B-B14F-4D97-AF65-F5344CB8AC3E}">
        <p14:creationId xmlns:p14="http://schemas.microsoft.com/office/powerpoint/2010/main" val="354758557"/>
      </p:ext>
    </p:extLst>
  </p:cSld>
  <p:clrMapOvr>
    <a:masterClrMapping/>
  </p:clrMapOvr>
  <p:timing>
    <p:tnLst>
      <p:par>
        <p:cTn xmlns:p14="http://schemas.microsoft.com/office/powerpoint/2010/mai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MOST NEEDED </a:t>
            </a:r>
            <a:br>
              <a:rPr lang="en-US" dirty="0" smtClean="0"/>
            </a:br>
            <a:r>
              <a:rPr lang="en-US" dirty="0" smtClean="0"/>
              <a:t>TOP TWO…</a:t>
            </a:r>
            <a:endParaRPr lang="en-US" dirty="0"/>
          </a:p>
        </p:txBody>
      </p:sp>
      <p:sp>
        <p:nvSpPr>
          <p:cNvPr id="3" name="Content Placeholder 2"/>
          <p:cNvSpPr>
            <a:spLocks noGrp="1"/>
          </p:cNvSpPr>
          <p:nvPr>
            <p:ph idx="1"/>
          </p:nvPr>
        </p:nvSpPr>
        <p:spPr>
          <a:xfrm>
            <a:off x="0" y="1345920"/>
            <a:ext cx="9144000" cy="5512079"/>
          </a:xfrm>
        </p:spPr>
        <p:txBody>
          <a:bodyPr>
            <a:normAutofit fontScale="55000" lnSpcReduction="20000"/>
          </a:bodyPr>
          <a:lstStyle/>
          <a:p>
            <a:pPr marL="0" indent="0">
              <a:buNone/>
            </a:pPr>
            <a:endParaRPr lang="en-US" b="1" dirty="0" smtClean="0"/>
          </a:p>
          <a:p>
            <a:pPr marL="0" indent="0">
              <a:buNone/>
            </a:pPr>
            <a:r>
              <a:rPr lang="en-US" sz="4700" b="1" dirty="0"/>
              <a:t>#4. Board members understand and embrace </a:t>
            </a:r>
            <a:r>
              <a:rPr lang="en-US" sz="4700" b="1" dirty="0" smtClean="0"/>
              <a:t>a </a:t>
            </a:r>
            <a:r>
              <a:rPr lang="en-US" sz="4700" b="1" dirty="0"/>
              <a:t>board policy manual that contains the board-approved policies for effective governance of the organization. “WRITE IT DOWN</a:t>
            </a:r>
            <a:r>
              <a:rPr lang="en-US" sz="4700" b="1" dirty="0" smtClean="0"/>
              <a:t>.”</a:t>
            </a:r>
            <a:endParaRPr lang="en-US" sz="4700" b="1" dirty="0"/>
          </a:p>
          <a:p>
            <a:pPr marL="0" indent="0">
              <a:buNone/>
            </a:pPr>
            <a:endParaRPr lang="en-US" sz="4700" b="1" dirty="0"/>
          </a:p>
          <a:p>
            <a:pPr marL="0" indent="0">
              <a:buNone/>
            </a:pPr>
            <a:r>
              <a:rPr lang="en-US" sz="4700" b="1" dirty="0" smtClean="0"/>
              <a:t>#5. Board members communicate with each other and address conflict situations as Christians. “WATCH YOUR WORDS.”</a:t>
            </a:r>
          </a:p>
          <a:p>
            <a:pPr marL="0" indent="0">
              <a:buNone/>
            </a:pPr>
            <a:endParaRPr lang="en-US" sz="4700" b="1" dirty="0" smtClean="0"/>
          </a:p>
          <a:p>
            <a:pPr marL="0" indent="0">
              <a:buNone/>
            </a:pPr>
            <a:r>
              <a:rPr lang="en-US" sz="4700" b="1" dirty="0" smtClean="0"/>
              <a:t>#6.Board members relate to their leaders and constituency with one voice.  “STRONG BOARDS EMPOWER EFFECTIVE LEADERS.”</a:t>
            </a:r>
          </a:p>
          <a:p>
            <a:pPr marL="0" indent="0">
              <a:buNone/>
            </a:pPr>
            <a:endParaRPr lang="en-US" b="1" dirty="0" smtClean="0"/>
          </a:p>
        </p:txBody>
      </p:sp>
    </p:spTree>
    <p:extLst>
      <p:ext uri="{BB962C8B-B14F-4D97-AF65-F5344CB8AC3E}">
        <p14:creationId xmlns:p14="http://schemas.microsoft.com/office/powerpoint/2010/main" val="583763286"/>
      </p:ext>
    </p:extLst>
  </p:cSld>
  <p:clrMapOvr>
    <a:masterClrMapping/>
  </p:clrMapOvr>
  <p:timing>
    <p:tnLst>
      <p:par>
        <p:cTn xmlns:p14="http://schemas.microsoft.com/office/powerpoint/2010/mai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Most needed </a:t>
            </a:r>
            <a:br>
              <a:rPr lang="en-US" dirty="0" smtClean="0"/>
            </a:br>
            <a:r>
              <a:rPr lang="en-US" dirty="0" smtClean="0"/>
              <a:t>top two…</a:t>
            </a:r>
            <a:endParaRPr lang="en-US" dirty="0"/>
          </a:p>
        </p:txBody>
      </p:sp>
      <p:sp>
        <p:nvSpPr>
          <p:cNvPr id="3" name="Content Placeholder 2"/>
          <p:cNvSpPr>
            <a:spLocks noGrp="1"/>
          </p:cNvSpPr>
          <p:nvPr>
            <p:ph idx="1"/>
          </p:nvPr>
        </p:nvSpPr>
        <p:spPr>
          <a:xfrm>
            <a:off x="0" y="1345920"/>
            <a:ext cx="9144000" cy="5285328"/>
          </a:xfrm>
        </p:spPr>
        <p:txBody>
          <a:bodyPr>
            <a:normAutofit fontScale="77500" lnSpcReduction="20000"/>
          </a:bodyPr>
          <a:lstStyle/>
          <a:p>
            <a:pPr marL="0" indent="0">
              <a:buNone/>
            </a:pPr>
            <a:endParaRPr lang="en-US" b="1" dirty="0" smtClean="0"/>
          </a:p>
          <a:p>
            <a:pPr marL="0" indent="0">
              <a:buNone/>
            </a:pPr>
            <a:r>
              <a:rPr lang="en-US" sz="3300" b="1" dirty="0"/>
              <a:t>#7. Board members intentionally engage in mutual accountability, including systematic board development and evaluation. “INTEGRITY MATTERS.”</a:t>
            </a:r>
          </a:p>
          <a:p>
            <a:pPr marL="0" indent="0">
              <a:buNone/>
            </a:pPr>
            <a:endParaRPr lang="en-US" sz="3300" b="1" dirty="0"/>
          </a:p>
          <a:p>
            <a:pPr marL="0" indent="0">
              <a:buNone/>
            </a:pPr>
            <a:r>
              <a:rPr lang="en-US" sz="3300" b="1" dirty="0" smtClean="0"/>
              <a:t>#8. Board members take time to process decisions, with no intentional surprises. “TAKE TIME.”</a:t>
            </a:r>
          </a:p>
          <a:p>
            <a:pPr marL="0" indent="0">
              <a:buNone/>
            </a:pPr>
            <a:endParaRPr lang="en-US" sz="3300" b="1" dirty="0" smtClean="0"/>
          </a:p>
          <a:p>
            <a:pPr marL="0" indent="0">
              <a:buNone/>
            </a:pPr>
            <a:r>
              <a:rPr lang="en-US" sz="3300" b="1" dirty="0" smtClean="0"/>
              <a:t>#9. Board members embrace change and resolve to work through transitions together, and unite for the good of the Kingdom and the advancement of God’s mission. “YES! TO MISSIONAL CHANGE.”</a:t>
            </a:r>
          </a:p>
          <a:p>
            <a:pPr marL="0" indent="0">
              <a:buNone/>
            </a:pPr>
            <a:endParaRPr lang="en-US" b="1" dirty="0" smtClean="0"/>
          </a:p>
          <a:p>
            <a:pPr marL="0" indent="0">
              <a:buNone/>
            </a:pPr>
            <a:endParaRPr lang="en-US" dirty="0"/>
          </a:p>
        </p:txBody>
      </p:sp>
    </p:spTree>
    <p:extLst>
      <p:ext uri="{BB962C8B-B14F-4D97-AF65-F5344CB8AC3E}">
        <p14:creationId xmlns:p14="http://schemas.microsoft.com/office/powerpoint/2010/main" val="3288400038"/>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753"/>
            <a:ext cx="9144000" cy="1283167"/>
          </a:xfrm>
        </p:spPr>
        <p:txBody>
          <a:bodyPr/>
          <a:lstStyle/>
          <a:p>
            <a:r>
              <a:rPr lang="en-US" dirty="0" smtClean="0"/>
              <a:t>A Big leadership question for boards</a:t>
            </a:r>
            <a:endParaRPr lang="en-US" dirty="0"/>
          </a:p>
        </p:txBody>
      </p:sp>
      <p:sp>
        <p:nvSpPr>
          <p:cNvPr id="3" name="Content Placeholder 2"/>
          <p:cNvSpPr>
            <a:spLocks noGrp="1"/>
          </p:cNvSpPr>
          <p:nvPr>
            <p:ph idx="1"/>
          </p:nvPr>
        </p:nvSpPr>
        <p:spPr>
          <a:xfrm>
            <a:off x="0" y="1612461"/>
            <a:ext cx="9144000" cy="5245539"/>
          </a:xfrm>
        </p:spPr>
        <p:txBody>
          <a:bodyPr>
            <a:noAutofit/>
          </a:bodyPr>
          <a:lstStyle/>
          <a:p>
            <a:pPr algn="ctr">
              <a:buNone/>
              <a:defRPr/>
            </a:pPr>
            <a:r>
              <a:rPr lang="en-US" sz="3200" b="1" dirty="0"/>
              <a:t>How can </a:t>
            </a:r>
            <a:r>
              <a:rPr lang="en-US" sz="3200" b="1" i="1" dirty="0"/>
              <a:t>our </a:t>
            </a:r>
            <a:r>
              <a:rPr lang="en-US" sz="3200" b="1" dirty="0"/>
              <a:t> ministry </a:t>
            </a:r>
            <a:r>
              <a:rPr lang="en-US" sz="3200" b="1" dirty="0" smtClean="0"/>
              <a:t>of leadership</a:t>
            </a:r>
          </a:p>
          <a:p>
            <a:pPr algn="ctr">
              <a:buNone/>
              <a:defRPr/>
            </a:pPr>
            <a:r>
              <a:rPr lang="en-US" sz="3200" b="1" dirty="0" smtClean="0"/>
              <a:t> </a:t>
            </a:r>
            <a:r>
              <a:rPr lang="en-US" sz="3200" b="1" dirty="0"/>
              <a:t>on boards </a:t>
            </a:r>
          </a:p>
          <a:p>
            <a:pPr algn="ctr">
              <a:buNone/>
              <a:defRPr/>
            </a:pPr>
            <a:r>
              <a:rPr lang="en-US" sz="3200" b="1" dirty="0"/>
              <a:t>enable </a:t>
            </a:r>
            <a:r>
              <a:rPr lang="en-US" sz="3200" b="1" i="1" dirty="0"/>
              <a:t>others</a:t>
            </a:r>
            <a:r>
              <a:rPr lang="en-US" sz="3200" b="1" dirty="0"/>
              <a:t> to fulfill </a:t>
            </a:r>
            <a:r>
              <a:rPr lang="en-US" sz="3200" b="1" i="1" dirty="0"/>
              <a:t>their</a:t>
            </a:r>
            <a:r>
              <a:rPr lang="en-US" sz="3200" b="1" dirty="0"/>
              <a:t> ministry to each other </a:t>
            </a:r>
          </a:p>
          <a:p>
            <a:pPr algn="ctr">
              <a:buNone/>
              <a:defRPr/>
            </a:pPr>
            <a:r>
              <a:rPr lang="en-US" sz="3200" b="1" dirty="0"/>
              <a:t>and </a:t>
            </a:r>
            <a:r>
              <a:rPr lang="en-US" sz="3200" b="1" i="1" dirty="0"/>
              <a:t>their</a:t>
            </a:r>
            <a:r>
              <a:rPr lang="en-US" sz="3200" b="1" dirty="0"/>
              <a:t> mission in  the world </a:t>
            </a:r>
          </a:p>
          <a:p>
            <a:pPr algn="ctr">
              <a:buNone/>
              <a:defRPr/>
            </a:pPr>
            <a:r>
              <a:rPr lang="en-US" sz="3200" b="1" dirty="0"/>
              <a:t>in the context of </a:t>
            </a:r>
          </a:p>
          <a:p>
            <a:pPr algn="ctr">
              <a:buNone/>
              <a:defRPr/>
            </a:pPr>
            <a:r>
              <a:rPr lang="en-US" sz="3200" b="1" dirty="0"/>
              <a:t>a dynamic laboratory </a:t>
            </a:r>
            <a:r>
              <a:rPr lang="en-US" sz="3200" b="1" dirty="0" smtClean="0"/>
              <a:t>of </a:t>
            </a:r>
            <a:r>
              <a:rPr lang="en-US" sz="3200" b="1" dirty="0"/>
              <a:t>learning </a:t>
            </a:r>
            <a:endParaRPr lang="en-US" sz="3200" b="1" dirty="0" smtClean="0"/>
          </a:p>
          <a:p>
            <a:pPr algn="ctr">
              <a:buNone/>
              <a:defRPr/>
            </a:pPr>
            <a:r>
              <a:rPr lang="en-US" sz="3200" b="1" dirty="0" smtClean="0"/>
              <a:t>how </a:t>
            </a:r>
            <a:r>
              <a:rPr lang="en-US" sz="3200" b="1" dirty="0"/>
              <a:t>to live together as God’s children?</a:t>
            </a:r>
          </a:p>
          <a:p>
            <a:endParaRPr lang="en-US" sz="2800" dirty="0"/>
          </a:p>
        </p:txBody>
      </p:sp>
    </p:spTree>
    <p:extLst>
      <p:ext uri="{BB962C8B-B14F-4D97-AF65-F5344CB8AC3E}">
        <p14:creationId xmlns:p14="http://schemas.microsoft.com/office/powerpoint/2010/main" val="2280118710"/>
      </p:ext>
    </p:extLst>
  </p:cSld>
  <p:clrMapOvr>
    <a:masterClrMapping/>
  </p:clrMapOvr>
  <p:timing>
    <p:tnLst>
      <p:par>
        <p:cTn xmlns:p14="http://schemas.microsoft.com/office/powerpoint/2010/mai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Most needed </a:t>
            </a:r>
            <a:br>
              <a:rPr lang="en-US" dirty="0" smtClean="0"/>
            </a:br>
            <a:r>
              <a:rPr lang="en-US" dirty="0" smtClean="0"/>
              <a:t>top two…</a:t>
            </a:r>
            <a:endParaRPr lang="en-US" dirty="0"/>
          </a:p>
        </p:txBody>
      </p:sp>
      <p:sp>
        <p:nvSpPr>
          <p:cNvPr id="3" name="Content Placeholder 2"/>
          <p:cNvSpPr>
            <a:spLocks noGrp="1"/>
          </p:cNvSpPr>
          <p:nvPr>
            <p:ph idx="1"/>
          </p:nvPr>
        </p:nvSpPr>
        <p:spPr>
          <a:xfrm>
            <a:off x="0" y="1672929"/>
            <a:ext cx="9144000" cy="5018786"/>
          </a:xfrm>
        </p:spPr>
        <p:txBody>
          <a:bodyPr>
            <a:normAutofit fontScale="70000" lnSpcReduction="20000"/>
          </a:bodyPr>
          <a:lstStyle/>
          <a:p>
            <a:pPr marL="0" indent="0">
              <a:buNone/>
            </a:pPr>
            <a:endParaRPr lang="en-US" b="1" dirty="0" smtClean="0"/>
          </a:p>
          <a:p>
            <a:pPr marL="0" indent="0">
              <a:buNone/>
            </a:pPr>
            <a:r>
              <a:rPr lang="en-US" sz="3400" b="1" dirty="0"/>
              <a:t>#10. Board members participate in assessing the effectiveness of prior decisions and collectively make appropriate adjustments. </a:t>
            </a:r>
            <a:r>
              <a:rPr lang="en-US" sz="3400" b="1" dirty="0" smtClean="0"/>
              <a:t>“REVIEW</a:t>
            </a:r>
            <a:r>
              <a:rPr lang="en-US" sz="3400" b="1" dirty="0"/>
              <a:t>/REVISE/REDIRECT/RENEW</a:t>
            </a:r>
            <a:r>
              <a:rPr lang="en-US" sz="3400" b="1" dirty="0" smtClean="0"/>
              <a:t>.”</a:t>
            </a:r>
            <a:endParaRPr lang="en-US" sz="3400" b="1" dirty="0"/>
          </a:p>
          <a:p>
            <a:pPr marL="0" indent="0">
              <a:buNone/>
            </a:pPr>
            <a:endParaRPr lang="en-US" sz="3400" b="1" dirty="0"/>
          </a:p>
          <a:p>
            <a:pPr marL="0" indent="0">
              <a:buNone/>
            </a:pPr>
            <a:r>
              <a:rPr lang="en-US" sz="3400" b="1" dirty="0" smtClean="0"/>
              <a:t>#11. Board members are outstanding examples of giving regularly and sacrificially to the church, college, or organization they serve. “ROLE MEMBERS OF GENEROSITY AND STEWARDSHIP.”</a:t>
            </a:r>
          </a:p>
          <a:p>
            <a:pPr marL="0" indent="0">
              <a:buNone/>
            </a:pPr>
            <a:endParaRPr lang="en-US" sz="3400" b="1" dirty="0"/>
          </a:p>
          <a:p>
            <a:pPr marL="0" indent="0">
              <a:buNone/>
            </a:pPr>
            <a:r>
              <a:rPr lang="en-US" sz="3400" b="1" dirty="0" smtClean="0"/>
              <a:t>#12. Board members develop new leaders for increased responsibilities and commitment to the organization. “PASS IT ON.”</a:t>
            </a:r>
            <a:endParaRPr lang="en-US" sz="3400" b="1" dirty="0"/>
          </a:p>
        </p:txBody>
      </p:sp>
    </p:spTree>
    <p:extLst>
      <p:ext uri="{BB962C8B-B14F-4D97-AF65-F5344CB8AC3E}">
        <p14:creationId xmlns:p14="http://schemas.microsoft.com/office/powerpoint/2010/main" val="1125519547"/>
      </p:ext>
    </p:extLst>
  </p:cSld>
  <p:clrMapOvr>
    <a:masterClrMapping/>
  </p:clrMapOvr>
  <p:timing>
    <p:tnLst>
      <p:par>
        <p:cTn xmlns:p14="http://schemas.microsoft.com/office/powerpoint/2010/mai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345920"/>
          </a:xfrm>
        </p:spPr>
        <p:txBody>
          <a:bodyPr/>
          <a:lstStyle/>
          <a:p>
            <a:r>
              <a:rPr lang="en-US" sz="4000" dirty="0" smtClean="0"/>
              <a:t>  </a:t>
            </a:r>
            <a:r>
              <a:rPr lang="en-US" dirty="0" smtClean="0"/>
              <a:t>group discussion</a:t>
            </a:r>
            <a:endParaRPr lang="en-US" dirty="0"/>
          </a:p>
        </p:txBody>
      </p:sp>
      <p:sp>
        <p:nvSpPr>
          <p:cNvPr id="3" name="Content Placeholder 2"/>
          <p:cNvSpPr>
            <a:spLocks noGrp="1"/>
          </p:cNvSpPr>
          <p:nvPr>
            <p:ph idx="1"/>
          </p:nvPr>
        </p:nvSpPr>
        <p:spPr>
          <a:xfrm>
            <a:off x="0" y="1793862"/>
            <a:ext cx="9143999" cy="5064137"/>
          </a:xfrm>
        </p:spPr>
        <p:txBody>
          <a:bodyPr>
            <a:normAutofit/>
          </a:bodyPr>
          <a:lstStyle/>
          <a:p>
            <a:pPr marL="0" indent="0">
              <a:buNone/>
            </a:pPr>
            <a:r>
              <a:rPr lang="en-US" sz="4000" b="1" dirty="0" smtClean="0"/>
              <a:t>On which two “best practices” and “characteristics of effective boards” should the board on which you serve  focus during the next two years?</a:t>
            </a:r>
          </a:p>
          <a:p>
            <a:pPr marL="0" indent="0">
              <a:buNone/>
            </a:pPr>
            <a:r>
              <a:rPr lang="en-US" sz="4000" b="1" dirty="0" smtClean="0"/>
              <a:t>Why these two? </a:t>
            </a:r>
          </a:p>
          <a:p>
            <a:pPr marL="0" indent="0">
              <a:buNone/>
            </a:pPr>
            <a:r>
              <a:rPr lang="en-US" sz="4000" b="1" dirty="0" smtClean="0"/>
              <a:t>What specific difference will this make?</a:t>
            </a:r>
          </a:p>
        </p:txBody>
      </p:sp>
    </p:spTree>
    <p:extLst>
      <p:ext uri="{BB962C8B-B14F-4D97-AF65-F5344CB8AC3E}">
        <p14:creationId xmlns:p14="http://schemas.microsoft.com/office/powerpoint/2010/main" val="2009507651"/>
      </p:ext>
    </p:extLst>
  </p:cSld>
  <p:clrMapOvr>
    <a:masterClrMapping/>
  </p:clrMapOvr>
  <p:timing>
    <p:tnLst>
      <p:par>
        <p:cTn xmlns:p14="http://schemas.microsoft.com/office/powerpoint/2010/mai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8668" y="62753"/>
            <a:ext cx="9482667" cy="1283167"/>
          </a:xfrm>
        </p:spPr>
        <p:txBody>
          <a:bodyPr/>
          <a:lstStyle/>
          <a:p>
            <a:r>
              <a:rPr lang="en-US" sz="3600" dirty="0" smtClean="0"/>
              <a:t>AS A BOARD member, THE THREE MOST  immediately CRITICAL ISSUES ARE…</a:t>
            </a:r>
            <a:endParaRPr lang="en-US" sz="3600" dirty="0"/>
          </a:p>
        </p:txBody>
      </p:sp>
      <p:sp>
        <p:nvSpPr>
          <p:cNvPr id="3" name="Content Placeholder 2"/>
          <p:cNvSpPr>
            <a:spLocks noGrp="1"/>
          </p:cNvSpPr>
          <p:nvPr>
            <p:ph idx="1"/>
          </p:nvPr>
        </p:nvSpPr>
        <p:spPr>
          <a:xfrm>
            <a:off x="338667" y="1587500"/>
            <a:ext cx="8466666" cy="5270500"/>
          </a:xfrm>
        </p:spPr>
        <p:txBody>
          <a:bodyPr>
            <a:noAutofit/>
          </a:bodyPr>
          <a:lstStyle/>
          <a:p>
            <a:pPr marL="0" indent="0">
              <a:buNone/>
            </a:pPr>
            <a:r>
              <a:rPr lang="en-US" sz="2800" b="1" dirty="0" smtClean="0"/>
              <a:t>1.</a:t>
            </a:r>
          </a:p>
          <a:p>
            <a:endParaRPr lang="en-US" sz="2800" b="1" dirty="0"/>
          </a:p>
          <a:p>
            <a:endParaRPr lang="en-US" sz="2800" b="1" dirty="0" smtClean="0"/>
          </a:p>
          <a:p>
            <a:pPr marL="0" indent="0">
              <a:buNone/>
            </a:pPr>
            <a:r>
              <a:rPr lang="en-US" sz="2800" b="1" dirty="0" smtClean="0"/>
              <a:t>2.</a:t>
            </a:r>
          </a:p>
          <a:p>
            <a:endParaRPr lang="en-US" sz="2800" b="1" dirty="0"/>
          </a:p>
          <a:p>
            <a:endParaRPr lang="en-US" sz="2800" b="1" dirty="0" smtClean="0"/>
          </a:p>
          <a:p>
            <a:pPr marL="0" indent="0">
              <a:buNone/>
            </a:pPr>
            <a:r>
              <a:rPr lang="en-US" sz="2800" b="1" dirty="0" smtClean="0"/>
              <a:t>3.</a:t>
            </a:r>
            <a:endParaRPr lang="en-US" sz="2800" b="1" dirty="0"/>
          </a:p>
        </p:txBody>
      </p:sp>
    </p:spTree>
    <p:extLst>
      <p:ext uri="{BB962C8B-B14F-4D97-AF65-F5344CB8AC3E}">
        <p14:creationId xmlns:p14="http://schemas.microsoft.com/office/powerpoint/2010/main" val="2710935830"/>
      </p:ext>
    </p:extLst>
  </p:cSld>
  <p:clrMapOvr>
    <a:masterClrMapping/>
  </p:clrMapOvr>
  <p:timing>
    <p:tnLst>
      <p:par>
        <p:cTn xmlns:p14="http://schemas.microsoft.com/office/powerpoint/2010/mai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specific recommendations…</a:t>
            </a:r>
            <a:endParaRPr lang="en-US" dirty="0"/>
          </a:p>
        </p:txBody>
      </p:sp>
      <p:sp>
        <p:nvSpPr>
          <p:cNvPr id="3" name="Content Placeholder 2"/>
          <p:cNvSpPr>
            <a:spLocks noGrp="1"/>
          </p:cNvSpPr>
          <p:nvPr>
            <p:ph idx="1"/>
          </p:nvPr>
        </p:nvSpPr>
        <p:spPr>
          <a:xfrm>
            <a:off x="0" y="1572149"/>
            <a:ext cx="9143999" cy="4797073"/>
          </a:xfrm>
        </p:spPr>
        <p:txBody>
          <a:bodyPr>
            <a:normAutofit fontScale="92500"/>
          </a:bodyPr>
          <a:lstStyle/>
          <a:p>
            <a:pPr marL="0" indent="0">
              <a:buNone/>
            </a:pPr>
            <a:endParaRPr lang="en-US" b="1" dirty="0"/>
          </a:p>
          <a:p>
            <a:pPr marL="0" indent="0" algn="ctr">
              <a:buNone/>
            </a:pPr>
            <a:r>
              <a:rPr lang="en-US" sz="4400" b="1" dirty="0" smtClean="0"/>
              <a:t>Identify </a:t>
            </a:r>
          </a:p>
          <a:p>
            <a:pPr marL="0" indent="0" algn="ctr">
              <a:buNone/>
            </a:pPr>
            <a:r>
              <a:rPr lang="en-US" sz="4400" b="1" dirty="0" smtClean="0"/>
              <a:t>SPECIFIC RECOMMENDATIONS</a:t>
            </a:r>
          </a:p>
          <a:p>
            <a:pPr marL="0" indent="0" algn="ctr">
              <a:buNone/>
            </a:pPr>
            <a:r>
              <a:rPr lang="en-US" sz="4400" b="1" dirty="0" smtClean="0"/>
              <a:t> for action during the next 12 months regarding policy formulation and mission strategy</a:t>
            </a:r>
            <a:endParaRPr lang="en-US" sz="4400" b="1" dirty="0"/>
          </a:p>
        </p:txBody>
      </p:sp>
    </p:spTree>
    <p:extLst>
      <p:ext uri="{BB962C8B-B14F-4D97-AF65-F5344CB8AC3E}">
        <p14:creationId xmlns:p14="http://schemas.microsoft.com/office/powerpoint/2010/main" val="2659844290"/>
      </p:ext>
    </p:extLst>
  </p:cSld>
  <p:clrMapOvr>
    <a:masterClrMapping/>
  </p:clrMapOvr>
  <p:timing>
    <p:tnLst>
      <p:par>
        <p:cTn xmlns:p14="http://schemas.microsoft.com/office/powerpoint/2010/mai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753"/>
            <a:ext cx="9144000" cy="1283167"/>
          </a:xfrm>
        </p:spPr>
        <p:txBody>
          <a:bodyPr/>
          <a:lstStyle/>
          <a:p>
            <a:r>
              <a:rPr lang="en-US" dirty="0" smtClean="0"/>
              <a:t>Let’s summarize the specific action steps…</a:t>
            </a: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2846024677"/>
      </p:ext>
    </p:extLst>
  </p:cSld>
  <p:clrMapOvr>
    <a:masterClrMapping/>
  </p:clrMapOvr>
  <p:timing>
    <p:tnLst>
      <p:par>
        <p:cTn xmlns:p14="http://schemas.microsoft.com/office/powerpoint/2010/mai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037" y="62753"/>
            <a:ext cx="9472540" cy="1283167"/>
          </a:xfrm>
        </p:spPr>
        <p:txBody>
          <a:bodyPr/>
          <a:lstStyle/>
          <a:p>
            <a:r>
              <a:rPr lang="en-US" sz="4000" dirty="0" smtClean="0"/>
              <a:t>Accountability steps:</a:t>
            </a:r>
            <a:br>
              <a:rPr lang="en-US" sz="4000" dirty="0" smtClean="0"/>
            </a:br>
            <a:r>
              <a:rPr lang="en-US" sz="4000" dirty="0" smtClean="0"/>
              <a:t>who? When? How? How much? </a:t>
            </a:r>
            <a:endParaRPr lang="en-US" sz="4000" dirty="0"/>
          </a:p>
        </p:txBody>
      </p:sp>
      <p:sp>
        <p:nvSpPr>
          <p:cNvPr id="3" name="Content Placeholder 2"/>
          <p:cNvSpPr>
            <a:spLocks noGrp="1"/>
          </p:cNvSpPr>
          <p:nvPr>
            <p:ph idx="1"/>
          </p:nvPr>
        </p:nvSpPr>
        <p:spPr/>
        <p:txBody>
          <a:bodyPr/>
          <a:lstStyle/>
          <a:p>
            <a:pPr marL="0" indent="0">
              <a:buNone/>
            </a:pPr>
            <a:endParaRPr lang="en-US" dirty="0" smtClean="0"/>
          </a:p>
        </p:txBody>
      </p:sp>
    </p:spTree>
    <p:extLst>
      <p:ext uri="{BB962C8B-B14F-4D97-AF65-F5344CB8AC3E}">
        <p14:creationId xmlns:p14="http://schemas.microsoft.com/office/powerpoint/2010/main" val="1263666733"/>
      </p:ext>
    </p:extLst>
  </p:cSld>
  <p:clrMapOvr>
    <a:masterClrMapping/>
  </p:clrMapOvr>
  <p:timing>
    <p:tnLst>
      <p:par>
        <p:cTn xmlns:p14="http://schemas.microsoft.com/office/powerpoint/2010/mai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753"/>
            <a:ext cx="9144000" cy="1283167"/>
          </a:xfrm>
        </p:spPr>
        <p:txBody>
          <a:bodyPr/>
          <a:lstStyle/>
          <a:p>
            <a:r>
              <a:rPr lang="en-US" dirty="0" smtClean="0"/>
              <a:t>Big Leadership question for boards (again)…</a:t>
            </a:r>
            <a:endParaRPr lang="en-US" dirty="0"/>
          </a:p>
        </p:txBody>
      </p:sp>
      <p:sp>
        <p:nvSpPr>
          <p:cNvPr id="3" name="Content Placeholder 2"/>
          <p:cNvSpPr>
            <a:spLocks noGrp="1"/>
          </p:cNvSpPr>
          <p:nvPr>
            <p:ph idx="1"/>
          </p:nvPr>
        </p:nvSpPr>
        <p:spPr>
          <a:xfrm>
            <a:off x="0" y="1652774"/>
            <a:ext cx="9144000" cy="5059098"/>
          </a:xfrm>
        </p:spPr>
        <p:txBody>
          <a:bodyPr/>
          <a:lstStyle/>
          <a:p>
            <a:pPr algn="ctr">
              <a:buNone/>
              <a:defRPr/>
            </a:pPr>
            <a:r>
              <a:rPr lang="en-US" sz="2800" b="1" dirty="0">
                <a:latin typeface="Arial" charset="0"/>
              </a:rPr>
              <a:t>How </a:t>
            </a:r>
            <a:r>
              <a:rPr lang="en-US" sz="2800" b="1" dirty="0" smtClean="0">
                <a:latin typeface="Arial" charset="0"/>
              </a:rPr>
              <a:t>can </a:t>
            </a:r>
            <a:r>
              <a:rPr lang="en-US" sz="2800" b="1" i="1" dirty="0" smtClean="0">
                <a:latin typeface="Arial" charset="0"/>
              </a:rPr>
              <a:t>our </a:t>
            </a:r>
            <a:r>
              <a:rPr lang="en-US" sz="2800" b="1" dirty="0" smtClean="0">
                <a:latin typeface="Arial" charset="0"/>
              </a:rPr>
              <a:t>ministry </a:t>
            </a:r>
            <a:r>
              <a:rPr lang="en-US" sz="2800" b="1" dirty="0">
                <a:latin typeface="Arial" charset="0"/>
              </a:rPr>
              <a:t>of </a:t>
            </a:r>
            <a:r>
              <a:rPr lang="en-US" sz="2800" b="1" dirty="0" smtClean="0">
                <a:latin typeface="Arial" charset="0"/>
              </a:rPr>
              <a:t>Christian leadership </a:t>
            </a:r>
          </a:p>
          <a:p>
            <a:pPr algn="ctr">
              <a:buNone/>
              <a:defRPr/>
            </a:pPr>
            <a:r>
              <a:rPr lang="en-US" sz="2800" b="1" dirty="0" smtClean="0">
                <a:latin typeface="Arial" charset="0"/>
              </a:rPr>
              <a:t>on boards </a:t>
            </a:r>
          </a:p>
          <a:p>
            <a:pPr algn="ctr">
              <a:buNone/>
              <a:defRPr/>
            </a:pPr>
            <a:r>
              <a:rPr lang="en-US" sz="2800" b="1" dirty="0" smtClean="0">
                <a:latin typeface="Arial" charset="0"/>
              </a:rPr>
              <a:t>enable </a:t>
            </a:r>
            <a:r>
              <a:rPr lang="en-US" sz="2800" b="1" i="1" dirty="0">
                <a:latin typeface="Arial" charset="0"/>
              </a:rPr>
              <a:t>others</a:t>
            </a:r>
            <a:r>
              <a:rPr lang="en-US" sz="2800" b="1" dirty="0">
                <a:latin typeface="Arial" charset="0"/>
              </a:rPr>
              <a:t> to fulfill </a:t>
            </a:r>
            <a:r>
              <a:rPr lang="en-US" sz="2800" b="1" i="1" dirty="0">
                <a:latin typeface="Arial" charset="0"/>
              </a:rPr>
              <a:t>their</a:t>
            </a:r>
            <a:r>
              <a:rPr lang="en-US" sz="2800" b="1" dirty="0">
                <a:latin typeface="Arial" charset="0"/>
              </a:rPr>
              <a:t> ministry to each other </a:t>
            </a:r>
          </a:p>
          <a:p>
            <a:pPr algn="ctr">
              <a:buNone/>
              <a:defRPr/>
            </a:pPr>
            <a:r>
              <a:rPr lang="en-US" sz="2800" b="1" dirty="0">
                <a:latin typeface="Arial" charset="0"/>
              </a:rPr>
              <a:t>and </a:t>
            </a:r>
            <a:r>
              <a:rPr lang="en-US" sz="2800" b="1" i="1" dirty="0">
                <a:latin typeface="Arial" charset="0"/>
              </a:rPr>
              <a:t>their</a:t>
            </a:r>
            <a:r>
              <a:rPr lang="en-US" sz="2800" b="1" dirty="0">
                <a:latin typeface="Arial" charset="0"/>
              </a:rPr>
              <a:t> mission in  the world </a:t>
            </a:r>
          </a:p>
          <a:p>
            <a:pPr algn="ctr">
              <a:buNone/>
              <a:defRPr/>
            </a:pPr>
            <a:r>
              <a:rPr lang="en-US" sz="2800" b="1" dirty="0">
                <a:latin typeface="Arial" charset="0"/>
              </a:rPr>
              <a:t>in the context of </a:t>
            </a:r>
          </a:p>
          <a:p>
            <a:pPr algn="ctr">
              <a:buNone/>
              <a:defRPr/>
            </a:pPr>
            <a:r>
              <a:rPr lang="en-US" sz="2800" b="1" dirty="0">
                <a:latin typeface="Arial" charset="0"/>
              </a:rPr>
              <a:t>a dynamic laboratory </a:t>
            </a:r>
          </a:p>
          <a:p>
            <a:pPr algn="ctr">
              <a:buNone/>
              <a:defRPr/>
            </a:pPr>
            <a:r>
              <a:rPr lang="en-US" sz="2800" b="1" dirty="0">
                <a:latin typeface="Arial" charset="0"/>
              </a:rPr>
              <a:t>of learning how to live together as </a:t>
            </a:r>
            <a:r>
              <a:rPr lang="en-US" sz="2800" b="1" dirty="0" smtClean="0">
                <a:latin typeface="Arial" charset="0"/>
              </a:rPr>
              <a:t>God’s </a:t>
            </a:r>
            <a:r>
              <a:rPr lang="en-US" sz="2800" b="1" dirty="0">
                <a:latin typeface="Arial" charset="0"/>
              </a:rPr>
              <a:t>children?</a:t>
            </a:r>
          </a:p>
          <a:p>
            <a:endParaRPr lang="en-US" dirty="0"/>
          </a:p>
        </p:txBody>
      </p:sp>
    </p:spTree>
    <p:extLst>
      <p:ext uri="{BB962C8B-B14F-4D97-AF65-F5344CB8AC3E}">
        <p14:creationId xmlns:p14="http://schemas.microsoft.com/office/powerpoint/2010/main" val="416506680"/>
      </p:ext>
    </p:extLst>
  </p:cSld>
  <p:clrMapOvr>
    <a:masterClrMapping/>
  </p:clrMapOvr>
  <p:timing>
    <p:tnLst>
      <p:par>
        <p:cTn xmlns:p14="http://schemas.microsoft.com/office/powerpoint/2010/mai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753"/>
            <a:ext cx="9144000" cy="1283167"/>
          </a:xfrm>
        </p:spPr>
        <p:txBody>
          <a:bodyPr/>
          <a:lstStyle/>
          <a:p>
            <a:r>
              <a:rPr lang="en-US" dirty="0" smtClean="0"/>
              <a:t>Closing </a:t>
            </a:r>
            <a:br>
              <a:rPr lang="en-US" dirty="0" smtClean="0"/>
            </a:br>
            <a:r>
              <a:rPr lang="en-US" dirty="0" smtClean="0"/>
              <a:t> reflections</a:t>
            </a:r>
            <a:endParaRPr lang="en-US" dirty="0"/>
          </a:p>
        </p:txBody>
      </p:sp>
      <p:sp>
        <p:nvSpPr>
          <p:cNvPr id="3" name="Content Placeholder 2"/>
          <p:cNvSpPr>
            <a:spLocks noGrp="1"/>
          </p:cNvSpPr>
          <p:nvPr>
            <p:ph idx="1"/>
          </p:nvPr>
        </p:nvSpPr>
        <p:spPr>
          <a:xfrm>
            <a:off x="0" y="1854331"/>
            <a:ext cx="9144000" cy="5003670"/>
          </a:xfrm>
        </p:spPr>
        <p:txBody>
          <a:bodyPr>
            <a:normAutofit fontScale="40000" lnSpcReduction="20000"/>
          </a:bodyPr>
          <a:lstStyle/>
          <a:p>
            <a:pPr marL="0" indent="0" algn="ctr">
              <a:buNone/>
            </a:pPr>
            <a:r>
              <a:rPr lang="en-US" sz="9000" b="1" dirty="0" smtClean="0"/>
              <a:t>MOVING BOARD GOVERNANCE </a:t>
            </a:r>
          </a:p>
          <a:p>
            <a:pPr marL="0" indent="0" algn="ctr">
              <a:buNone/>
            </a:pPr>
            <a:r>
              <a:rPr lang="en-US" sz="9000" b="1" dirty="0" smtClean="0"/>
              <a:t>FROM GOOD TO GREAT*</a:t>
            </a:r>
          </a:p>
          <a:p>
            <a:pPr marL="0" indent="0" algn="ctr">
              <a:buNone/>
            </a:pPr>
            <a:endParaRPr lang="en-US" sz="4000" b="1" dirty="0"/>
          </a:p>
          <a:p>
            <a:pPr marL="0" indent="0" algn="ctr">
              <a:buNone/>
            </a:pPr>
            <a:r>
              <a:rPr lang="en-US" sz="5900" b="1" dirty="0" smtClean="0"/>
              <a:t>(It starts by </a:t>
            </a:r>
            <a:r>
              <a:rPr lang="en-US" sz="5900" b="1" dirty="0" err="1" smtClean="0"/>
              <a:t>rigously</a:t>
            </a:r>
            <a:r>
              <a:rPr lang="en-US" sz="5900" b="1" dirty="0" smtClean="0"/>
              <a:t> guarding the board agenda)</a:t>
            </a:r>
          </a:p>
          <a:p>
            <a:pPr marL="0" indent="0" algn="ctr">
              <a:buNone/>
            </a:pPr>
            <a:endParaRPr lang="en-US" sz="4000" b="1" dirty="0" smtClean="0"/>
          </a:p>
          <a:p>
            <a:pPr marL="0" indent="0" algn="ctr">
              <a:buNone/>
            </a:pPr>
            <a:endParaRPr lang="en-US" sz="4000" b="1" dirty="0"/>
          </a:p>
          <a:p>
            <a:pPr marL="0" indent="0" algn="ctr">
              <a:buNone/>
            </a:pPr>
            <a:endParaRPr lang="en-US" sz="4000" b="1" dirty="0" smtClean="0"/>
          </a:p>
          <a:p>
            <a:pPr marL="0" indent="0" algn="ctr">
              <a:buNone/>
            </a:pPr>
            <a:endParaRPr lang="en-US" sz="3200" b="1" dirty="0"/>
          </a:p>
          <a:p>
            <a:pPr marL="0" indent="0">
              <a:buNone/>
            </a:pPr>
            <a:r>
              <a:rPr lang="en-US" sz="6000" b="1" dirty="0" smtClean="0"/>
              <a:t>*adopted from </a:t>
            </a:r>
            <a:r>
              <a:rPr lang="en-US" sz="6000" b="1" i="1" dirty="0" smtClean="0"/>
              <a:t>Best Practices of Effective Boards</a:t>
            </a:r>
            <a:r>
              <a:rPr lang="en-US" sz="6000" b="1" dirty="0" smtClean="0"/>
              <a:t>, Appendix 11</a:t>
            </a:r>
            <a:r>
              <a:rPr lang="en-US" sz="4200" b="1" dirty="0" smtClean="0"/>
              <a:t>.</a:t>
            </a:r>
            <a:endParaRPr lang="en-US" sz="4200" b="1" dirty="0"/>
          </a:p>
        </p:txBody>
      </p:sp>
    </p:spTree>
    <p:extLst>
      <p:ext uri="{BB962C8B-B14F-4D97-AF65-F5344CB8AC3E}">
        <p14:creationId xmlns:p14="http://schemas.microsoft.com/office/powerpoint/2010/main" val="2053361091"/>
      </p:ext>
    </p:extLst>
  </p:cSld>
  <p:clrMapOvr>
    <a:masterClrMapping/>
  </p:clrMapOvr>
  <p:timing>
    <p:tnLst>
      <p:par>
        <p:cTn xmlns:p14="http://schemas.microsoft.com/office/powerpoint/2010/mai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753"/>
            <a:ext cx="9144000" cy="1283167"/>
          </a:xfrm>
        </p:spPr>
        <p:txBody>
          <a:bodyPr/>
          <a:lstStyle/>
          <a:p>
            <a:r>
              <a:rPr lang="en-US" sz="4000" dirty="0" smtClean="0"/>
              <a:t>From Good to Great…</a:t>
            </a:r>
            <a:br>
              <a:rPr lang="en-US" sz="4000" dirty="0" smtClean="0"/>
            </a:br>
            <a:r>
              <a:rPr lang="en-US" sz="4000" dirty="0" smtClean="0"/>
              <a:t>From Weak to Strong…</a:t>
            </a:r>
            <a:endParaRPr lang="en-US" sz="4000" dirty="0"/>
          </a:p>
        </p:txBody>
      </p:sp>
      <p:sp>
        <p:nvSpPr>
          <p:cNvPr id="3" name="Content Placeholder 2"/>
          <p:cNvSpPr>
            <a:spLocks noGrp="1"/>
          </p:cNvSpPr>
          <p:nvPr>
            <p:ph idx="1"/>
          </p:nvPr>
        </p:nvSpPr>
        <p:spPr>
          <a:xfrm>
            <a:off x="0" y="1686521"/>
            <a:ext cx="9144000" cy="5171479"/>
          </a:xfrm>
        </p:spPr>
        <p:txBody>
          <a:bodyPr>
            <a:normAutofit fontScale="85000" lnSpcReduction="20000"/>
          </a:bodyPr>
          <a:lstStyle/>
          <a:p>
            <a:pPr marL="0" indent="0">
              <a:buNone/>
            </a:pPr>
            <a:r>
              <a:rPr lang="en-US" dirty="0" smtClean="0"/>
              <a:t>(adopted from Appendix 11)</a:t>
            </a:r>
          </a:p>
          <a:p>
            <a:pPr marL="457200" indent="-457200">
              <a:buAutoNum type="arabicPeriod"/>
            </a:pPr>
            <a:r>
              <a:rPr lang="en-US" sz="3000" b="1" dirty="0" smtClean="0"/>
              <a:t>Strong churches have </a:t>
            </a:r>
            <a:r>
              <a:rPr lang="en-US" sz="3000" b="1" dirty="0"/>
              <a:t>S</a:t>
            </a:r>
            <a:r>
              <a:rPr lang="en-US" sz="3000" b="1" dirty="0" smtClean="0"/>
              <a:t>trong Boards…</a:t>
            </a:r>
          </a:p>
          <a:p>
            <a:pPr marL="0" indent="0">
              <a:buNone/>
            </a:pPr>
            <a:r>
              <a:rPr lang="en-US" sz="3000" b="1" dirty="0" smtClean="0"/>
              <a:t>2. Strong Boards adopts a powerful God-honoring mission…</a:t>
            </a:r>
          </a:p>
          <a:p>
            <a:pPr marL="0" indent="0">
              <a:buNone/>
            </a:pPr>
            <a:r>
              <a:rPr lang="en-US" sz="3000" b="1" dirty="0" smtClean="0"/>
              <a:t>3. Strong Boards intentionally empower and equip pastor-leaders…Strong pastors embrace engages Boards.</a:t>
            </a:r>
          </a:p>
          <a:p>
            <a:pPr marL="0" indent="0">
              <a:buNone/>
            </a:pPr>
            <a:r>
              <a:rPr lang="en-US" sz="3000" b="1" dirty="0" smtClean="0"/>
              <a:t>4. Strong Boards models integrity in structure, process, protocols…</a:t>
            </a:r>
          </a:p>
          <a:p>
            <a:pPr marL="0" indent="0">
              <a:buNone/>
            </a:pPr>
            <a:r>
              <a:rPr lang="en-US" sz="3000" b="1" dirty="0"/>
              <a:t>5</a:t>
            </a:r>
            <a:r>
              <a:rPr lang="en-US" sz="3000" b="1" dirty="0" smtClean="0"/>
              <a:t>. Strong Boards set policies and strategy, and orients, develops, and evaluates board functions, effectiveness and efficiency.</a:t>
            </a:r>
          </a:p>
          <a:p>
            <a:pPr marL="0" indent="0">
              <a:buNone/>
            </a:pPr>
            <a:r>
              <a:rPr lang="en-US" sz="2800" b="1" dirty="0" smtClean="0"/>
              <a:t>  </a:t>
            </a:r>
          </a:p>
        </p:txBody>
      </p:sp>
    </p:spTree>
    <p:extLst>
      <p:ext uri="{BB962C8B-B14F-4D97-AF65-F5344CB8AC3E}">
        <p14:creationId xmlns:p14="http://schemas.microsoft.com/office/powerpoint/2010/main" val="3289786840"/>
      </p:ext>
    </p:extLst>
  </p:cSld>
  <p:clrMapOvr>
    <a:masterClrMapping/>
  </p:clrMapOvr>
  <p:timing>
    <p:tnLst>
      <p:par>
        <p:cTn xmlns:p14="http://schemas.microsoft.com/office/powerpoint/2010/mai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idx="1"/>
          </p:nvPr>
        </p:nvSpPr>
        <p:spPr>
          <a:xfrm>
            <a:off x="0" y="1499130"/>
            <a:ext cx="9143999" cy="5358870"/>
          </a:xfrm>
        </p:spPr>
        <p:txBody>
          <a:bodyPr>
            <a:normAutofit lnSpcReduction="10000"/>
          </a:bodyPr>
          <a:lstStyle/>
          <a:p>
            <a:pPr marL="0" indent="0">
              <a:buNone/>
            </a:pPr>
            <a:r>
              <a:rPr lang="en-US" b="1" dirty="0" smtClean="0"/>
              <a:t>6. Strong Boards welcomes input in formulating policies…</a:t>
            </a:r>
          </a:p>
          <a:p>
            <a:pPr marL="0" indent="0">
              <a:buNone/>
            </a:pPr>
            <a:r>
              <a:rPr lang="en-US" b="1" dirty="0" smtClean="0"/>
              <a:t>7. Strong Boards often organize themselves into committees or…</a:t>
            </a:r>
          </a:p>
          <a:p>
            <a:pPr marL="0" indent="0">
              <a:buNone/>
            </a:pPr>
            <a:r>
              <a:rPr lang="en-US" b="1" dirty="0" smtClean="0"/>
              <a:t>8. Strong Boards guard the agenda, and insist on balance of…</a:t>
            </a:r>
          </a:p>
          <a:p>
            <a:pPr marL="0" indent="0">
              <a:buNone/>
            </a:pPr>
            <a:r>
              <a:rPr lang="en-US" b="1" dirty="0" smtClean="0"/>
              <a:t>9. Strong Boards insists on accountability through observance of the law: 	</a:t>
            </a:r>
          </a:p>
          <a:p>
            <a:pPr marL="0" indent="0">
              <a:buNone/>
            </a:pPr>
            <a:r>
              <a:rPr lang="en-US" b="1" dirty="0"/>
              <a:t>	</a:t>
            </a:r>
            <a:r>
              <a:rPr lang="en-US" b="1" dirty="0" smtClean="0"/>
              <a:t>legal, financial, and program audits; evaluation of board as</a:t>
            </a:r>
          </a:p>
          <a:p>
            <a:pPr marL="0" indent="0">
              <a:buNone/>
            </a:pPr>
            <a:r>
              <a:rPr lang="en-US" b="1" dirty="0"/>
              <a:t> </a:t>
            </a:r>
            <a:r>
              <a:rPr lang="en-US" b="1" dirty="0" smtClean="0"/>
              <a:t>           whole and individual trustees, and appropriate transparency…</a:t>
            </a:r>
          </a:p>
          <a:p>
            <a:pPr marL="0" indent="0">
              <a:buNone/>
            </a:pPr>
            <a:r>
              <a:rPr lang="en-US" b="1" dirty="0" smtClean="0"/>
              <a:t>10. Strong Boards are forward-looking, want to improve as a board, and focus on outcomes/results. They discipline themselves and change. They enjoy the process of governance.</a:t>
            </a:r>
            <a:endParaRPr lang="en-US" b="1" dirty="0"/>
          </a:p>
        </p:txBody>
      </p:sp>
    </p:spTree>
    <p:extLst>
      <p:ext uri="{BB962C8B-B14F-4D97-AF65-F5344CB8AC3E}">
        <p14:creationId xmlns:p14="http://schemas.microsoft.com/office/powerpoint/2010/main" val="2867761566"/>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Video clip </a:t>
            </a:r>
            <a:br>
              <a:rPr lang="en-US" dirty="0" smtClean="0"/>
            </a:br>
            <a:r>
              <a:rPr lang="en-US" dirty="0" smtClean="0"/>
              <a:t>and Discussion</a:t>
            </a:r>
            <a:endParaRPr lang="en-US" dirty="0"/>
          </a:p>
        </p:txBody>
      </p:sp>
      <p:sp>
        <p:nvSpPr>
          <p:cNvPr id="3" name="Content Placeholder 2"/>
          <p:cNvSpPr>
            <a:spLocks noGrp="1"/>
          </p:cNvSpPr>
          <p:nvPr>
            <p:ph idx="1"/>
          </p:nvPr>
        </p:nvSpPr>
        <p:spPr>
          <a:xfrm>
            <a:off x="0" y="1632617"/>
            <a:ext cx="9143999" cy="4877695"/>
          </a:xfrm>
        </p:spPr>
        <p:txBody>
          <a:bodyPr>
            <a:normAutofit/>
          </a:bodyPr>
          <a:lstStyle/>
          <a:p>
            <a:pPr marL="0" indent="0">
              <a:buNone/>
            </a:pPr>
            <a:r>
              <a:rPr lang="en-US" sz="2800" b="1" dirty="0" smtClean="0">
                <a:hlinkClick r:id="rId2" action="ppaction://hlinkfile"/>
              </a:rPr>
              <a:t>Video #1</a:t>
            </a:r>
            <a:r>
              <a:rPr lang="en-US" sz="2800" b="1" dirty="0" smtClean="0"/>
              <a:t>:</a:t>
            </a:r>
          </a:p>
          <a:p>
            <a:endParaRPr lang="en-US" sz="2800" b="1" dirty="0"/>
          </a:p>
          <a:p>
            <a:pPr marL="0" indent="0" algn="ctr">
              <a:buNone/>
            </a:pPr>
            <a:r>
              <a:rPr lang="en-US" sz="2800" b="1" dirty="0" smtClean="0"/>
              <a:t> </a:t>
            </a:r>
            <a:r>
              <a:rPr lang="en-US" sz="4800" b="1" dirty="0" smtClean="0"/>
              <a:t>Video </a:t>
            </a:r>
            <a:r>
              <a:rPr lang="en-US" sz="4800" b="1" dirty="0"/>
              <a:t>i</a:t>
            </a:r>
            <a:r>
              <a:rPr lang="en-US" sz="4800" b="1" dirty="0" smtClean="0"/>
              <a:t>ntroduction to </a:t>
            </a:r>
          </a:p>
          <a:p>
            <a:pPr marL="0" indent="0" algn="ctr">
              <a:buNone/>
            </a:pPr>
            <a:r>
              <a:rPr lang="en-US" sz="4800" b="1" dirty="0" smtClean="0"/>
              <a:t>“Building Better Boards”</a:t>
            </a:r>
            <a:endParaRPr lang="en-US" sz="4800" b="1" dirty="0"/>
          </a:p>
        </p:txBody>
      </p:sp>
    </p:spTree>
    <p:extLst>
      <p:ext uri="{BB962C8B-B14F-4D97-AF65-F5344CB8AC3E}">
        <p14:creationId xmlns:p14="http://schemas.microsoft.com/office/powerpoint/2010/main" val="623488127"/>
      </p:ext>
    </p:extLst>
  </p:cSld>
  <p:clrMapOvr>
    <a:masterClrMapping/>
  </p:clrMapOvr>
  <p:timing>
    <p:tnLst>
      <p:par>
        <p:cTn xmlns:p14="http://schemas.microsoft.com/office/powerpoint/2010/mai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1418" y="62753"/>
            <a:ext cx="8962581" cy="1283167"/>
          </a:xfrm>
        </p:spPr>
        <p:txBody>
          <a:bodyPr/>
          <a:lstStyle/>
          <a:p>
            <a:r>
              <a:rPr lang="en-US" dirty="0" smtClean="0"/>
              <a:t>“</a:t>
            </a:r>
            <a:r>
              <a:rPr lang="en-US" sz="4000" dirty="0" smtClean="0"/>
              <a:t>Listening team” Feedback and concluding remarks </a:t>
            </a:r>
            <a:endParaRPr lang="en-US" sz="4000"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262700721"/>
      </p:ext>
    </p:extLst>
  </p:cSld>
  <p:clrMapOvr>
    <a:masterClrMapping/>
  </p:clrMapOvr>
  <p:timing>
    <p:tnLst>
      <p:par>
        <p:cTn xmlns:p14="http://schemas.microsoft.com/office/powerpoint/2010/mai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70084"/>
            <a:ext cx="9144000" cy="1283167"/>
          </a:xfrm>
        </p:spPr>
        <p:txBody>
          <a:bodyPr/>
          <a:lstStyle/>
          <a:p>
            <a:r>
              <a:rPr lang="en-US" dirty="0" smtClean="0"/>
              <a:t>Let’s celebrate and pray</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369426996"/>
      </p:ext>
    </p:extLst>
  </p:cSld>
  <p:clrMapOvr>
    <a:masterClrMapping/>
  </p:clrMapOvr>
  <p:timing>
    <p:tnLst>
      <p:par>
        <p:cTn xmlns:p14="http://schemas.microsoft.com/office/powerpoint/2010/mai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162041699"/>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Read and discuss governance article</a:t>
            </a:r>
            <a:endParaRPr lang="en-US" dirty="0"/>
          </a:p>
        </p:txBody>
      </p:sp>
      <p:sp>
        <p:nvSpPr>
          <p:cNvPr id="3" name="Content Placeholder 2"/>
          <p:cNvSpPr>
            <a:spLocks noGrp="1"/>
          </p:cNvSpPr>
          <p:nvPr>
            <p:ph idx="1"/>
          </p:nvPr>
        </p:nvSpPr>
        <p:spPr/>
        <p:txBody>
          <a:bodyPr>
            <a:normAutofit lnSpcReduction="10000"/>
          </a:bodyPr>
          <a:lstStyle/>
          <a:p>
            <a:pPr marL="0" indent="0" algn="ctr">
              <a:buNone/>
            </a:pPr>
            <a:endParaRPr lang="en-US" sz="5400" dirty="0" smtClean="0"/>
          </a:p>
          <a:p>
            <a:pPr marL="0" indent="0" algn="ctr">
              <a:buNone/>
            </a:pPr>
            <a:r>
              <a:rPr lang="en-US" sz="5400" b="1" dirty="0" smtClean="0"/>
              <a:t>“Govern Diligently”</a:t>
            </a:r>
          </a:p>
          <a:p>
            <a:pPr marL="0" indent="0" algn="ctr">
              <a:buNone/>
            </a:pPr>
            <a:endParaRPr lang="en-US" dirty="0"/>
          </a:p>
          <a:p>
            <a:pPr marL="0" indent="0" algn="ctr">
              <a:buNone/>
            </a:pPr>
            <a:endParaRPr lang="en-US" dirty="0" smtClean="0"/>
          </a:p>
          <a:p>
            <a:pPr marL="0" indent="0">
              <a:buNone/>
            </a:pPr>
            <a:r>
              <a:rPr lang="en-US" dirty="0" smtClean="0"/>
              <a:t>Go to </a:t>
            </a:r>
            <a:r>
              <a:rPr lang="en-US" dirty="0" err="1" smtClean="0"/>
              <a:t>BoardServe.org</a:t>
            </a:r>
            <a:r>
              <a:rPr lang="en-US" dirty="0" smtClean="0"/>
              <a:t>. Check “Writings” tab. Go to “Govern Diligently” article in the </a:t>
            </a:r>
            <a:r>
              <a:rPr lang="en-US" dirty="0" err="1" smtClean="0"/>
              <a:t>BoardServe.org</a:t>
            </a:r>
            <a:r>
              <a:rPr lang="en-US" dirty="0" smtClean="0"/>
              <a:t> “2012 to present” section.</a:t>
            </a:r>
            <a:endParaRPr lang="en-US" dirty="0"/>
          </a:p>
        </p:txBody>
      </p:sp>
    </p:spTree>
    <p:extLst>
      <p:ext uri="{BB962C8B-B14F-4D97-AF65-F5344CB8AC3E}">
        <p14:creationId xmlns:p14="http://schemas.microsoft.com/office/powerpoint/2010/main" val="1352385019"/>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Precedent">
  <a:themeElements>
    <a:clrScheme name="Precedent">
      <a:dk1>
        <a:srgbClr val="921F07"/>
      </a:dk1>
      <a:lt1>
        <a:sysClr val="window" lastClr="FFFFFF"/>
      </a:lt1>
      <a:dk2>
        <a:srgbClr val="333333"/>
      </a:dk2>
      <a:lt2>
        <a:srgbClr val="E5E5D3"/>
      </a:lt2>
      <a:accent1>
        <a:srgbClr val="993232"/>
      </a:accent1>
      <a:accent2>
        <a:srgbClr val="9B6C34"/>
      </a:accent2>
      <a:accent3>
        <a:srgbClr val="736C5D"/>
      </a:accent3>
      <a:accent4>
        <a:srgbClr val="C9972B"/>
      </a:accent4>
      <a:accent5>
        <a:srgbClr val="C95F2B"/>
      </a:accent5>
      <a:accent6>
        <a:srgbClr val="8F7A05"/>
      </a:accent6>
      <a:hlink>
        <a:srgbClr val="933926"/>
      </a:hlink>
      <a:folHlink>
        <a:srgbClr val="916019"/>
      </a:folHlink>
    </a:clrScheme>
    <a:fontScheme name="Precedent">
      <a:majorFont>
        <a:latin typeface="Perpetua Titling MT"/>
        <a:ea typeface=""/>
        <a:cs typeface=""/>
        <a:font script="Jpan" typeface="ＭＳ Ｐ明朝"/>
        <a:font script="Hans" typeface="宋体"/>
        <a:font script="Hant" typeface="新細明體"/>
      </a:majorFont>
      <a:minorFont>
        <a:latin typeface="Calisto MT"/>
        <a:ea typeface=""/>
        <a:cs typeface=""/>
        <a:font script="Jpan" typeface="ＭＳ Ｐ明朝"/>
        <a:font script="Hans" typeface="宋体"/>
        <a:font script="Hant" typeface="新細明體"/>
      </a:minorFont>
    </a:fontScheme>
    <a:fmtScheme name="Precedent">
      <a:fillStyleLst>
        <a:solidFill>
          <a:schemeClr val="phClr"/>
        </a:solidFill>
        <a:gradFill rotWithShape="1">
          <a:gsLst>
            <a:gs pos="0">
              <a:schemeClr val="phClr">
                <a:tint val="100000"/>
                <a:shade val="90000"/>
                <a:satMod val="135000"/>
              </a:schemeClr>
            </a:gs>
            <a:gs pos="100000">
              <a:schemeClr val="phClr">
                <a:tint val="100000"/>
                <a:shade val="30000"/>
                <a:satMod val="135000"/>
              </a:schemeClr>
            </a:gs>
          </a:gsLst>
          <a:path path="circle">
            <a:fillToRect l="70000" t="10000" b="70000"/>
          </a:path>
        </a:gradFill>
        <a:blipFill rotWithShape="1">
          <a:blip xmlns:r="http://schemas.openxmlformats.org/officeDocument/2006/relationships" r:embed="rId1">
            <a:duotone>
              <a:schemeClr val="phClr">
                <a:shade val="10000"/>
                <a:satMod val="135000"/>
              </a:schemeClr>
              <a:schemeClr val="phClr">
                <a:satMod val="150000"/>
                <a:lumMod val="110000"/>
              </a:schemeClr>
            </a:duotone>
          </a:blip>
          <a:stretch/>
        </a:blipFill>
      </a:fillStyleLst>
      <a:lnStyleLst>
        <a:ln w="12700" cap="flat" cmpd="sng" algn="ctr">
          <a:solidFill>
            <a:schemeClr val="phClr">
              <a:shade val="95000"/>
              <a:satMod val="105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101600" dist="25400" dir="4800000" sx="103000" sy="103000" rotWithShape="0">
              <a:srgbClr val="000000">
                <a:alpha val="45000"/>
              </a:srgbClr>
            </a:outerShdw>
          </a:effectLst>
          <a:scene3d>
            <a:camera prst="orthographicFront">
              <a:rot lat="0" lon="0" rev="0"/>
            </a:camera>
            <a:lightRig rig="balanced" dir="tl">
              <a:rot lat="0" lon="0" rev="3000000"/>
            </a:lightRig>
          </a:scene3d>
          <a:sp3d prstMaterial="softEdge">
            <a:bevelT w="0" h="0"/>
          </a:sp3d>
        </a:effectStyle>
        <a:effectStyle>
          <a:effectLst>
            <a:innerShdw blurRad="127000" dist="38100" dir="13200000">
              <a:srgbClr val="000000">
                <a:alpha val="75000"/>
              </a:srgbClr>
            </a:innerShdw>
            <a:outerShdw blurRad="38100" dist="12700" dir="1800000" sx="101000" sy="101000" rotWithShape="0">
              <a:srgbClr val="000000">
                <a:alpha val="40000"/>
              </a:srgbClr>
            </a:outerShdw>
            <a:reflection blurRad="127000" stA="25000" endPos="30000" dist="12700" dir="5400000" sy="-100000" rotWithShape="0"/>
          </a:effectLst>
          <a:scene3d>
            <a:camera prst="orthographicFront">
              <a:rot lat="0" lon="0" rev="0"/>
            </a:camera>
            <a:lightRig rig="twoPt" dir="t">
              <a:rot lat="0" lon="0" rev="1200000"/>
            </a:lightRig>
          </a:scene3d>
          <a:sp3d>
            <a:bevelT w="0" h="0"/>
          </a:sp3d>
        </a:effectStyle>
      </a:effectStyleLst>
      <a:bgFillStyleLst>
        <a:solidFill>
          <a:schemeClr val="phClr"/>
        </a:solidFill>
        <a:gradFill rotWithShape="1">
          <a:gsLst>
            <a:gs pos="0">
              <a:schemeClr val="phClr">
                <a:tint val="100000"/>
                <a:shade val="90000"/>
                <a:satMod val="135000"/>
              </a:schemeClr>
            </a:gs>
            <a:gs pos="100000">
              <a:schemeClr val="phClr">
                <a:shade val="30000"/>
                <a:satMod val="150000"/>
              </a:schemeClr>
            </a:gs>
          </a:gsLst>
          <a:path path="circle">
            <a:fillToRect t="10000" r="70000" b="70000"/>
          </a:path>
        </a:gradFill>
        <a:blipFill rotWithShape="1">
          <a:blip xmlns:r="http://schemas.openxmlformats.org/officeDocument/2006/relationships" r:embed="rId2">
            <a:duotone>
              <a:schemeClr val="phClr">
                <a:shade val="10000"/>
                <a:satMod val="130000"/>
                <a:lumMod val="80000"/>
              </a:schemeClr>
              <a:schemeClr val="phClr">
                <a:satMod val="150000"/>
                <a:lumMod val="11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Precedent.thmx</Template>
  <TotalTime>8543</TotalTime>
  <Words>3696</Words>
  <Application>Microsoft Macintosh PowerPoint</Application>
  <PresentationFormat>On-screen Show (4:3)</PresentationFormat>
  <Paragraphs>527</Paragraphs>
  <Slides>82</Slides>
  <Notes>6</Notes>
  <HiddenSlides>0</HiddenSlides>
  <MMClips>0</MMClips>
  <ScaleCrop>false</ScaleCrop>
  <HeadingPairs>
    <vt:vector size="4" baseType="variant">
      <vt:variant>
        <vt:lpstr>Theme</vt:lpstr>
      </vt:variant>
      <vt:variant>
        <vt:i4>1</vt:i4>
      </vt:variant>
      <vt:variant>
        <vt:lpstr>Slide Titles</vt:lpstr>
      </vt:variant>
      <vt:variant>
        <vt:i4>82</vt:i4>
      </vt:variant>
    </vt:vector>
  </HeadingPairs>
  <TitlesOfParts>
    <vt:vector size="83" baseType="lpstr">
      <vt:lpstr>Precedent</vt:lpstr>
      <vt:lpstr>NAZARENE THEOLOGICAL COLLEGE-BRISBANE</vt:lpstr>
      <vt:lpstr>Welcome and Introductions  </vt:lpstr>
      <vt:lpstr>Why focus on boards?</vt:lpstr>
      <vt:lpstr>Working Assumption: </vt:lpstr>
      <vt:lpstr>Another Assumption</vt:lpstr>
      <vt:lpstr>Two more…</vt:lpstr>
      <vt:lpstr>A Big leadership question for boards</vt:lpstr>
      <vt:lpstr>Video clip  and Discussion</vt:lpstr>
      <vt:lpstr>Read and discuss governance article</vt:lpstr>
      <vt:lpstr>PowerPoint Presentation</vt:lpstr>
      <vt:lpstr>Key question:</vt:lpstr>
      <vt:lpstr>Another big question...</vt:lpstr>
      <vt:lpstr>During the week we will discuss:</vt:lpstr>
      <vt:lpstr>Video Clip  and discussion</vt:lpstr>
      <vt:lpstr>Three Roles…</vt:lpstr>
      <vt:lpstr>video Worksheet highlights</vt:lpstr>
      <vt:lpstr>“ Listening team” feedback</vt:lpstr>
      <vt:lpstr>Before the next session…</vt:lpstr>
      <vt:lpstr>Evening two</vt:lpstr>
      <vt:lpstr>Video clip  and Discussion</vt:lpstr>
      <vt:lpstr>Video Clip  and discussion</vt:lpstr>
      <vt:lpstr>DEVOTION AND REFLECTIONS</vt:lpstr>
      <vt:lpstr>Video Clip  and Discussion</vt:lpstr>
      <vt:lpstr>video Worksheet highlights</vt:lpstr>
      <vt:lpstr>Review and discussion of apex project</vt:lpstr>
      <vt:lpstr>“Listening team” Feedback</vt:lpstr>
      <vt:lpstr>Before the next session…</vt:lpstr>
      <vt:lpstr>Evening Three</vt:lpstr>
      <vt:lpstr>Devotion and reflectionS</vt:lpstr>
      <vt:lpstr>Devotions and reflections</vt:lpstr>
      <vt:lpstr>PowerPoint Presentation</vt:lpstr>
      <vt:lpstr>Video clip and discussion</vt:lpstr>
      <vt:lpstr>Video  worksheet  highlights</vt:lpstr>
      <vt:lpstr>Review  and discussion</vt:lpstr>
      <vt:lpstr>Lecture and discussion</vt:lpstr>
      <vt:lpstr>“Listening TEAM” Feedback</vt:lpstr>
      <vt:lpstr>Before the Next Session…</vt:lpstr>
      <vt:lpstr>Evening Four</vt:lpstr>
      <vt:lpstr>DEVOTION AND REFLECTIONS</vt:lpstr>
      <vt:lpstr>Video clips  and discussion</vt:lpstr>
      <vt:lpstr>video Worksheet highlights</vt:lpstr>
      <vt:lpstr> Lecture and Discussion</vt:lpstr>
      <vt:lpstr>The CHANGE PROCESS -  John KOTTER</vt:lpstr>
      <vt:lpstr>Change Process</vt:lpstr>
      <vt:lpstr>Managing  Complex Change</vt:lpstr>
      <vt:lpstr>A THREE Year   PLANNING PROCESS  </vt:lpstr>
      <vt:lpstr>“Listening TEAM” Feedback</vt:lpstr>
      <vt:lpstr>Before the Next Session…</vt:lpstr>
      <vt:lpstr>Evening Five</vt:lpstr>
      <vt:lpstr>Devotion and reflections…</vt:lpstr>
      <vt:lpstr>Video clip  and reflections</vt:lpstr>
      <vt:lpstr>Video worksheet highlights</vt:lpstr>
      <vt:lpstr>lecture  and discussion</vt:lpstr>
      <vt:lpstr>PowerPoint Presentation</vt:lpstr>
      <vt:lpstr>ESTABLISH GROWTH GOALS</vt:lpstr>
      <vt:lpstr>PowerPoint Presentation</vt:lpstr>
      <vt:lpstr>PowerPoint Presentation</vt:lpstr>
      <vt:lpstr>PowerPoint Presentation</vt:lpstr>
      <vt:lpstr>“listening TEAM” feedback</vt:lpstr>
      <vt:lpstr>BEFORE THE MORNING SESSION</vt:lpstr>
      <vt:lpstr>Morning six</vt:lpstr>
      <vt:lpstr>Devotion  and reflections</vt:lpstr>
      <vt:lpstr>DON’T OVERLOOK…</vt:lpstr>
      <vt:lpstr>    Dietrich Bonhoeffer in Life Together:  The Classic Exploration of Faith in Community </vt:lpstr>
      <vt:lpstr>PowerPoint Presentation</vt:lpstr>
      <vt:lpstr>Video clip  and review</vt:lpstr>
      <vt:lpstr>Most needed  top two…</vt:lpstr>
      <vt:lpstr>MOST NEEDED  TOP TWO…</vt:lpstr>
      <vt:lpstr>Most needed  top two…</vt:lpstr>
      <vt:lpstr>Most needed  top two…</vt:lpstr>
      <vt:lpstr>  group discussion</vt:lpstr>
      <vt:lpstr>AS A BOARD member, THE THREE MOST  immediately CRITICAL ISSUES ARE…</vt:lpstr>
      <vt:lpstr>specific recommendations…</vt:lpstr>
      <vt:lpstr>Let’s summarize the specific action steps…</vt:lpstr>
      <vt:lpstr>Accountability steps: who? When? How? How much? </vt:lpstr>
      <vt:lpstr>Big Leadership question for boards (again)…</vt:lpstr>
      <vt:lpstr>Closing   reflections</vt:lpstr>
      <vt:lpstr>From Good to Great… From Weak to Strong…</vt:lpstr>
      <vt:lpstr>Continued…</vt:lpstr>
      <vt:lpstr>“Listening team” Feedback and concluding remarks </vt:lpstr>
      <vt:lpstr>Let’s celebrate and pray</vt:lpstr>
      <vt:lpstr>PowerPoint Presentation</vt:lpstr>
    </vt:vector>
  </TitlesOfParts>
  <Company>BoardServe LLC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Africa nazarene university:</dc:title>
  <dc:creator>Edward LeBron Fairbanks</dc:creator>
  <cp:lastModifiedBy>Edward LeBron Fairbanks</cp:lastModifiedBy>
  <cp:revision>304</cp:revision>
  <dcterms:created xsi:type="dcterms:W3CDTF">2012-10-25T12:12:42Z</dcterms:created>
  <dcterms:modified xsi:type="dcterms:W3CDTF">2013-02-11T09:39:05Z</dcterms:modified>
</cp:coreProperties>
</file>