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7" r:id="rId3"/>
    <p:sldMasterId id="2147483669" r:id="rId4"/>
    <p:sldMasterId id="2147483681" r:id="rId5"/>
    <p:sldMasterId id="2147483693" r:id="rId6"/>
  </p:sldMasterIdLst>
  <p:notesMasterIdLst>
    <p:notesMasterId r:id="rId80"/>
  </p:notesMasterIdLst>
  <p:sldIdLst>
    <p:sldId id="471" r:id="rId7"/>
    <p:sldId id="473" r:id="rId8"/>
    <p:sldId id="570" r:id="rId9"/>
    <p:sldId id="474" r:id="rId10"/>
    <p:sldId id="464" r:id="rId11"/>
    <p:sldId id="275" r:id="rId12"/>
    <p:sldId id="504" r:id="rId13"/>
    <p:sldId id="505" r:id="rId14"/>
    <p:sldId id="475" r:id="rId15"/>
    <p:sldId id="361" r:id="rId16"/>
    <p:sldId id="363" r:id="rId17"/>
    <p:sldId id="510" r:id="rId18"/>
    <p:sldId id="476" r:id="rId19"/>
    <p:sldId id="290" r:id="rId20"/>
    <p:sldId id="511" r:id="rId21"/>
    <p:sldId id="512" r:id="rId22"/>
    <p:sldId id="513" r:id="rId23"/>
    <p:sldId id="477" r:id="rId24"/>
    <p:sldId id="452" r:id="rId25"/>
    <p:sldId id="463" r:id="rId26"/>
    <p:sldId id="331" r:id="rId27"/>
    <p:sldId id="373" r:id="rId28"/>
    <p:sldId id="514" r:id="rId29"/>
    <p:sldId id="572" r:id="rId30"/>
    <p:sldId id="515" r:id="rId31"/>
    <p:sldId id="552" r:id="rId32"/>
    <p:sldId id="569" r:id="rId33"/>
    <p:sldId id="411" r:id="rId34"/>
    <p:sldId id="413" r:id="rId35"/>
    <p:sldId id="410" r:id="rId36"/>
    <p:sldId id="433" r:id="rId37"/>
    <p:sldId id="478" r:id="rId38"/>
    <p:sldId id="307" r:id="rId39"/>
    <p:sldId id="306" r:id="rId40"/>
    <p:sldId id="308" r:id="rId41"/>
    <p:sldId id="309" r:id="rId42"/>
    <p:sldId id="573" r:id="rId43"/>
    <p:sldId id="516" r:id="rId44"/>
    <p:sldId id="517" r:id="rId45"/>
    <p:sldId id="375" r:id="rId46"/>
    <p:sldId id="376" r:id="rId47"/>
    <p:sldId id="520" r:id="rId48"/>
    <p:sldId id="521" r:id="rId49"/>
    <p:sldId id="378" r:id="rId50"/>
    <p:sldId id="380" r:id="rId51"/>
    <p:sldId id="522" r:id="rId52"/>
    <p:sldId id="383" r:id="rId53"/>
    <p:sldId id="525" r:id="rId54"/>
    <p:sldId id="385" r:id="rId55"/>
    <p:sldId id="538" r:id="rId56"/>
    <p:sldId id="387" r:id="rId57"/>
    <p:sldId id="390" r:id="rId58"/>
    <p:sldId id="526" r:id="rId59"/>
    <p:sldId id="527" r:id="rId60"/>
    <p:sldId id="528" r:id="rId61"/>
    <p:sldId id="529" r:id="rId62"/>
    <p:sldId id="392" r:id="rId63"/>
    <p:sldId id="394" r:id="rId64"/>
    <p:sldId id="574" r:id="rId65"/>
    <p:sldId id="479" r:id="rId66"/>
    <p:sldId id="344" r:id="rId67"/>
    <p:sldId id="534" r:id="rId68"/>
    <p:sldId id="535" r:id="rId69"/>
    <p:sldId id="536" r:id="rId70"/>
    <p:sldId id="537" r:id="rId71"/>
    <p:sldId id="560" r:id="rId72"/>
    <p:sldId id="539" r:id="rId73"/>
    <p:sldId id="563" r:id="rId74"/>
    <p:sldId id="562" r:id="rId75"/>
    <p:sldId id="480" r:id="rId76"/>
    <p:sldId id="549" r:id="rId77"/>
    <p:sldId id="575" r:id="rId78"/>
    <p:sldId id="556" r:id="rId79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5B80C"/>
    <a:srgbClr val="FFFFCC"/>
    <a:srgbClr val="3333FF"/>
    <a:srgbClr val="66FF33"/>
    <a:srgbClr val="33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4672" autoAdjust="0"/>
  </p:normalViewPr>
  <p:slideViewPr>
    <p:cSldViewPr>
      <p:cViewPr varScale="1">
        <p:scale>
          <a:sx n="120" d="100"/>
          <a:sy n="120" d="100"/>
        </p:scale>
        <p:origin x="206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05FF025A-4A10-4F08-9EDA-0DFE10A65D00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06280E68-E36A-47AA-88B8-B9BA2357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80E68-E36A-47AA-88B8-B9BA235738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1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80E68-E36A-47AA-88B8-B9BA235738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LD! LF! text. Appendix C. "Missional Planning Template," pp 241 - 242.</a:t>
            </a:r>
          </a:p>
          <a:p>
            <a:endParaRPr lang="en-US" dirty="0"/>
          </a:p>
          <a:p>
            <a:r>
              <a:rPr lang="en-US" dirty="0"/>
              <a:t>Refer to LD! LF text. Appendix D. "Local Church Board Diagnostic," pp 243 - 245.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80E68-E36A-47AA-88B8-B9BA235738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4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BA67-C3E0-0387-F4E0-414681AE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>
            <a:extLst>
              <a:ext uri="{FF2B5EF4-FFF2-40B4-BE49-F238E27FC236}">
                <a16:creationId xmlns:a16="http://schemas.microsoft.com/office/drawing/2014/main" id="{85D6FB23-05EB-217C-DE32-87409A4AA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>
            <a:extLst>
              <a:ext uri="{FF2B5EF4-FFF2-40B4-BE49-F238E27FC236}">
                <a16:creationId xmlns:a16="http://schemas.microsoft.com/office/drawing/2014/main" id="{E75ECC1E-D795-642C-79C0-D43237673F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 b="1"/>
            </a:pPr>
            <a:r>
              <a:t>LIFE STAGES OF A LOCAL CHURCH</a:t>
            </a:r>
          </a:p>
          <a:p>
            <a:pPr>
              <a:defRPr sz="2400" b="1"/>
            </a:pPr>
            <a:r>
              <a:t>CHARACTERISTICS OF A FAITH COMMUNITY:     VISION</a:t>
            </a:r>
          </a:p>
          <a:p>
            <a:pPr>
              <a:defRPr sz="2400" b="1"/>
            </a:pPr>
            <a:r>
              <a:t>					                                            COMMUNITY</a:t>
            </a:r>
          </a:p>
          <a:p>
            <a:pPr>
              <a:defRPr sz="2400" b="1"/>
            </a:pPr>
            <a:r>
              <a:t>									          PROGRAMS</a:t>
            </a:r>
          </a:p>
          <a:p>
            <a:pPr>
              <a:defRPr sz="2400" b="1"/>
            </a:pPr>
            <a:r>
              <a:t>									          MANAGEMENT</a:t>
            </a:r>
          </a:p>
          <a:p>
            <a:pPr>
              <a:defRPr sz="2400" b="1"/>
            </a:pPr>
            <a:r>
              <a:t>THE MOST CRITICAL POINT IN THE LIFE CYCLE….!			</a:t>
            </a:r>
          </a:p>
        </p:txBody>
      </p:sp>
    </p:spTree>
    <p:extLst>
      <p:ext uri="{BB962C8B-B14F-4D97-AF65-F5344CB8AC3E}">
        <p14:creationId xmlns:p14="http://schemas.microsoft.com/office/powerpoint/2010/main" val="121975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7210-6C94-1AB6-D635-450BAF58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874FE54-1136-F927-ACBB-6FE334B0B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56131" indent="-290821">
              <a:defRPr b="1">
                <a:solidFill>
                  <a:schemeClr val="tx1"/>
                </a:solidFill>
                <a:latin typeface="Arial" charset="0"/>
              </a:defRPr>
            </a:lvl2pPr>
            <a:lvl3pPr marL="1163280" indent="-232656">
              <a:defRPr b="1">
                <a:solidFill>
                  <a:schemeClr val="tx1"/>
                </a:solidFill>
                <a:latin typeface="Arial" charset="0"/>
              </a:defRPr>
            </a:lvl3pPr>
            <a:lvl4pPr marL="1628593" indent="-232656">
              <a:defRPr b="1">
                <a:solidFill>
                  <a:schemeClr val="tx1"/>
                </a:solidFill>
                <a:latin typeface="Arial" charset="0"/>
              </a:defRPr>
            </a:lvl4pPr>
            <a:lvl5pPr marL="2093904" indent="-232656">
              <a:defRPr b="1">
                <a:solidFill>
                  <a:schemeClr val="tx1"/>
                </a:solidFill>
                <a:latin typeface="Arial" charset="0"/>
              </a:defRPr>
            </a:lvl5pPr>
            <a:lvl6pPr marL="2559216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24529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89840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55152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56B1E-F786-43DF-BAE0-622DDAAA3440}" type="slidenum">
              <a:rPr lang="en-US" b="0">
                <a:latin typeface="Times New Roman" pitchFamily="18" charset="0"/>
              </a:rPr>
              <a:pPr/>
              <a:t>27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ABE0B2F-C68D-25EB-4712-25E9539E4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F0CED26-6661-6824-48B6-8CEB86D71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56131" indent="-290821">
              <a:defRPr b="1">
                <a:solidFill>
                  <a:schemeClr val="tx1"/>
                </a:solidFill>
                <a:latin typeface="Arial" charset="0"/>
              </a:defRPr>
            </a:lvl2pPr>
            <a:lvl3pPr marL="1163280" indent="-232656">
              <a:defRPr b="1">
                <a:solidFill>
                  <a:schemeClr val="tx1"/>
                </a:solidFill>
                <a:latin typeface="Arial" charset="0"/>
              </a:defRPr>
            </a:lvl3pPr>
            <a:lvl4pPr marL="1628593" indent="-232656">
              <a:defRPr b="1">
                <a:solidFill>
                  <a:schemeClr val="tx1"/>
                </a:solidFill>
                <a:latin typeface="Arial" charset="0"/>
              </a:defRPr>
            </a:lvl4pPr>
            <a:lvl5pPr marL="2093904" indent="-232656">
              <a:defRPr b="1">
                <a:solidFill>
                  <a:schemeClr val="tx1"/>
                </a:solidFill>
                <a:latin typeface="Arial" charset="0"/>
              </a:defRPr>
            </a:lvl5pPr>
            <a:lvl6pPr marL="2559216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24529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89840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55152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857907-8F62-4DEC-8DB8-A13ED980BC4B}" type="slidenum">
              <a:rPr lang="en-US" b="0">
                <a:latin typeface="Times New Roman" pitchFamily="18" charset="0"/>
              </a:rPr>
              <a:pPr/>
              <a:t>29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56131" indent="-290821">
              <a:defRPr b="1">
                <a:solidFill>
                  <a:schemeClr val="tx1"/>
                </a:solidFill>
                <a:latin typeface="Arial" charset="0"/>
              </a:defRPr>
            </a:lvl2pPr>
            <a:lvl3pPr marL="1163280" indent="-232656">
              <a:defRPr b="1">
                <a:solidFill>
                  <a:schemeClr val="tx1"/>
                </a:solidFill>
                <a:latin typeface="Arial" charset="0"/>
              </a:defRPr>
            </a:lvl3pPr>
            <a:lvl4pPr marL="1628593" indent="-232656">
              <a:defRPr b="1">
                <a:solidFill>
                  <a:schemeClr val="tx1"/>
                </a:solidFill>
                <a:latin typeface="Arial" charset="0"/>
              </a:defRPr>
            </a:lvl4pPr>
            <a:lvl5pPr marL="2093904" indent="-232656">
              <a:defRPr b="1">
                <a:solidFill>
                  <a:schemeClr val="tx1"/>
                </a:solidFill>
                <a:latin typeface="Arial" charset="0"/>
              </a:defRPr>
            </a:lvl5pPr>
            <a:lvl6pPr marL="2559216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24529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89840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55152" indent="-23265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839520-95A6-4D5E-BCF2-EFA8308A89AE}" type="slidenum">
              <a:rPr lang="en-US" b="0">
                <a:latin typeface="Times New Roman" pitchFamily="18" charset="0"/>
              </a:rPr>
              <a:pPr/>
              <a:t>30</a:t>
            </a:fld>
            <a:endParaRPr lang="en-US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01A4-FF66-4450-B477-1C4AED0DAA92}" type="datetimeFigureOut">
              <a:rPr lang="en-US" smtClean="0"/>
              <a:t>8/15/25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89E7-1ABD-4B06-BDCA-34C21F9E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3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D0B4-DA0E-4330-9080-67E0E3FAD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9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0D3F-CEB9-4D2A-A22E-4444E05D9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4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D73AD-4925-4D31-91AD-EC26C668E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0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4B9F-B5D1-43CD-8C2E-5007B9C59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4FEA-DC68-441C-AC4B-518DC044F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6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FE65-84A0-4470-93A0-24D4DC295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1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0944-1FC4-4396-B690-E87D260534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1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B3DD1-4BBA-4E16-877B-572869EBE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0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2CC6-9E31-4D45-8A81-1DF4D4553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DDF-F2CA-418F-A5AC-DC98542FD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2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69E66-4DAD-4334-AAAA-5C09B0059E9E}" type="datetime3">
              <a:rPr lang="en-US" smtClean="0"/>
              <a:t>15 August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A37E0-63DD-4030-A1CE-AE26E3E9D5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804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43C3-3E00-4C33-B6CD-5500025F4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80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D0B4-DA0E-4330-9080-67E0E3FAD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8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0D3F-CEB9-4D2A-A22E-4444E05D9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6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D73AD-4925-4D31-91AD-EC26C668E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5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4B9F-B5D1-43CD-8C2E-5007B9C59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04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4FEA-DC68-441C-AC4B-518DC044F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2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FE65-84A0-4470-93A0-24D4DC295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0944-1FC4-4396-B690-E87D260534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45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B3DD1-4BBA-4E16-877B-572869EBE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8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2CC6-9E31-4D45-8A81-1DF4D4553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8562-81FE-4016-BCE9-8B7EB2ABDB46}" type="datetime3">
              <a:rPr lang="en-US" smtClean="0"/>
              <a:t>15 August 2025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EA4B-FF60-4C3D-80A6-97C0839E0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9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DDF-F2CA-418F-A5AC-DC98542FD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43C3-3E00-4C33-B6CD-5500025F4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7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D0B4-DA0E-4330-9080-67E0E3FAD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05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0D3F-CEB9-4D2A-A22E-4444E05D9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23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D73AD-4925-4D31-91AD-EC26C668E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9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4B9F-B5D1-43CD-8C2E-5007B9C59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43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4FEA-DC68-441C-AC4B-518DC044F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42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FE65-84A0-4470-93A0-24D4DC295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9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0944-1FC4-4396-B690-E87D260534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29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B3DD1-4BBA-4E16-877B-572869EBE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4EA4E-ED47-4537-8BF5-36C2D8848131}" type="datetime3">
              <a:rPr lang="en-US" smtClean="0"/>
              <a:t>15 August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FC15B-12D5-49B0-BF8A-10B29BBE3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187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2CC6-9E31-4D45-8A81-1DF4D4553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9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DDF-F2CA-418F-A5AC-DC98542FD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1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43C3-3E00-4C33-B6CD-5500025F4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8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D0B4-DA0E-4330-9080-67E0E3FAD6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8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0D3F-CEB9-4D2A-A22E-4444E05D9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6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D73AD-4925-4D31-91AD-EC26C668E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15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4B9F-B5D1-43CD-8C2E-5007B9C598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48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D4FEA-DC68-441C-AC4B-518DC044F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99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FE65-84A0-4470-93A0-24D4DC295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10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0944-1FC4-4396-B690-E87D260534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C7C9C-CE79-45B7-84B1-1EC8071EBD03}" type="datetime3">
              <a:rPr lang="en-US" smtClean="0"/>
              <a:t>15 August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61F53-59AC-4827-AE08-504AD04A22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0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B3DD1-4BBA-4E16-877B-572869EBEF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9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A2CC6-9E31-4D45-8A81-1DF4D4553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icture Placeholder 4"/>
          <p:cNvSpPr>
            <a:spLocks noGrp="1"/>
          </p:cNvSpPr>
          <p:nvPr>
            <p:ph type="pic" idx="13"/>
          </p:nvPr>
        </p:nvSpPr>
        <p:spPr>
          <a:xfrm>
            <a:off x="4596977" y="0"/>
            <a:ext cx="4547023" cy="685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961" y="419100"/>
            <a:ext cx="1783083" cy="840231"/>
          </a:xfrm>
          <a:prstGeom prst="rect">
            <a:avLst/>
          </a:prstGeom>
        </p:spPr>
        <p:txBody>
          <a:bodyPr/>
          <a:lstStyle>
            <a:lvl1pPr marL="0" algn="ctr" defTabSz="914400">
              <a:spcBef>
                <a:spcPts val="1200"/>
              </a:spcBef>
              <a:defRPr sz="54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1158584" indent="-701386" algn="ctr" defTabSz="914400">
              <a:spcBef>
                <a:spcPts val="1200"/>
              </a:spcBef>
              <a:defRPr sz="54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600200" indent="-685800" algn="ctr" defTabSz="914400">
              <a:spcBef>
                <a:spcPts val="1200"/>
              </a:spcBef>
              <a:defRPr sz="54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057400" indent="-685800" algn="ctr" defTabSz="914400">
              <a:spcBef>
                <a:spcPts val="1200"/>
              </a:spcBef>
              <a:defRPr sz="54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600325" indent="-771525" algn="ctr" defTabSz="914400">
              <a:spcBef>
                <a:spcPts val="1200"/>
              </a:spcBef>
              <a:defRPr sz="54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3429001"/>
            <a:ext cx="4572000" cy="259404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1554162"/>
            <a:ext cx="4572000" cy="548959"/>
          </a:xfrm>
          <a:prstGeom prst="rect">
            <a:avLst/>
          </a:prstGeom>
        </p:spPr>
        <p:txBody>
          <a:bodyPr/>
          <a:lstStyle/>
          <a:p>
            <a:pPr marL="336042" indent="-336042" defTabSz="448055">
              <a:spcBef>
                <a:spcPts val="600"/>
              </a:spcBef>
              <a:defRPr sz="3136"/>
            </a:pPr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23234" y="6539232"/>
            <a:ext cx="245747" cy="2565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6150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01A4-FF66-4450-B477-1C4AED0DA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89E7-1ABD-4B06-BDCA-34C21F9EE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63DDF-F2CA-418F-A5AC-DC98542FD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5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43C3-3E00-4C33-B6CD-5500025F4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01A4-FF66-4450-B477-1C4AED0DAA92}" type="datetimeFigureOut">
              <a:rPr lang="en-US" smtClean="0"/>
              <a:t>8/15/25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89E7-1ABD-4B06-BDCA-34C21F9E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2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01A4-FF66-4450-B477-1C4AED0DAA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89E7-1ABD-4B06-BDCA-34C21F9EE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6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F3B40-087E-40BF-820F-FC7DFB669CF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F3B40-087E-40BF-820F-FC7DFB669CF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F3B40-087E-40BF-820F-FC7DFB669CF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F3B40-087E-40BF-820F-FC7DFB669CF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501" y1="93187" x2="9651" y2="91686"/>
                        <a14:foregroundMark x1="15282" y1="89261" x2="37534" y2="89838"/>
                        <a14:foregroundMark x1="78016" y1="74827" x2="84182" y2="75058"/>
                        <a14:foregroundMark x1="84718" y1="79330" x2="84182" y2="75520"/>
                        <a14:foregroundMark x1="84182" y1="52079" x2="83914" y2="55312"/>
                        <a14:foregroundMark x1="82842" y1="38915" x2="82842" y2="41339"/>
                        <a14:foregroundMark x1="84182" y1="97229" x2="18767" y2="98268"/>
                        <a14:foregroundMark x1="81769" y1="92956" x2="79893" y2="89261"/>
                        <a14:foregroundMark x1="82842" y1="90647" x2="82306" y2="89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309260"/>
            <a:ext cx="2792506" cy="6539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228600"/>
            <a:ext cx="6705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LEADING DECISIVELY!</a:t>
            </a:r>
          </a:p>
          <a:p>
            <a:pPr algn="ctr"/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LEADING FAITHFULLY!</a:t>
            </a:r>
          </a:p>
          <a:p>
            <a:pPr algn="ctr"/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 Shaping </a:t>
            </a: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Servant Leaders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0242" y="5334000"/>
            <a:ext cx="665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C99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E. LeBron Fairbanks</a:t>
            </a:r>
          </a:p>
          <a:p>
            <a:pPr algn="ctr"/>
            <a:endParaRPr lang="en-US" sz="1600" b="1" dirty="0">
              <a:solidFill>
                <a:srgbClr val="CC9900"/>
              </a:solidFill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CC99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Africa Region, South and South Central Fields</a:t>
            </a:r>
          </a:p>
          <a:p>
            <a:pPr algn="ctr"/>
            <a:endParaRPr lang="en-US" sz="1600" b="1" dirty="0">
              <a:solidFill>
                <a:srgbClr val="CC9900"/>
              </a:solidFill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CC99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August 16, 2025</a:t>
            </a:r>
          </a:p>
        </p:txBody>
      </p:sp>
    </p:spTree>
    <p:extLst>
      <p:ext uri="{BB962C8B-B14F-4D97-AF65-F5344CB8AC3E}">
        <p14:creationId xmlns:p14="http://schemas.microsoft.com/office/powerpoint/2010/main" val="224236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4494"/>
            <a:ext cx="6554414" cy="6333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77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Communication Model for Leading the People of God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52449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Ephesians 4:1-5:2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415724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itchFamily="34" charset="0"/>
              </a:rPr>
              <a:t>(4:27)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 Bold" pitchFamily="34" charset="0"/>
              </a:rPr>
              <a:t>4:26</a:t>
            </a:r>
          </a:p>
        </p:txBody>
      </p:sp>
    </p:spTree>
    <p:extLst>
      <p:ext uri="{BB962C8B-B14F-4D97-AF65-F5344CB8AC3E}">
        <p14:creationId xmlns:p14="http://schemas.microsoft.com/office/powerpoint/2010/main" val="182080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0" y="-1"/>
            <a:ext cx="78984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751344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rajan Pro" panose="02020502050506020301" pitchFamily="18" charset="77"/>
              </a:rPr>
              <a:t>leadership Insights:</a:t>
            </a:r>
          </a:p>
          <a:p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marL="742950" indent="-742950">
              <a:buFont typeface="+mj-lt"/>
              <a:buAutoNum type="arabicPeriod"/>
            </a:pPr>
            <a:r>
              <a:rPr lang="en-US" sz="3100" i="1" dirty="0"/>
              <a:t>The Spirit of God </a:t>
            </a:r>
            <a:r>
              <a:rPr lang="en-US" sz="3100" dirty="0"/>
              <a:t>is deeply concerned with the </a:t>
            </a:r>
            <a:r>
              <a:rPr lang="en-US" sz="3100" i="1" dirty="0"/>
              <a:t>speech of His people </a:t>
            </a:r>
            <a:r>
              <a:rPr lang="en-US" sz="2400" i="1" dirty="0"/>
              <a:t>(Ephesians 4:29-31).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endParaRPr lang="en-US" sz="3600" dirty="0"/>
          </a:p>
          <a:p>
            <a:pPr marL="514350" indent="-514350">
              <a:buAutoNum type="arabicPeriod" startAt="2"/>
            </a:pPr>
            <a:r>
              <a:rPr lang="en-US" sz="3100" dirty="0"/>
              <a:t>   The spiritual life of the </a:t>
            </a:r>
            <a:r>
              <a:rPr lang="en-US" sz="3100" i="1" dirty="0"/>
              <a:t>leader</a:t>
            </a:r>
            <a:r>
              <a:rPr lang="en-US" sz="3100" dirty="0"/>
              <a:t> is the key to</a:t>
            </a:r>
          </a:p>
          <a:p>
            <a:r>
              <a:rPr lang="en-US" sz="3100" dirty="0"/>
              <a:t>         </a:t>
            </a:r>
            <a:r>
              <a:rPr lang="en-US" sz="2600" b="1" dirty="0">
                <a:latin typeface="Trajan Pro" panose="02020502050506020301" pitchFamily="18" charset="77"/>
              </a:rPr>
              <a:t>“reconciliation” </a:t>
            </a:r>
            <a:r>
              <a:rPr lang="en-US" sz="3100" dirty="0"/>
              <a:t>when </a:t>
            </a:r>
            <a:r>
              <a:rPr lang="en-US" sz="3100" i="1" dirty="0"/>
              <a:t>good and godly</a:t>
            </a:r>
          </a:p>
          <a:p>
            <a:r>
              <a:rPr lang="en-US" sz="3100" i="1" dirty="0"/>
              <a:t>         people </a:t>
            </a:r>
            <a:r>
              <a:rPr lang="en-US" sz="3100" dirty="0"/>
              <a:t>collide within a Christian community</a:t>
            </a:r>
          </a:p>
          <a:p>
            <a:r>
              <a:rPr lang="en-US" sz="3100" dirty="0"/>
              <a:t>         </a:t>
            </a:r>
            <a:r>
              <a:rPr lang="en-US" sz="2400" i="1" dirty="0"/>
              <a:t>(Ephesians 4:1-3, 25)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63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091845" y="549834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0393944">
            <a:off x="2627677" y="655075"/>
            <a:ext cx="3286156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baseline="-25000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3:</a:t>
            </a:r>
            <a:br>
              <a:rPr lang="en-US" sz="5400" b="1" baseline="-25000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r>
              <a:rPr lang="en-US" sz="3600" b="1" dirty="0">
                <a:ln w="5080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264900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52"/>
            <a:ext cx="9144000" cy="65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2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8956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rajan Pro" panose="02020502050506020301" pitchFamily="18" charset="77"/>
              </a:rPr>
              <a:t>Leadership for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Trajan Pro" panose="02020502050506020301" pitchFamily="18" charset="77"/>
              </a:rPr>
              <a:t>Congregational Transformation…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…involves </a:t>
            </a:r>
            <a:r>
              <a:rPr lang="en-US" sz="2400" dirty="0">
                <a:latin typeface="Trajan Pro" panose="02020502050506020301" pitchFamily="18" charset="77"/>
                <a:cs typeface="Times New Roman" panose="02020603050405020304" pitchFamily="18" charset="0"/>
              </a:rPr>
              <a:t>equipping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of God for ministry and mission.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… includes defining, clarifying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preparing </a:t>
            </a:r>
            <a:r>
              <a:rPr lang="en-US" sz="2400" dirty="0">
                <a:latin typeface="Trajan Pro" panose="02020502050506020301" pitchFamily="18" charset="77"/>
                <a:cs typeface="Times New Roman" panose="02020603050405020304" pitchFamily="18" charset="0"/>
              </a:rPr>
              <a:t>each disciple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her or his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rajan Pro" panose="02020502050506020301" pitchFamily="18" charset="77"/>
                <a:cs typeface="Times New Roman" panose="02020603050405020304" pitchFamily="18" charset="0"/>
              </a:rPr>
              <a:t>Spirit-empowered ministry.</a:t>
            </a:r>
          </a:p>
        </p:txBody>
      </p:sp>
    </p:spTree>
    <p:extLst>
      <p:ext uri="{BB962C8B-B14F-4D97-AF65-F5344CB8AC3E}">
        <p14:creationId xmlns:p14="http://schemas.microsoft.com/office/powerpoint/2010/main" val="382863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8763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rajan Pro" panose="02020502050506020301" pitchFamily="18" charset="77"/>
              </a:rPr>
              <a:t>Transformational leadership: 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rajan Pro" panose="02020502050506020301" pitchFamily="18" charset="77"/>
              </a:rPr>
              <a:t>Ephesians 4:11-16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marL="742950" indent="-742950">
              <a:buFont typeface="+mj-lt"/>
              <a:buAutoNum type="alphaUcPeriod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C000"/>
                </a:solidFill>
              </a:rPr>
              <a:t>context</a:t>
            </a:r>
            <a:r>
              <a:rPr lang="en-US" sz="2800" dirty="0"/>
              <a:t> of congregational transformation is </a:t>
            </a:r>
            <a:r>
              <a:rPr lang="en-US" sz="2800" dirty="0">
                <a:solidFill>
                  <a:srgbClr val="FFC000"/>
                </a:solidFill>
              </a:rPr>
              <a:t>“God’s People” </a:t>
            </a:r>
            <a:r>
              <a:rPr lang="en-US" sz="2800" dirty="0"/>
              <a:t>or “</a:t>
            </a:r>
            <a:r>
              <a:rPr lang="en-US" sz="2800" i="1" dirty="0"/>
              <a:t>ministry participation</a:t>
            </a:r>
            <a:r>
              <a:rPr lang="en-US" sz="2800" dirty="0"/>
              <a:t>.” (Ephesians 4:11).</a:t>
            </a:r>
          </a:p>
          <a:p>
            <a:pPr marL="742950" indent="-742950">
              <a:buFont typeface="+mj-lt"/>
              <a:buAutoNum type="alphaUcPeriod"/>
            </a:pPr>
            <a:endParaRPr lang="en-US" sz="2800" dirty="0"/>
          </a:p>
          <a:p>
            <a:pPr marL="742950" indent="-742950">
              <a:buFont typeface="+mj-lt"/>
              <a:buAutoNum type="alphaUcPeriod"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C000"/>
                </a:solidFill>
              </a:rPr>
              <a:t>task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en-US" sz="2800" dirty="0"/>
              <a:t>in congregational transformation is to </a:t>
            </a:r>
            <a:r>
              <a:rPr lang="en-US" sz="2800" dirty="0">
                <a:solidFill>
                  <a:srgbClr val="FFC000"/>
                </a:solidFill>
              </a:rPr>
              <a:t>“prepare God’s people” </a:t>
            </a:r>
            <a:r>
              <a:rPr lang="en-US" sz="2800" dirty="0"/>
              <a:t>or “</a:t>
            </a:r>
            <a:r>
              <a:rPr lang="en-US" sz="2800" i="1" dirty="0"/>
              <a:t>ministry formation</a:t>
            </a:r>
            <a:r>
              <a:rPr lang="en-US" sz="2800" dirty="0"/>
              <a:t>.” (Ephesians 4:12)</a:t>
            </a:r>
          </a:p>
          <a:p>
            <a:endParaRPr lang="en-US" sz="2400" i="1" dirty="0"/>
          </a:p>
          <a:p>
            <a:r>
              <a:rPr lang="en-US" sz="2400" i="1" dirty="0"/>
              <a:t>“The Ministry of Every Christian is to Serve Others in Jesus Name” </a:t>
            </a:r>
          </a:p>
        </p:txBody>
      </p:sp>
    </p:spTree>
    <p:extLst>
      <p:ext uri="{BB962C8B-B14F-4D97-AF65-F5344CB8AC3E}">
        <p14:creationId xmlns:p14="http://schemas.microsoft.com/office/powerpoint/2010/main" val="382863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 startAt="3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congregational transformation is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“works of service”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expression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(Ephesians 4:12).</a:t>
            </a:r>
          </a:p>
          <a:p>
            <a:pPr marL="742950" indent="-742950">
              <a:buFont typeface="+mj-lt"/>
              <a:buAutoNum type="alphaUcPeriod" startAt="3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 startAt="3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congregational transformation is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“love within the body of Christ”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“ministry interaction.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(Ephesians 4:15-16).</a:t>
            </a:r>
          </a:p>
          <a:p>
            <a:pPr marL="742950" indent="-742950">
              <a:buFont typeface="+mj-lt"/>
              <a:buAutoNum type="alphaUcPeriod" startAt="3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UcPeriod" startAt="3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congregational transformation is a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“holiness lifestyle”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Christ-like ministry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(Ephesians 4:13).</a:t>
            </a:r>
          </a:p>
          <a:p>
            <a:pPr marL="742950" indent="-742950">
              <a:buFont typeface="+mj-lt"/>
              <a:buAutoNum type="alphaUcPeriod" startAt="3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“The Ministry of Every Christian is Serving Others in Jesus Name”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227854" y="497078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393944">
            <a:off x="2940789" y="930764"/>
            <a:ext cx="3286156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4: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264900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2801112"/>
            <a:ext cx="8247888" cy="1237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401" y="541775"/>
            <a:ext cx="642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THE LEADER AS CATALYST IN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TRANSFORMING A COMMUNITY OF FAITH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>
                <a:solidFill>
                  <a:sysClr val="windowText" lastClr="000000"/>
                </a:solidFill>
              </a:rPr>
              <a:t>Dreaming and Planning</a:t>
            </a:r>
          </a:p>
        </p:txBody>
      </p:sp>
    </p:spTree>
    <p:extLst>
      <p:ext uri="{BB962C8B-B14F-4D97-AF65-F5344CB8AC3E}">
        <p14:creationId xmlns:p14="http://schemas.microsoft.com/office/powerpoint/2010/main" val="348080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C9900"/>
                </a:solidFill>
                <a:latin typeface="Trajan Pro" panose="02020502050506020301" pitchFamily="18" charset="77"/>
              </a:rPr>
              <a:t>Course Purpose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2400" y="1066800"/>
            <a:ext cx="9144000" cy="604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seeks to encourage each participate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lifelong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pursuit 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formation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Christian maturity, 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and embrace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unique relationship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profess 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LIVE and LEAD.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2 Corinthians 3:16 -18)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6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8" y="228600"/>
            <a:ext cx="7887572" cy="6180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828800" cy="123110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Understand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Your mission: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OVERARCHING MISSION STATEMENT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669738"/>
            <a:ext cx="1981200" cy="1292662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Continually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review and revise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your strategy: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REVIEW AND REVISE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655094"/>
            <a:ext cx="1828800" cy="123110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Assess your situation: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SITUATION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5169694"/>
            <a:ext cx="1828800" cy="123110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Develop your goals: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PERSONAL/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PROFESSIONAL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1828800" cy="123110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4. Implement your plan: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COMPREHENSIVE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286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</a:t>
            </a:r>
            <a:br>
              <a:rPr lang="en-US" dirty="0"/>
            </a:br>
            <a:r>
              <a:rPr lang="en-US" dirty="0"/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19108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7D6AF4-F81C-A063-C865-A105CE2F6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Rectangle 13">
            <a:extLst>
              <a:ext uri="{FF2B5EF4-FFF2-40B4-BE49-F238E27FC236}">
                <a16:creationId xmlns:a16="http://schemas.microsoft.com/office/drawing/2014/main" id="{F0732AAB-D101-6B52-EB2F-6C0A77364F5D}"/>
              </a:ext>
            </a:extLst>
          </p:cNvPr>
          <p:cNvGrpSpPr/>
          <p:nvPr/>
        </p:nvGrpSpPr>
        <p:grpSpPr>
          <a:xfrm>
            <a:off x="-5" y="-19050"/>
            <a:ext cx="9144008" cy="933450"/>
            <a:chOff x="-1" y="0"/>
            <a:chExt cx="9144006" cy="933450"/>
          </a:xfrm>
        </p:grpSpPr>
        <p:sp>
          <p:nvSpPr>
            <p:cNvPr id="278" name="Rectangle">
              <a:extLst>
                <a:ext uri="{FF2B5EF4-FFF2-40B4-BE49-F238E27FC236}">
                  <a16:creationId xmlns:a16="http://schemas.microsoft.com/office/drawing/2014/main" id="{9A30C471-AA0D-5A5B-537E-E1FEB4753747}"/>
                </a:ext>
              </a:extLst>
            </p:cNvPr>
            <p:cNvSpPr/>
            <p:nvPr/>
          </p:nvSpPr>
          <p:spPr>
            <a:xfrm flipH="1">
              <a:off x="-2" y="0"/>
              <a:ext cx="9144008" cy="933450"/>
            </a:xfrm>
            <a:prstGeom prst="rect">
              <a:avLst/>
            </a:prstGeom>
            <a:solidFill>
              <a:srgbClr val="C4BD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0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79" name="Life Stages of a Local Church">
              <a:extLst>
                <a:ext uri="{FF2B5EF4-FFF2-40B4-BE49-F238E27FC236}">
                  <a16:creationId xmlns:a16="http://schemas.microsoft.com/office/drawing/2014/main" id="{B7F4A2C5-F39E-9FC9-8F3A-47B6ABA0283A}"/>
                </a:ext>
              </a:extLst>
            </p:cNvPr>
            <p:cNvSpPr txBox="1"/>
            <p:nvPr/>
          </p:nvSpPr>
          <p:spPr>
            <a:xfrm>
              <a:off x="-2" y="71753"/>
              <a:ext cx="9144007" cy="789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t>Life Stages of a Local Church </a:t>
              </a:r>
            </a:p>
          </p:txBody>
        </p:sp>
      </p:grpSp>
      <p:pic>
        <p:nvPicPr>
          <p:cNvPr id="281" name="fig4-3.png" descr="fig4-3.png">
            <a:extLst>
              <a:ext uri="{FF2B5EF4-FFF2-40B4-BE49-F238E27FC236}">
                <a16:creationId xmlns:a16="http://schemas.microsoft.com/office/drawing/2014/main" id="{6901DC7C-7A34-1C1D-ECC0-879E9BFE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7" y="960549"/>
            <a:ext cx="7193086" cy="57082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74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 dir="d"/>
      </p:transition>
    </mc:Choice>
    <mc:Fallback xmlns="">
      <p:transition spd="slow">
        <p:pull dir="d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7401"/>
            <a:ext cx="8229600" cy="613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CC9900"/>
                  </a:solidFill>
                </a:ln>
                <a:solidFill>
                  <a:srgbClr val="FFC000"/>
                </a:solidFill>
              </a:rPr>
              <a:t>ESTABLISH GROWTH GOALS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Growth goals </a:t>
            </a:r>
            <a:r>
              <a:rPr lang="en-US" sz="2800" dirty="0"/>
              <a:t>are statements of faith for the </a:t>
            </a:r>
          </a:p>
          <a:p>
            <a:pPr algn="ctr"/>
            <a:r>
              <a:rPr lang="en-US" sz="2800" i="1" dirty="0"/>
              <a:t>Christian leader and local church</a:t>
            </a:r>
            <a:r>
              <a:rPr lang="en-US" sz="2800" dirty="0"/>
              <a:t> that express clearly 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what we believe God will do through us</a:t>
            </a:r>
            <a:r>
              <a:rPr lang="en-US" sz="2800" dirty="0"/>
              <a:t>.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>
                <a:latin typeface="Arial Rounded MT Bold" pitchFamily="34" charset="0"/>
              </a:rPr>
              <a:t>A </a:t>
            </a:r>
            <a:r>
              <a:rPr lang="en-US" sz="2800" dirty="0">
                <a:solidFill>
                  <a:srgbClr val="FFC000"/>
                </a:solidFill>
                <a:latin typeface="Arial Rounded MT Bold" pitchFamily="34" charset="0"/>
              </a:rPr>
              <a:t>GOAL</a:t>
            </a:r>
            <a:r>
              <a:rPr lang="en-US" sz="2800" dirty="0">
                <a:latin typeface="Arial Rounded MT Bold" pitchFamily="34" charset="0"/>
              </a:rPr>
              <a:t> should be: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 		</a:t>
            </a:r>
            <a:r>
              <a:rPr lang="en-US" sz="2800" dirty="0">
                <a:latin typeface="Arial Rounded MT Bold" pitchFamily="34" charset="0"/>
              </a:rPr>
              <a:t>1. Be measurable.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itchFamily="34" charset="0"/>
              </a:rPr>
              <a:t> 		2. Be feasible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itchFamily="34" charset="0"/>
              </a:rPr>
              <a:t> 		3. Be attainable.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itchFamily="34" charset="0"/>
              </a:rPr>
              <a:t> 		4. Contain an </a:t>
            </a:r>
            <a:r>
              <a:rPr lang="en-US" sz="2800" u="sng" dirty="0">
                <a:latin typeface="Arial Rounded MT Bold" pitchFamily="34" charset="0"/>
              </a:rPr>
              <a:t>action</a:t>
            </a:r>
            <a:r>
              <a:rPr lang="en-US" sz="2800" dirty="0">
                <a:latin typeface="Arial Rounded MT Bold" pitchFamily="34" charset="0"/>
              </a:rPr>
              <a:t> verb.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Rounded MT Bold" pitchFamily="34" charset="0"/>
              </a:rPr>
              <a:t> 		5. Have a deadline.</a:t>
            </a:r>
          </a:p>
        </p:txBody>
      </p:sp>
    </p:spTree>
    <p:extLst>
      <p:ext uri="{BB962C8B-B14F-4D97-AF65-F5344CB8AC3E}">
        <p14:creationId xmlns:p14="http://schemas.microsoft.com/office/powerpoint/2010/main" val="116960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Encouraging the Heart</a:t>
            </a:r>
          </a:p>
          <a:p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clear Standards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the Best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 Recognition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Fifth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Story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Sixth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Together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Seventh Essential: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the Example</a:t>
            </a:r>
          </a:p>
          <a:p>
            <a:pPr algn="r">
              <a:spcAft>
                <a:spcPts val="1200"/>
              </a:spcAft>
            </a:pPr>
            <a:r>
              <a:rPr lang="en-US" sz="2400" dirty="0"/>
              <a:t>James Kouzes and Barry Posner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77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338F9-1C2E-BCA1-3594-D8A1604DE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A4B490A-B6CA-66C4-4F9B-08630968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227854" y="497078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6CBED6-5903-C9C2-BF2F-DEDA8BB6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93944">
            <a:off x="2940789" y="930764"/>
            <a:ext cx="3286156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5: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b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299166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33400"/>
            <a:ext cx="8610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Mentoring</a:t>
            </a:r>
          </a:p>
          <a:p>
            <a:r>
              <a:rPr lang="en-US" sz="2400" b="1" dirty="0">
                <a:latin typeface="Trajan Pro" panose="02020502050506020301" pitchFamily="18" charset="77"/>
              </a:rPr>
              <a:t>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LD! LF!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Pages 88-94)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Mentoring Questions</a:t>
            </a:r>
          </a:p>
          <a:p>
            <a:endParaRPr lang="en-US" dirty="0"/>
          </a:p>
          <a:p>
            <a:pPr marL="342900" indent="-342900" algn="ctr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are your dreams?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are your priorities?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keeps you awake at night?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How are you doing, personally?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How are you progressing in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your ministry assignment?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How can I help?</a:t>
            </a:r>
          </a:p>
          <a:p>
            <a:pPr marL="342900" indent="-342900">
              <a:buFont typeface="+mj-lt"/>
              <a:buAutoNum type="arabicPeriod"/>
            </a:pPr>
            <a:endParaRPr lang="en-US" sz="4000" dirty="0"/>
          </a:p>
          <a:p>
            <a:endParaRPr lang="en-US" sz="4000" dirty="0"/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776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17" y="-1676401"/>
            <a:ext cx="8229600" cy="922020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US" sz="54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Strong and Effective</a:t>
            </a:r>
            <a:br>
              <a:rPr lang="en-US" sz="36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</a:br>
            <a:r>
              <a:rPr lang="en-US" sz="36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Governing Boards</a:t>
            </a:r>
            <a:br>
              <a:rPr lang="en-US" sz="54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</a:t>
            </a:r>
            <a:r>
              <a:rPr lang="en-US" sz="2000" b="1" i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LD! LF! </a:t>
            </a:r>
            <a:r>
              <a:rPr 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Pages 95 – 108)</a:t>
            </a: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 </a:t>
            </a:r>
            <a:r>
              <a:rPr lang="en-US" sz="2400" b="1" i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LD! LF! 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Appendix B </a:t>
            </a: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“Characteristics of </a:t>
            </a: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Strong and Effective Boards” </a:t>
            </a:r>
            <a:b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Pages 239-240</a:t>
            </a:r>
          </a:p>
        </p:txBody>
      </p:sp>
    </p:spTree>
    <p:extLst>
      <p:ext uri="{BB962C8B-B14F-4D97-AF65-F5344CB8AC3E}">
        <p14:creationId xmlns:p14="http://schemas.microsoft.com/office/powerpoint/2010/main" val="69916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D73F-CB5C-5648-6577-D9D5A1ADF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>
            <a:extLst>
              <a:ext uri="{FF2B5EF4-FFF2-40B4-BE49-F238E27FC236}">
                <a16:creationId xmlns:a16="http://schemas.microsoft.com/office/drawing/2014/main" id="{72A90804-18BA-6BE7-C7A3-0BB9EF70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1295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85843-8B3C-4D48-EFB6-937B845E9510}"/>
              </a:ext>
            </a:extLst>
          </p:cNvPr>
          <p:cNvSpPr/>
          <p:nvPr/>
        </p:nvSpPr>
        <p:spPr>
          <a:xfrm>
            <a:off x="38100" y="990600"/>
            <a:ext cx="9067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  <a:cs typeface="Times New Roman" panose="02020603050405020304" pitchFamily="18" charset="0"/>
              </a:rPr>
              <a:t>Strong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boards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EMPOWER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Missional and Visional Pastors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___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Strong leaders 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EMBRACE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jan Pro" panose="02020502050506020301" pitchFamily="18" charset="77"/>
              </a:rPr>
              <a:t>passionate and engaged boards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3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949" y="2492431"/>
            <a:ext cx="863193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</a:t>
            </a:r>
          </a:p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the </a:t>
            </a:r>
          </a:p>
          <a:p>
            <a:pPr algn="ctr"/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 questions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928-A730-4190-A2C3-EBC5C205C7EE}" type="datetime3">
              <a:rPr lang="en-US" altLang="zh-CN" smtClean="0">
                <a:solidFill>
                  <a:schemeClr val="bg1"/>
                </a:solidFill>
              </a:rPr>
              <a:t>15 August 2025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pPr/>
              <a:t>28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827501">
            <a:off x="157482" y="785702"/>
            <a:ext cx="5856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Characteristic  #3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34" y="142125"/>
            <a:ext cx="8839366" cy="6563475"/>
          </a:xfrm>
          <a:prstGeom prst="rect">
            <a:avLst/>
          </a:prstGeom>
          <a:noFill/>
          <a:ln w="254000" cmpd="tri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/>
          </p:nvPr>
        </p:nvSpPr>
        <p:spPr>
          <a:xfrm>
            <a:off x="914400" y="2209800"/>
            <a:ext cx="7772400" cy="5619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we?</a:t>
            </a: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we?</a:t>
            </a: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we going?</a:t>
            </a: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we get there?</a:t>
            </a: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 to get there?</a:t>
            </a: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ts val="0"/>
              </a:spcBef>
              <a:buClr>
                <a:srgbClr val="66FF33"/>
              </a:buClr>
              <a:buSzTx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we know when we get there?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153400" cy="205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cap="none" dirty="0">
                <a:solidFill>
                  <a:schemeClr val="tx1"/>
                </a:solidFill>
              </a:rPr>
              <a:t> </a:t>
            </a:r>
            <a:r>
              <a:rPr lang="en-US" sz="3600" i="1" cap="none" dirty="0">
                <a:solidFill>
                  <a:srgbClr val="FFC000"/>
                </a:solidFill>
                <a:latin typeface="Trajan Pro" panose="02020502050506020301" pitchFamily="18" charset="77"/>
              </a:rPr>
              <a:t>Strategic Questions</a:t>
            </a:r>
            <a:r>
              <a:rPr lang="en-US" sz="4000" cap="none" dirty="0">
                <a:solidFill>
                  <a:srgbClr val="FFC000"/>
                </a:solidFill>
              </a:rPr>
              <a:t>	</a:t>
            </a:r>
            <a:br>
              <a:rPr lang="en-US" sz="4000" cap="none" dirty="0">
                <a:solidFill>
                  <a:schemeClr val="tx1"/>
                </a:solidFill>
              </a:rPr>
            </a:br>
            <a:r>
              <a:rPr lang="en-US" sz="27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(value defining and forward thinking…)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9463" name="Picture 7" descr="question_mark_3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66FF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378">
            <a:off x="6863115" y="2895368"/>
            <a:ext cx="17843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52C1-A5B4-2B73-A65D-77DA6A74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B3735-B0C5-E4D2-C976-FD1FF857609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609600"/>
            <a:ext cx="8229600" cy="58483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PLEASE SHARE IN CHAT OR ON-LINE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BIG INSIGHT?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KEY THEME?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“A-HA” MOMENT?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MOST HELPFUL VISUAL/GRAPH/TEMPLATE?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IMMEDIATE “TAKEAWAY”?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43280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FFC000"/>
                </a:solidFill>
                <a:latin typeface="Trajan Pro" panose="02020502050506020301" pitchFamily="18" charset="77"/>
              </a:rPr>
              <a:t>A Key Question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1524000"/>
            <a:ext cx="8610600" cy="4343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“Always, the key question to be asked in Board decision making is: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1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11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decision important for the long-term survival, health, and mission achievement of our church? </a:t>
            </a:r>
          </a:p>
          <a:p>
            <a:pPr eaLnBrk="1" hangingPunct="1">
              <a:lnSpc>
                <a:spcPct val="120000"/>
              </a:lnSpc>
            </a:pP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answering this question, then policies and decisions can be made.”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Albert J. Meyer, author. p. 217</a:t>
            </a:r>
          </a:p>
        </p:txBody>
      </p:sp>
    </p:spTree>
    <p:extLst>
      <p:ext uri="{BB962C8B-B14F-4D97-AF65-F5344CB8AC3E}">
        <p14:creationId xmlns:p14="http://schemas.microsoft.com/office/powerpoint/2010/main" val="317409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FF00"/>
              </a:buClr>
              <a:buFont typeface="Arial" pitchFamily="34" charset="0"/>
              <a:buChar char="►"/>
            </a:pPr>
            <a:r>
              <a:rPr lang="en-US" sz="2000" i="1" dirty="0"/>
              <a:t>LD! LF! </a:t>
            </a:r>
            <a:r>
              <a:rPr lang="en-US" sz="2000" dirty="0"/>
              <a:t>Appendix D. “Local Church Board Diagnostic” Pages 243 – 245</a:t>
            </a:r>
          </a:p>
          <a:p>
            <a:pPr lvl="0" algn="ctr">
              <a:buClr>
                <a:srgbClr val="00FF00"/>
              </a:buClr>
            </a:pPr>
            <a:endParaRPr lang="en-US" sz="2000" dirty="0"/>
          </a:p>
          <a:p>
            <a:pPr lvl="0" algn="ctr">
              <a:buClr>
                <a:srgbClr val="00FF00"/>
              </a:buClr>
            </a:pPr>
            <a:r>
              <a:rPr lang="en-US" sz="2000" dirty="0"/>
              <a:t> A LEGAL AND PROGRAM AUDIT TEMPLATE   (Modify as needed and appropriate)</a:t>
            </a:r>
          </a:p>
          <a:p>
            <a:pPr lvl="0">
              <a:buClr>
                <a:srgbClr val="00FF00"/>
              </a:buClr>
            </a:pPr>
            <a:endParaRPr lang="en-US" sz="2000" dirty="0"/>
          </a:p>
          <a:p>
            <a:pPr lvl="0">
              <a:buClr>
                <a:srgbClr val="00FF00"/>
              </a:buClr>
            </a:pPr>
            <a:endParaRPr lang="en-US" sz="2000" dirty="0"/>
          </a:p>
          <a:p>
            <a:pPr marL="285750" lvl="0" indent="-285750">
              <a:buClr>
                <a:srgbClr val="00FF00"/>
              </a:buClr>
              <a:buFont typeface="Arial" pitchFamily="34" charset="0"/>
              <a:buChar char="►"/>
            </a:pPr>
            <a:r>
              <a:rPr lang="en-US" sz="2000" dirty="0"/>
              <a:t> </a:t>
            </a:r>
            <a:r>
              <a:rPr lang="en-US" sz="2000" i="1" dirty="0"/>
              <a:t>LD! LF! </a:t>
            </a:r>
            <a:r>
              <a:rPr lang="en-US" sz="2000" dirty="0"/>
              <a:t>Appendix E. “Board Evaluation Survey” Pages 246 – 250</a:t>
            </a:r>
          </a:p>
          <a:p>
            <a:pPr lvl="0">
              <a:buClr>
                <a:srgbClr val="00FF00"/>
              </a:buClr>
            </a:pPr>
            <a:endParaRPr lang="en-US" sz="2000" dirty="0"/>
          </a:p>
          <a:p>
            <a:pPr lvl="0">
              <a:buClr>
                <a:srgbClr val="00FF00"/>
              </a:buClr>
            </a:pPr>
            <a:r>
              <a:rPr lang="en-US" sz="2000" dirty="0"/>
              <a:t>A. Board and Mission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B. Board/Pastor Relations 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C. Member to Member Relations 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D. The Board Agenda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E. The Organization of the Board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          F. The Functioning of the Board 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                     G. Additional Important Questions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                                H.  Summary Questions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                                      Major Strengths of our Board…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                                      Three Board Development issues we </a:t>
            </a:r>
          </a:p>
          <a:p>
            <a:pPr lvl="0">
              <a:buClr>
                <a:srgbClr val="00FF00"/>
              </a:buClr>
            </a:pPr>
            <a:r>
              <a:rPr lang="en-US" sz="2000" dirty="0"/>
              <a:t>                                                                            focus on during the next 18 months: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 vert="horz" lIns="0" tIns="45720" rIns="0" bIns="45720" rtlCol="0">
            <a:normAutofit fontScale="9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en-US" sz="3600" dirty="0">
                <a:solidFill>
                  <a:srgbClr val="FFC000"/>
                </a:solidFill>
                <a:latin typeface="Trajan Pro" panose="02020502050506020301" pitchFamily="18" charset="77"/>
              </a:rPr>
              <a:t>Board Development Questions</a:t>
            </a:r>
          </a:p>
        </p:txBody>
      </p:sp>
    </p:spTree>
    <p:extLst>
      <p:ext uri="{BB962C8B-B14F-4D97-AF65-F5344CB8AC3E}">
        <p14:creationId xmlns:p14="http://schemas.microsoft.com/office/powerpoint/2010/main" val="2020067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320444" y="854634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393944">
            <a:off x="2868622" y="1128217"/>
            <a:ext cx="3478438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5:</a:t>
            </a:r>
            <a:b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r>
              <a:rPr lang="en-US" sz="3600" b="1" dirty="0">
                <a:ln w="5080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PAIN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940991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966216"/>
            <a:ext cx="7522464" cy="4925568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993341" y="1981200"/>
            <a:ext cx="289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1778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10903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947928"/>
            <a:ext cx="826008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2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9564"/>
            <a:ext cx="8229600" cy="4238871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096000" y="38862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1778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</a:rPr>
              <a:t>Vision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2209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1778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1920049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82" y="1309564"/>
            <a:ext cx="8229600" cy="4238871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069106" y="2286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1778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</a:rPr>
              <a:t>Vision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38200" y="3695700"/>
            <a:ext cx="2209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>
                <a:ln w="1778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Arial Black"/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4066878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24D28-7348-CA68-3575-708D50D14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FDC2C3-38F6-B056-8F00-9CB791AF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B03DD-1250-1235-20A3-E188F033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7928"/>
            <a:ext cx="826008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2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7526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and godly people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differ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sometimes collide)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how to reach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mutually desired goals  </a:t>
            </a:r>
          </a:p>
        </p:txBody>
      </p:sp>
    </p:spTree>
    <p:extLst>
      <p:ext uri="{BB962C8B-B14F-4D97-AF65-F5344CB8AC3E}">
        <p14:creationId xmlns:p14="http://schemas.microsoft.com/office/powerpoint/2010/main" val="1171776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600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live and work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as Christians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our relationships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redemptive and a witness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unbelievers?</a:t>
            </a:r>
          </a:p>
        </p:txBody>
      </p:sp>
    </p:spTree>
    <p:extLst>
      <p:ext uri="{BB962C8B-B14F-4D97-AF65-F5344CB8AC3E}">
        <p14:creationId xmlns:p14="http://schemas.microsoft.com/office/powerpoint/2010/main" val="60261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CC9900"/>
                </a:solidFill>
                <a:latin typeface="Trajan Pro" panose="02020502050506020301" pitchFamily="18" charset="77"/>
              </a:rPr>
              <a:t>Webinar Sub-Themes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534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servant leaders ….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 ….	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 ….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leaders....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VISION</a:t>
            </a:r>
            <a:r>
              <a:rPr lang="en-US" sz="2400" b="1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leaders….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 …. </a:t>
            </a:r>
            <a:r>
              <a:rPr lang="en-US" sz="2400" dirty="0">
                <a:latin typeface="Arial Rounded MT Bold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1549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905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Seven “anchors” </a:t>
            </a:r>
            <a:b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</a:b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that hold us steady </a:t>
            </a:r>
            <a:b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</a:b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as Christian leaders </a:t>
            </a:r>
            <a:br>
              <a:rPr lang="en-US" sz="3600" b="1" dirty="0">
                <a:solidFill>
                  <a:schemeClr val="accent2"/>
                </a:solidFill>
              </a:rPr>
            </a:b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4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76300"/>
            <a:ext cx="79248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 #1:</a:t>
            </a:r>
            <a:endParaRPr lang="en-US" sz="4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rajan Pro" panose="02020502050506020301" pitchFamily="18" charset="77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“Speak Gracefully”</a:t>
            </a: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words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channels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God’s grace to others </a:t>
            </a:r>
          </a:p>
          <a:p>
            <a:pPr marL="0" indent="0">
              <a:buNone/>
            </a:pPr>
            <a:endParaRPr lang="en-US" sz="3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4:29</a:t>
            </a:r>
          </a:p>
          <a:p>
            <a:pPr>
              <a:buFontTx/>
              <a:buNone/>
            </a:pPr>
            <a:endParaRPr lang="en-US" sz="4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4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54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74442"/>
            <a:ext cx="868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Do Our Words?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Encourage or discourage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Uplift or “putdown”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Speak positively or negatively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Reflect cultural sensitivity or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cultural “blindness”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Focus on the other person, or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	focus on self</a:t>
            </a:r>
          </a:p>
        </p:txBody>
      </p:sp>
    </p:spTree>
    <p:extLst>
      <p:ext uri="{BB962C8B-B14F-4D97-AF65-F5344CB8AC3E}">
        <p14:creationId xmlns:p14="http://schemas.microsoft.com/office/powerpoint/2010/main" val="161026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807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How do others feel when they leave our presence?</a:t>
            </a:r>
          </a:p>
          <a:p>
            <a:pPr>
              <a:spcAft>
                <a:spcPts val="60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Stronger or weaker?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Larger of smaller about themselves?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Confident or hesitant?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Understood or misunderstood?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Affirmed or manipulate?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Blessed or “destroyed”?</a:t>
            </a:r>
          </a:p>
        </p:txBody>
      </p:sp>
    </p:spTree>
    <p:extLst>
      <p:ext uri="{BB962C8B-B14F-4D97-AF65-F5344CB8AC3E}">
        <p14:creationId xmlns:p14="http://schemas.microsoft.com/office/powerpoint/2010/main" val="7187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5143500"/>
            <a:ext cx="9144000" cy="171450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rajan Pro" panose="02020502050506020301" pitchFamily="18" charset="77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50292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COMPLEMENT to CRITICISM  Ratio</a:t>
            </a:r>
          </a:p>
          <a:p>
            <a:endParaRPr 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 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Troubled Families:  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/ 7-8</a:t>
            </a:r>
          </a:p>
          <a:p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Families: 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/ 2-3</a:t>
            </a:r>
          </a:p>
        </p:txBody>
      </p:sp>
    </p:spTree>
    <p:extLst>
      <p:ext uri="{BB962C8B-B14F-4D97-AF65-F5344CB8AC3E}">
        <p14:creationId xmlns:p14="http://schemas.microsoft.com/office/powerpoint/2010/main" val="2970762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660"/>
            <a:ext cx="6553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26869"/>
            <a:ext cx="4876800" cy="4191000"/>
          </a:xfrm>
        </p:spPr>
        <p:txBody>
          <a:bodyPr/>
          <a:lstStyle/>
          <a:p>
            <a:pPr>
              <a:buFontTx/>
              <a:buNone/>
            </a:pPr>
            <a:endParaRPr lang="en-US" sz="3600" b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 #2:</a:t>
            </a:r>
            <a:endParaRPr lang="en-US" sz="4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rajan Pro" panose="02020502050506020301" pitchFamily="18" charset="77"/>
              </a:rPr>
              <a:t>“Live Gratefully”</a:t>
            </a:r>
          </a:p>
          <a:p>
            <a:pPr>
              <a:buFontTx/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thanks in all circumstances, </a:t>
            </a:r>
          </a:p>
          <a:p>
            <a:pPr algn="ctr">
              <a:buFontTx/>
              <a:buNone/>
            </a:pPr>
            <a:r>
              <a:rPr 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is God's will </a:t>
            </a:r>
          </a:p>
          <a:p>
            <a:pPr algn="ctr">
              <a:buFontTx/>
              <a:buNone/>
            </a:pPr>
            <a:r>
              <a:rPr 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 in Christ Jesus.</a:t>
            </a:r>
            <a:r>
              <a:rPr lang="en-US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28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800" i="1" dirty="0">
                <a:solidFill>
                  <a:srgbClr val="333399"/>
                </a:solidFill>
              </a:rPr>
              <a:t>I Thessalonians 5:18</a:t>
            </a:r>
            <a:endParaRPr lang="en-US" sz="2800" b="1" i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3600" b="1" i="1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605" y="5314703"/>
            <a:ext cx="9144000" cy="147254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2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990600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feel good about ourselves  until we compare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gifts, talents, and abilities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people…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families, pastors or leaders,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churches!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Response?</a:t>
            </a:r>
          </a:p>
        </p:txBody>
      </p:sp>
    </p:spTree>
    <p:extLst>
      <p:ext uri="{BB962C8B-B14F-4D97-AF65-F5344CB8AC3E}">
        <p14:creationId xmlns:p14="http://schemas.microsoft.com/office/powerpoint/2010/main" val="2430456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4023"/>
            <a:ext cx="79248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 #3:</a:t>
            </a:r>
          </a:p>
          <a:p>
            <a:pPr algn="ctr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“Listen Intently”</a:t>
            </a: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</a:endParaRPr>
          </a:p>
          <a:p>
            <a:pPr algn="ctr">
              <a:buFontTx/>
              <a:buNone/>
            </a:pPr>
            <a:r>
              <a:rPr lang="en-US" b="1" i="1" dirty="0">
                <a:solidFill>
                  <a:schemeClr val="accent2"/>
                </a:solidFill>
              </a:rPr>
              <a:t>…be quick to listen,</a:t>
            </a:r>
          </a:p>
          <a:p>
            <a:pPr algn="ctr">
              <a:buFontTx/>
              <a:buNone/>
            </a:pPr>
            <a:r>
              <a:rPr lang="en-US" b="1" i="1" dirty="0">
                <a:solidFill>
                  <a:schemeClr val="accent2"/>
                </a:solidFill>
              </a:rPr>
              <a:t>slow to speak, </a:t>
            </a:r>
          </a:p>
          <a:p>
            <a:pPr algn="ctr">
              <a:buFontTx/>
              <a:buNone/>
            </a:pPr>
            <a:r>
              <a:rPr lang="en-US" b="1" i="1" dirty="0">
                <a:solidFill>
                  <a:schemeClr val="accent2"/>
                </a:solidFill>
              </a:rPr>
              <a:t>and slow to get angry.</a:t>
            </a:r>
          </a:p>
          <a:p>
            <a:pPr algn="ctr">
              <a:buFontTx/>
              <a:buNone/>
            </a:pPr>
            <a:endParaRPr lang="en-US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James 1:19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124450"/>
            <a:ext cx="9144000" cy="171450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55743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</a:rPr>
              <a:t>Listen for more than words . . .</a:t>
            </a:r>
            <a:r>
              <a:rPr lang="en-US" sz="3600" b="1" dirty="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420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2187476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Theological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vision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precede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2133047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6200" y="756842"/>
            <a:ext cx="9067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000250" algn="ctr"/>
                <a:tab pos="4286250" algn="ctr"/>
              </a:tabLst>
            </a:pPr>
            <a:r>
              <a:rPr lang="en-US" sz="3200" b="1" dirty="0">
                <a:solidFill>
                  <a:srgbClr val="FFC000"/>
                </a:solidFill>
                <a:latin typeface="Trajan Pro" panose="02020502050506020301" pitchFamily="18" charset="77"/>
                <a:ea typeface="ＭＳ Ｐゴシック" pitchFamily="34" charset="-128"/>
              </a:rPr>
              <a:t>Two ways of Thinking and Reacting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000250" algn="ctr"/>
                <a:tab pos="4286250" algn="ctr"/>
              </a:tabLst>
            </a:pPr>
            <a:endParaRPr lang="en-US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0" algn="ctr"/>
                <a:tab pos="4286250" algn="ctr"/>
              </a:tabLst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868488" y="2743200"/>
            <a:ext cx="2254250" cy="2282825"/>
            <a:chOff x="3456" y="8695"/>
            <a:chExt cx="2151" cy="2158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 flipH="1">
              <a:off x="3456" y="8784"/>
              <a:ext cx="2151" cy="2069"/>
            </a:xfrm>
            <a:custGeom>
              <a:avLst/>
              <a:gdLst>
                <a:gd name="T0" fmla="*/ 995 w 2151"/>
                <a:gd name="T1" fmla="*/ 0 h 2069"/>
                <a:gd name="T2" fmla="*/ 1640 w 2151"/>
                <a:gd name="T3" fmla="*/ 203 h 2069"/>
                <a:gd name="T4" fmla="*/ 2090 w 2151"/>
                <a:gd name="T5" fmla="*/ 863 h 2069"/>
                <a:gd name="T6" fmla="*/ 2007 w 2151"/>
                <a:gd name="T7" fmla="*/ 1515 h 2069"/>
                <a:gd name="T8" fmla="*/ 1587 w 2151"/>
                <a:gd name="T9" fmla="*/ 1958 h 2069"/>
                <a:gd name="T10" fmla="*/ 987 w 2151"/>
                <a:gd name="T11" fmla="*/ 2063 h 2069"/>
                <a:gd name="T12" fmla="*/ 477 w 2151"/>
                <a:gd name="T13" fmla="*/ 1920 h 2069"/>
                <a:gd name="T14" fmla="*/ 57 w 2151"/>
                <a:gd name="T15" fmla="*/ 1395 h 2069"/>
                <a:gd name="T16" fmla="*/ 132 w 2151"/>
                <a:gd name="T17" fmla="*/ 705 h 2069"/>
                <a:gd name="T18" fmla="*/ 575 w 2151"/>
                <a:gd name="T19" fmla="*/ 330 h 2069"/>
                <a:gd name="T20" fmla="*/ 1025 w 2151"/>
                <a:gd name="T21" fmla="*/ 278 h 2069"/>
                <a:gd name="T22" fmla="*/ 1475 w 2151"/>
                <a:gd name="T23" fmla="*/ 443 h 2069"/>
                <a:gd name="T24" fmla="*/ 1737 w 2151"/>
                <a:gd name="T25" fmla="*/ 795 h 2069"/>
                <a:gd name="T26" fmla="*/ 1767 w 2151"/>
                <a:gd name="T27" fmla="*/ 1290 h 2069"/>
                <a:gd name="T28" fmla="*/ 1415 w 2151"/>
                <a:gd name="T29" fmla="*/ 1695 h 2069"/>
                <a:gd name="T30" fmla="*/ 927 w 2151"/>
                <a:gd name="T31" fmla="*/ 1740 h 2069"/>
                <a:gd name="T32" fmla="*/ 500 w 2151"/>
                <a:gd name="T33" fmla="*/ 1485 h 2069"/>
                <a:gd name="T34" fmla="*/ 402 w 2151"/>
                <a:gd name="T35" fmla="*/ 983 h 2069"/>
                <a:gd name="T36" fmla="*/ 762 w 2151"/>
                <a:gd name="T37" fmla="*/ 630 h 2069"/>
                <a:gd name="T38" fmla="*/ 1250 w 2151"/>
                <a:gd name="T39" fmla="*/ 743 h 2069"/>
                <a:gd name="T40" fmla="*/ 1407 w 2151"/>
                <a:gd name="T41" fmla="*/ 1133 h 2069"/>
                <a:gd name="T42" fmla="*/ 1295 w 2151"/>
                <a:gd name="T43" fmla="*/ 1373 h 2069"/>
                <a:gd name="T44" fmla="*/ 1002 w 2151"/>
                <a:gd name="T45" fmla="*/ 1410 h 2069"/>
                <a:gd name="T46" fmla="*/ 762 w 2151"/>
                <a:gd name="T47" fmla="*/ 1298 h 2069"/>
                <a:gd name="T48" fmla="*/ 710 w 2151"/>
                <a:gd name="T49" fmla="*/ 1065 h 2069"/>
                <a:gd name="T50" fmla="*/ 875 w 2151"/>
                <a:gd name="T51" fmla="*/ 938 h 2069"/>
                <a:gd name="T52" fmla="*/ 1070 w 2151"/>
                <a:gd name="T53" fmla="*/ 1035 h 2069"/>
                <a:gd name="T54" fmla="*/ 1047 w 2151"/>
                <a:gd name="T55" fmla="*/ 114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1" h="2069">
                  <a:moveTo>
                    <a:pt x="995" y="0"/>
                  </a:moveTo>
                  <a:cubicBezTo>
                    <a:pt x="1102" y="32"/>
                    <a:pt x="1458" y="59"/>
                    <a:pt x="1640" y="203"/>
                  </a:cubicBezTo>
                  <a:cubicBezTo>
                    <a:pt x="1822" y="347"/>
                    <a:pt x="2029" y="645"/>
                    <a:pt x="2090" y="863"/>
                  </a:cubicBezTo>
                  <a:cubicBezTo>
                    <a:pt x="2151" y="1081"/>
                    <a:pt x="2091" y="1333"/>
                    <a:pt x="2007" y="1515"/>
                  </a:cubicBezTo>
                  <a:cubicBezTo>
                    <a:pt x="1923" y="1697"/>
                    <a:pt x="1757" y="1867"/>
                    <a:pt x="1587" y="1958"/>
                  </a:cubicBezTo>
                  <a:cubicBezTo>
                    <a:pt x="1417" y="2049"/>
                    <a:pt x="1172" y="2069"/>
                    <a:pt x="987" y="2063"/>
                  </a:cubicBezTo>
                  <a:cubicBezTo>
                    <a:pt x="802" y="2057"/>
                    <a:pt x="632" y="2031"/>
                    <a:pt x="477" y="1920"/>
                  </a:cubicBezTo>
                  <a:cubicBezTo>
                    <a:pt x="322" y="1809"/>
                    <a:pt x="114" y="1597"/>
                    <a:pt x="57" y="1395"/>
                  </a:cubicBezTo>
                  <a:cubicBezTo>
                    <a:pt x="0" y="1193"/>
                    <a:pt x="46" y="882"/>
                    <a:pt x="132" y="705"/>
                  </a:cubicBezTo>
                  <a:cubicBezTo>
                    <a:pt x="218" y="528"/>
                    <a:pt x="426" y="401"/>
                    <a:pt x="575" y="330"/>
                  </a:cubicBezTo>
                  <a:cubicBezTo>
                    <a:pt x="724" y="259"/>
                    <a:pt x="875" y="259"/>
                    <a:pt x="1025" y="278"/>
                  </a:cubicBezTo>
                  <a:cubicBezTo>
                    <a:pt x="1175" y="297"/>
                    <a:pt x="1356" y="357"/>
                    <a:pt x="1475" y="443"/>
                  </a:cubicBezTo>
                  <a:cubicBezTo>
                    <a:pt x="1594" y="529"/>
                    <a:pt x="1688" y="654"/>
                    <a:pt x="1737" y="795"/>
                  </a:cubicBezTo>
                  <a:cubicBezTo>
                    <a:pt x="1786" y="936"/>
                    <a:pt x="1821" y="1140"/>
                    <a:pt x="1767" y="1290"/>
                  </a:cubicBezTo>
                  <a:cubicBezTo>
                    <a:pt x="1713" y="1440"/>
                    <a:pt x="1555" y="1620"/>
                    <a:pt x="1415" y="1695"/>
                  </a:cubicBezTo>
                  <a:cubicBezTo>
                    <a:pt x="1275" y="1770"/>
                    <a:pt x="1079" y="1775"/>
                    <a:pt x="927" y="1740"/>
                  </a:cubicBezTo>
                  <a:cubicBezTo>
                    <a:pt x="775" y="1705"/>
                    <a:pt x="587" y="1611"/>
                    <a:pt x="500" y="1485"/>
                  </a:cubicBezTo>
                  <a:cubicBezTo>
                    <a:pt x="413" y="1359"/>
                    <a:pt x="358" y="1125"/>
                    <a:pt x="402" y="983"/>
                  </a:cubicBezTo>
                  <a:cubicBezTo>
                    <a:pt x="446" y="841"/>
                    <a:pt x="621" y="670"/>
                    <a:pt x="762" y="630"/>
                  </a:cubicBezTo>
                  <a:cubicBezTo>
                    <a:pt x="903" y="590"/>
                    <a:pt x="1143" y="659"/>
                    <a:pt x="1250" y="743"/>
                  </a:cubicBezTo>
                  <a:cubicBezTo>
                    <a:pt x="1357" y="827"/>
                    <a:pt x="1400" y="1028"/>
                    <a:pt x="1407" y="1133"/>
                  </a:cubicBezTo>
                  <a:cubicBezTo>
                    <a:pt x="1414" y="1238"/>
                    <a:pt x="1363" y="1327"/>
                    <a:pt x="1295" y="1373"/>
                  </a:cubicBezTo>
                  <a:cubicBezTo>
                    <a:pt x="1227" y="1419"/>
                    <a:pt x="1091" y="1422"/>
                    <a:pt x="1002" y="1410"/>
                  </a:cubicBezTo>
                  <a:cubicBezTo>
                    <a:pt x="913" y="1398"/>
                    <a:pt x="811" y="1355"/>
                    <a:pt x="762" y="1298"/>
                  </a:cubicBezTo>
                  <a:cubicBezTo>
                    <a:pt x="713" y="1241"/>
                    <a:pt x="691" y="1125"/>
                    <a:pt x="710" y="1065"/>
                  </a:cubicBezTo>
                  <a:cubicBezTo>
                    <a:pt x="729" y="1005"/>
                    <a:pt x="815" y="943"/>
                    <a:pt x="875" y="938"/>
                  </a:cubicBezTo>
                  <a:cubicBezTo>
                    <a:pt x="935" y="933"/>
                    <a:pt x="1041" y="1001"/>
                    <a:pt x="1070" y="1035"/>
                  </a:cubicBezTo>
                  <a:cubicBezTo>
                    <a:pt x="1099" y="1069"/>
                    <a:pt x="1052" y="1118"/>
                    <a:pt x="1047" y="1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09" name="AutoShape 5"/>
            <p:cNvSpPr>
              <a:spLocks noChangeArrowheads="1"/>
            </p:cNvSpPr>
            <p:nvPr/>
          </p:nvSpPr>
          <p:spPr bwMode="auto">
            <a:xfrm rot="-1449987">
              <a:off x="4464" y="8695"/>
              <a:ext cx="165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0" name="AutoShape 6"/>
            <p:cNvSpPr>
              <a:spLocks noChangeArrowheads="1"/>
            </p:cNvSpPr>
            <p:nvPr/>
          </p:nvSpPr>
          <p:spPr bwMode="auto">
            <a:xfrm rot="-6938735">
              <a:off x="4104" y="9803"/>
              <a:ext cx="165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1" name="AutoShape 7"/>
            <p:cNvSpPr>
              <a:spLocks noChangeArrowheads="1"/>
            </p:cNvSpPr>
            <p:nvPr/>
          </p:nvSpPr>
          <p:spPr bwMode="auto">
            <a:xfrm rot="5241017">
              <a:off x="5328" y="10368"/>
              <a:ext cx="165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5140325" y="2836863"/>
            <a:ext cx="2241550" cy="2190750"/>
            <a:chOff x="7344" y="8784"/>
            <a:chExt cx="2151" cy="2069"/>
          </a:xfrm>
        </p:grpSpPr>
        <p:sp>
          <p:nvSpPr>
            <p:cNvPr id="47113" name="Freeform 9"/>
            <p:cNvSpPr>
              <a:spLocks/>
            </p:cNvSpPr>
            <p:nvPr/>
          </p:nvSpPr>
          <p:spPr bwMode="auto">
            <a:xfrm flipH="1">
              <a:off x="7344" y="8784"/>
              <a:ext cx="2151" cy="2069"/>
            </a:xfrm>
            <a:custGeom>
              <a:avLst/>
              <a:gdLst>
                <a:gd name="T0" fmla="*/ 995 w 2151"/>
                <a:gd name="T1" fmla="*/ 0 h 2069"/>
                <a:gd name="T2" fmla="*/ 1640 w 2151"/>
                <a:gd name="T3" fmla="*/ 203 h 2069"/>
                <a:gd name="T4" fmla="*/ 2090 w 2151"/>
                <a:gd name="T5" fmla="*/ 863 h 2069"/>
                <a:gd name="T6" fmla="*/ 2007 w 2151"/>
                <a:gd name="T7" fmla="*/ 1515 h 2069"/>
                <a:gd name="T8" fmla="*/ 1587 w 2151"/>
                <a:gd name="T9" fmla="*/ 1958 h 2069"/>
                <a:gd name="T10" fmla="*/ 987 w 2151"/>
                <a:gd name="T11" fmla="*/ 2063 h 2069"/>
                <a:gd name="T12" fmla="*/ 477 w 2151"/>
                <a:gd name="T13" fmla="*/ 1920 h 2069"/>
                <a:gd name="T14" fmla="*/ 57 w 2151"/>
                <a:gd name="T15" fmla="*/ 1395 h 2069"/>
                <a:gd name="T16" fmla="*/ 132 w 2151"/>
                <a:gd name="T17" fmla="*/ 705 h 2069"/>
                <a:gd name="T18" fmla="*/ 575 w 2151"/>
                <a:gd name="T19" fmla="*/ 330 h 2069"/>
                <a:gd name="T20" fmla="*/ 1025 w 2151"/>
                <a:gd name="T21" fmla="*/ 278 h 2069"/>
                <a:gd name="T22" fmla="*/ 1475 w 2151"/>
                <a:gd name="T23" fmla="*/ 443 h 2069"/>
                <a:gd name="T24" fmla="*/ 1737 w 2151"/>
                <a:gd name="T25" fmla="*/ 795 h 2069"/>
                <a:gd name="T26" fmla="*/ 1767 w 2151"/>
                <a:gd name="T27" fmla="*/ 1290 h 2069"/>
                <a:gd name="T28" fmla="*/ 1415 w 2151"/>
                <a:gd name="T29" fmla="*/ 1695 h 2069"/>
                <a:gd name="T30" fmla="*/ 927 w 2151"/>
                <a:gd name="T31" fmla="*/ 1740 h 2069"/>
                <a:gd name="T32" fmla="*/ 500 w 2151"/>
                <a:gd name="T33" fmla="*/ 1485 h 2069"/>
                <a:gd name="T34" fmla="*/ 402 w 2151"/>
                <a:gd name="T35" fmla="*/ 983 h 2069"/>
                <a:gd name="T36" fmla="*/ 762 w 2151"/>
                <a:gd name="T37" fmla="*/ 630 h 2069"/>
                <a:gd name="T38" fmla="*/ 1250 w 2151"/>
                <a:gd name="T39" fmla="*/ 743 h 2069"/>
                <a:gd name="T40" fmla="*/ 1407 w 2151"/>
                <a:gd name="T41" fmla="*/ 1133 h 2069"/>
                <a:gd name="T42" fmla="*/ 1295 w 2151"/>
                <a:gd name="T43" fmla="*/ 1373 h 2069"/>
                <a:gd name="T44" fmla="*/ 1002 w 2151"/>
                <a:gd name="T45" fmla="*/ 1410 h 2069"/>
                <a:gd name="T46" fmla="*/ 762 w 2151"/>
                <a:gd name="T47" fmla="*/ 1298 h 2069"/>
                <a:gd name="T48" fmla="*/ 710 w 2151"/>
                <a:gd name="T49" fmla="*/ 1065 h 2069"/>
                <a:gd name="T50" fmla="*/ 875 w 2151"/>
                <a:gd name="T51" fmla="*/ 938 h 2069"/>
                <a:gd name="T52" fmla="*/ 1070 w 2151"/>
                <a:gd name="T53" fmla="*/ 1035 h 2069"/>
                <a:gd name="T54" fmla="*/ 1047 w 2151"/>
                <a:gd name="T55" fmla="*/ 114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1" h="2069">
                  <a:moveTo>
                    <a:pt x="995" y="0"/>
                  </a:moveTo>
                  <a:cubicBezTo>
                    <a:pt x="1102" y="32"/>
                    <a:pt x="1458" y="59"/>
                    <a:pt x="1640" y="203"/>
                  </a:cubicBezTo>
                  <a:cubicBezTo>
                    <a:pt x="1822" y="347"/>
                    <a:pt x="2029" y="645"/>
                    <a:pt x="2090" y="863"/>
                  </a:cubicBezTo>
                  <a:cubicBezTo>
                    <a:pt x="2151" y="1081"/>
                    <a:pt x="2091" y="1333"/>
                    <a:pt x="2007" y="1515"/>
                  </a:cubicBezTo>
                  <a:cubicBezTo>
                    <a:pt x="1923" y="1697"/>
                    <a:pt x="1757" y="1867"/>
                    <a:pt x="1587" y="1958"/>
                  </a:cubicBezTo>
                  <a:cubicBezTo>
                    <a:pt x="1417" y="2049"/>
                    <a:pt x="1172" y="2069"/>
                    <a:pt x="987" y="2063"/>
                  </a:cubicBezTo>
                  <a:cubicBezTo>
                    <a:pt x="802" y="2057"/>
                    <a:pt x="632" y="2031"/>
                    <a:pt x="477" y="1920"/>
                  </a:cubicBezTo>
                  <a:cubicBezTo>
                    <a:pt x="322" y="1809"/>
                    <a:pt x="114" y="1597"/>
                    <a:pt x="57" y="1395"/>
                  </a:cubicBezTo>
                  <a:cubicBezTo>
                    <a:pt x="0" y="1193"/>
                    <a:pt x="46" y="882"/>
                    <a:pt x="132" y="705"/>
                  </a:cubicBezTo>
                  <a:cubicBezTo>
                    <a:pt x="218" y="528"/>
                    <a:pt x="426" y="401"/>
                    <a:pt x="575" y="330"/>
                  </a:cubicBezTo>
                  <a:cubicBezTo>
                    <a:pt x="724" y="259"/>
                    <a:pt x="875" y="259"/>
                    <a:pt x="1025" y="278"/>
                  </a:cubicBezTo>
                  <a:cubicBezTo>
                    <a:pt x="1175" y="297"/>
                    <a:pt x="1356" y="357"/>
                    <a:pt x="1475" y="443"/>
                  </a:cubicBezTo>
                  <a:cubicBezTo>
                    <a:pt x="1594" y="529"/>
                    <a:pt x="1688" y="654"/>
                    <a:pt x="1737" y="795"/>
                  </a:cubicBezTo>
                  <a:cubicBezTo>
                    <a:pt x="1786" y="936"/>
                    <a:pt x="1821" y="1140"/>
                    <a:pt x="1767" y="1290"/>
                  </a:cubicBezTo>
                  <a:cubicBezTo>
                    <a:pt x="1713" y="1440"/>
                    <a:pt x="1555" y="1620"/>
                    <a:pt x="1415" y="1695"/>
                  </a:cubicBezTo>
                  <a:cubicBezTo>
                    <a:pt x="1275" y="1770"/>
                    <a:pt x="1079" y="1775"/>
                    <a:pt x="927" y="1740"/>
                  </a:cubicBezTo>
                  <a:cubicBezTo>
                    <a:pt x="775" y="1705"/>
                    <a:pt x="587" y="1611"/>
                    <a:pt x="500" y="1485"/>
                  </a:cubicBezTo>
                  <a:cubicBezTo>
                    <a:pt x="413" y="1359"/>
                    <a:pt x="358" y="1125"/>
                    <a:pt x="402" y="983"/>
                  </a:cubicBezTo>
                  <a:cubicBezTo>
                    <a:pt x="446" y="841"/>
                    <a:pt x="621" y="670"/>
                    <a:pt x="762" y="630"/>
                  </a:cubicBezTo>
                  <a:cubicBezTo>
                    <a:pt x="903" y="590"/>
                    <a:pt x="1143" y="659"/>
                    <a:pt x="1250" y="743"/>
                  </a:cubicBezTo>
                  <a:cubicBezTo>
                    <a:pt x="1357" y="827"/>
                    <a:pt x="1400" y="1028"/>
                    <a:pt x="1407" y="1133"/>
                  </a:cubicBezTo>
                  <a:cubicBezTo>
                    <a:pt x="1414" y="1238"/>
                    <a:pt x="1363" y="1327"/>
                    <a:pt x="1295" y="1373"/>
                  </a:cubicBezTo>
                  <a:cubicBezTo>
                    <a:pt x="1227" y="1419"/>
                    <a:pt x="1091" y="1422"/>
                    <a:pt x="1002" y="1410"/>
                  </a:cubicBezTo>
                  <a:cubicBezTo>
                    <a:pt x="913" y="1398"/>
                    <a:pt x="811" y="1355"/>
                    <a:pt x="762" y="1298"/>
                  </a:cubicBezTo>
                  <a:cubicBezTo>
                    <a:pt x="713" y="1241"/>
                    <a:pt x="691" y="1125"/>
                    <a:pt x="710" y="1065"/>
                  </a:cubicBezTo>
                  <a:cubicBezTo>
                    <a:pt x="729" y="1005"/>
                    <a:pt x="815" y="943"/>
                    <a:pt x="875" y="938"/>
                  </a:cubicBezTo>
                  <a:cubicBezTo>
                    <a:pt x="935" y="933"/>
                    <a:pt x="1041" y="1001"/>
                    <a:pt x="1070" y="1035"/>
                  </a:cubicBezTo>
                  <a:cubicBezTo>
                    <a:pt x="1099" y="1069"/>
                    <a:pt x="1052" y="1118"/>
                    <a:pt x="1047" y="11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4" name="AutoShape 10"/>
            <p:cNvSpPr>
              <a:spLocks noChangeArrowheads="1"/>
            </p:cNvSpPr>
            <p:nvPr/>
          </p:nvSpPr>
          <p:spPr bwMode="auto">
            <a:xfrm rot="-1449987">
              <a:off x="7632" y="9026"/>
              <a:ext cx="165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5" name="AutoShape 11"/>
            <p:cNvSpPr>
              <a:spLocks noChangeArrowheads="1"/>
            </p:cNvSpPr>
            <p:nvPr/>
          </p:nvSpPr>
          <p:spPr bwMode="auto">
            <a:xfrm rot="-1834885">
              <a:off x="9216" y="9360"/>
              <a:ext cx="165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116" name="AutoShape 12"/>
            <p:cNvSpPr>
              <a:spLocks noChangeArrowheads="1"/>
            </p:cNvSpPr>
            <p:nvPr/>
          </p:nvSpPr>
          <p:spPr bwMode="auto">
            <a:xfrm rot="-5394190">
              <a:off x="8006" y="9947"/>
              <a:ext cx="165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562100" y="5295900"/>
            <a:ext cx="2643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4999038" y="5287963"/>
            <a:ext cx="2564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sz="24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53" y="2745916"/>
            <a:ext cx="2194560" cy="2292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5" y="2819364"/>
            <a:ext cx="2311400" cy="2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244244" y="397434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20393944">
            <a:off x="2813325" y="655076"/>
            <a:ext cx="3286156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1: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r>
              <a:rPr lang="en-US" sz="3600" b="1" dirty="0">
                <a:ln w="5080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PASSION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60429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84148"/>
            <a:ext cx="746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3600" dirty="0"/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95592-B4EA-9E71-1E14-0BC98C4AC28C}"/>
              </a:ext>
            </a:extLst>
          </p:cNvPr>
          <p:cNvSpPr txBox="1"/>
          <p:nvPr/>
        </p:nvSpPr>
        <p:spPr>
          <a:xfrm>
            <a:off x="685800" y="914400"/>
            <a:ext cx="7772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b="1" i="1" dirty="0">
                <a:latin typeface="Trajan Pro" panose="02020502050506020301" pitchFamily="18" charset="77"/>
              </a:rPr>
              <a:t>Growth producing questions</a:t>
            </a:r>
          </a:p>
          <a:p>
            <a:pPr algn="ctr">
              <a:buFontTx/>
              <a:buNone/>
            </a:pPr>
            <a:endParaRPr lang="en-US" sz="3200" b="1" i="1" dirty="0">
              <a:latin typeface="Trajan Pro" panose="02020502050506020301" pitchFamily="18" charset="77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I learn?  				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I change?</a:t>
            </a:r>
          </a:p>
          <a:p>
            <a:endParaRPr lang="en-US" sz="2800" b="1" dirty="0"/>
          </a:p>
          <a:p>
            <a:endParaRPr lang="en-US" sz="3200" b="1" dirty="0">
              <a:latin typeface="Trajan Pro" panose="02020502050506020301" pitchFamily="18" charset="77"/>
            </a:endParaRPr>
          </a:p>
          <a:p>
            <a:pPr algn="ctr">
              <a:buFontTx/>
              <a:buNone/>
            </a:pPr>
            <a:r>
              <a:rPr lang="en-US" sz="3200" b="1" i="1" dirty="0">
                <a:latin typeface="Trajan Pro" panose="02020502050506020301" pitchFamily="18" charset="77"/>
              </a:rPr>
              <a:t>Growth inhibiting questions</a:t>
            </a:r>
          </a:p>
          <a:p>
            <a:pPr algn="ctr">
              <a:buFontTx/>
              <a:buNone/>
            </a:pPr>
            <a:endParaRPr lang="en-US" sz="3200" b="1" i="1" dirty="0">
              <a:latin typeface="Trajan Pro" panose="02020502050506020301" pitchFamily="18" charset="77"/>
            </a:endParaRPr>
          </a:p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Why me?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What if …?</a:t>
            </a:r>
          </a:p>
        </p:txBody>
      </p:sp>
    </p:spTree>
    <p:extLst>
      <p:ext uri="{BB962C8B-B14F-4D97-AF65-F5344CB8AC3E}">
        <p14:creationId xmlns:p14="http://schemas.microsoft.com/office/powerpoint/2010/main" val="2801607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61" y="609600"/>
            <a:ext cx="8686800" cy="304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 #4:</a:t>
            </a:r>
            <a:endParaRPr lang="en-US" sz="4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“Forgive Freely”</a:t>
            </a: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</a:endParaRPr>
          </a:p>
          <a:p>
            <a:pPr>
              <a:buFontTx/>
              <a:buNone/>
            </a:pP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Jesus said,</a:t>
            </a:r>
          </a:p>
          <a:p>
            <a:pPr algn="ctr">
              <a:buFontTx/>
              <a:buNone/>
            </a:pP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"Father, forgive them, </a:t>
            </a:r>
          </a:p>
          <a:p>
            <a:pPr algn="ctr">
              <a:buFontTx/>
              <a:buNone/>
            </a:pP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they do not know </a:t>
            </a:r>
          </a:p>
          <a:p>
            <a:pPr algn="ctr">
              <a:buFontTx/>
              <a:buNone/>
            </a:pP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are doing.”</a:t>
            </a:r>
          </a:p>
          <a:p>
            <a:pPr algn="ctr">
              <a:buFontTx/>
              <a:buNone/>
            </a:pPr>
            <a:endParaRPr lang="en-US" sz="28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23:34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accent2"/>
              </a:solidFill>
              <a:latin typeface="Trajan Pro" panose="02020502050506020301" pitchFamily="18" charset="77"/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</a:endParaRPr>
          </a:p>
          <a:p>
            <a:pPr>
              <a:buFontTx/>
              <a:buNone/>
            </a:pPr>
            <a:endParaRPr lang="en-US" sz="4800" b="1" i="1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1750" y="6244442"/>
            <a:ext cx="9144000" cy="171450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13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 #5:</a:t>
            </a:r>
            <a:endParaRPr lang="en-US" sz="4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</a:rPr>
              <a:t>“Lead Decisively”</a:t>
            </a: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spirit of </a:t>
            </a:r>
            <a:r>
              <a:rPr 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humility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brokenness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move ahead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Philippians 2:5-11</a:t>
            </a:r>
          </a:p>
        </p:txBody>
      </p:sp>
    </p:spTree>
    <p:extLst>
      <p:ext uri="{BB962C8B-B14F-4D97-AF65-F5344CB8AC3E}">
        <p14:creationId xmlns:p14="http://schemas.microsoft.com/office/powerpoint/2010/main" val="627422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9144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in the 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</a:p>
          <a:p>
            <a:pPr algn="ctr"/>
            <a:endParaRPr lang="en-US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future</a:t>
            </a:r>
          </a:p>
          <a:p>
            <a:pPr algn="ctr"/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present </a:t>
            </a:r>
          </a:p>
          <a:p>
            <a:pPr algn="ctr"/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our decision-making 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leaders</a:t>
            </a: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often takes place!</a:t>
            </a:r>
          </a:p>
        </p:txBody>
      </p:sp>
    </p:spTree>
    <p:extLst>
      <p:ext uri="{BB962C8B-B14F-4D97-AF65-F5344CB8AC3E}">
        <p14:creationId xmlns:p14="http://schemas.microsoft.com/office/powerpoint/2010/main" val="47789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14400"/>
            <a:ext cx="8686800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move ahead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decisively through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indent="-457200">
              <a:lnSpc>
                <a:spcPct val="150000"/>
              </a:lnSpc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Prayer . . .</a:t>
            </a:r>
          </a:p>
          <a:p>
            <a:pPr marL="2286000" indent="-457200">
              <a:lnSpc>
                <a:spcPct val="150000"/>
              </a:lnSpc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. . . </a:t>
            </a:r>
          </a:p>
          <a:p>
            <a:pPr marL="2286000" indent="-457200">
              <a:lnSpc>
                <a:spcPct val="150000"/>
              </a:lnSpc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Gratitude . . . </a:t>
            </a:r>
          </a:p>
        </p:txBody>
      </p:sp>
    </p:spTree>
    <p:extLst>
      <p:ext uri="{BB962C8B-B14F-4D97-AF65-F5344CB8AC3E}">
        <p14:creationId xmlns:p14="http://schemas.microsoft.com/office/powerpoint/2010/main" val="3059453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2192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spirit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humility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brokenness,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move ahead</a:t>
            </a:r>
          </a:p>
        </p:txBody>
      </p:sp>
    </p:spTree>
    <p:extLst>
      <p:ext uri="{BB962C8B-B14F-4D97-AF65-F5344CB8AC3E}">
        <p14:creationId xmlns:p14="http://schemas.microsoft.com/office/powerpoint/2010/main" val="31910823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8382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Leading decisively 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with Christian humility </a:t>
            </a: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requires these skills</a:t>
            </a:r>
          </a:p>
          <a:p>
            <a:pPr algn="ctr"/>
            <a:endParaRPr lang="en-US" sz="3600" b="1" dirty="0">
              <a:solidFill>
                <a:srgbClr val="FFC000"/>
              </a:solidFill>
              <a:latin typeface="Trajan Pro" panose="02020502050506020301" pitchFamily="18" charset="77"/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and communicating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Timing and processing		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Affirming and encouraging		Asking and inquiring 	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Discernment and delegation</a:t>
            </a:r>
          </a:p>
        </p:txBody>
      </p:sp>
    </p:spTree>
    <p:extLst>
      <p:ext uri="{BB962C8B-B14F-4D97-AF65-F5344CB8AC3E}">
        <p14:creationId xmlns:p14="http://schemas.microsoft.com/office/powerpoint/2010/main" val="360221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0169"/>
            <a:ext cx="8763000" cy="205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Anchor #6:</a:t>
            </a:r>
            <a:endParaRPr lang="en-US" sz="4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“Care Deeply”</a:t>
            </a: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Caring Christians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People,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Power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2 Thessalonians 2:1-6</a:t>
            </a:r>
          </a:p>
          <a:p>
            <a:pPr algn="ctr">
              <a:buFontTx/>
              <a:buNone/>
            </a:pP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chemeClr val="accent2"/>
              </a:solidFill>
              <a:latin typeface="Trajan Pro" panose="02020502050506020301" pitchFamily="18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3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MCTN00714_0000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898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42356"/>
            <a:ext cx="8534400" cy="205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Anchor is this:</a:t>
            </a:r>
            <a:endParaRPr lang="en-US" sz="4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sz="3600" b="1" dirty="0">
                <a:solidFill>
                  <a:srgbClr val="333399"/>
                </a:solidFill>
                <a:latin typeface="Trajan Pro" panose="02020502050506020301" pitchFamily="18" charset="77"/>
              </a:rPr>
              <a:t>“Pray Earnestly”</a:t>
            </a:r>
          </a:p>
          <a:p>
            <a:pPr algn="ctr">
              <a:buFontTx/>
              <a:buNone/>
            </a:pPr>
            <a:endParaRPr lang="en-US" sz="3600" b="1" dirty="0">
              <a:solidFill>
                <a:srgbClr val="333399"/>
              </a:solidFill>
              <a:latin typeface="Trajan Pro" panose="02020502050506020301" pitchFamily="18" charset="77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Pray, believing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God can work in 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 the change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desire to see in </a:t>
            </a:r>
            <a:r>
              <a:rPr lang="en-US" sz="28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  <a:p>
            <a:pPr algn="ctr">
              <a:buFontTx/>
              <a:buNone/>
            </a:pP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Thessalonians 5:17</a:t>
            </a:r>
          </a:p>
          <a:p>
            <a:pPr algn="ctr">
              <a:buFontTx/>
              <a:buNone/>
            </a:pPr>
            <a:r>
              <a:rPr lang="en-US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7:1-5</a:t>
            </a:r>
          </a:p>
          <a:p>
            <a:pPr algn="ctr">
              <a:buFontTx/>
              <a:buNone/>
            </a:pP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28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600" b="1" dirty="0">
              <a:solidFill>
                <a:srgbClr val="333399"/>
              </a:solidFill>
              <a:latin typeface="Trajan Pro" panose="02020502050506020301" pitchFamily="18" charset="7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334000"/>
            <a:ext cx="9296400" cy="1714500"/>
          </a:xfrm>
          <a:prstGeom prst="rect">
            <a:avLst/>
          </a:prstGeom>
          <a:gradFill rotWithShape="1">
            <a:gsLst>
              <a:gs pos="0">
                <a:srgbClr val="33CCFF">
                  <a:alpha val="0"/>
                </a:srgbClr>
              </a:gs>
              <a:gs pos="100000">
                <a:srgbClr val="33CCFF">
                  <a:gamma/>
                  <a:shade val="6039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8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658A4-0A76-A040-4145-C678B3C8424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2"/>
            <a:ext cx="8610600" cy="63515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CC9900"/>
                </a:highlight>
              </a:rPr>
              <a:t>MY LEADERSHIP CREDO*</a:t>
            </a:r>
          </a:p>
          <a:p>
            <a:pPr marL="0" indent="0">
              <a:buNone/>
            </a:pPr>
            <a:endParaRPr lang="en-US" dirty="0">
              <a:highlight>
                <a:srgbClr val="CC9900"/>
              </a:highlight>
            </a:endParaRPr>
          </a:p>
          <a:p>
            <a:pPr marL="514350" indent="-514350">
              <a:buAutoNum type="arabicPeriod"/>
            </a:pPr>
            <a:r>
              <a:rPr lang="en-US" b="1" dirty="0">
                <a:latin typeface="Trajan Pro" panose="02020502050506020301" pitchFamily="18" charset="77"/>
              </a:rPr>
              <a:t>Live Gratefully.</a:t>
            </a:r>
            <a:r>
              <a:rPr lang="en-US" i="1" dirty="0">
                <a:latin typeface="Trajan Pro" panose="02020502050506020301" pitchFamily="18" charset="77"/>
              </a:rPr>
              <a:t> </a:t>
            </a:r>
            <a:r>
              <a:rPr lang="en-US" i="1" dirty="0"/>
              <a:t>Don’t complain. Be grateful.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Trajan Pro" panose="02020502050506020301" pitchFamily="18" charset="77"/>
              </a:rPr>
              <a:t>Speak Gracefully. </a:t>
            </a:r>
            <a:r>
              <a:rPr lang="en-US" i="1" dirty="0"/>
              <a:t>Watch the words I speak.</a:t>
            </a:r>
            <a:r>
              <a:rPr lang="en-US" dirty="0"/>
              <a:t>  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>
                <a:latin typeface="Trajan Pro" panose="02020502050506020301" pitchFamily="18" charset="77"/>
              </a:rPr>
              <a:t>Listen Intently.</a:t>
            </a:r>
            <a:r>
              <a:rPr lang="en-US" dirty="0">
                <a:latin typeface="Trajan Pro" panose="02020502050506020301" pitchFamily="18" charset="77"/>
              </a:rPr>
              <a:t> </a:t>
            </a:r>
            <a:r>
              <a:rPr lang="en-US" i="1" dirty="0"/>
              <a:t>Seek First to Understand.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>
                <a:latin typeface="Trajan Pro" panose="02020502050506020301" pitchFamily="18" charset="77"/>
              </a:rPr>
              <a:t>Forgive Freely.</a:t>
            </a:r>
            <a:r>
              <a:rPr lang="en-US" i="1" dirty="0">
                <a:latin typeface="Trajan Pro" panose="02020502050506020301" pitchFamily="18" charset="77"/>
              </a:rPr>
              <a:t> </a:t>
            </a:r>
            <a:r>
              <a:rPr lang="en-US" i="1" dirty="0"/>
              <a:t>A Spirit of forgiveness transforms and empowers leaders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>
                <a:latin typeface="Trajan Pro" panose="02020502050506020301" pitchFamily="18" charset="77"/>
              </a:rPr>
              <a:t>Lead Decisively.</a:t>
            </a:r>
            <a:r>
              <a:rPr lang="en-US" dirty="0">
                <a:latin typeface="Trajan Pro" panose="02020502050506020301" pitchFamily="18" charset="77"/>
              </a:rPr>
              <a:t> </a:t>
            </a:r>
            <a:r>
              <a:rPr lang="en-US" i="1" dirty="0">
                <a:latin typeface="Trajan Pro" panose="02020502050506020301" pitchFamily="18" charset="77"/>
              </a:rPr>
              <a:t>C</a:t>
            </a:r>
            <a:r>
              <a:rPr lang="en-US" i="1" dirty="0"/>
              <a:t>ombine clear vision, deep humility, and intense resolve.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b="1" dirty="0">
                <a:latin typeface="Trajan Pro" panose="02020502050506020301" pitchFamily="18" charset="77"/>
              </a:rPr>
              <a:t>Love Deeply.</a:t>
            </a:r>
            <a:r>
              <a:rPr lang="en-US" dirty="0">
                <a:latin typeface="Trajan Pro" panose="02020502050506020301" pitchFamily="18" charset="77"/>
              </a:rPr>
              <a:t> </a:t>
            </a:r>
            <a:r>
              <a:rPr lang="en-US" i="1" dirty="0"/>
              <a:t>Value People, not Power.</a:t>
            </a:r>
            <a:r>
              <a:rPr lang="en-US" dirty="0"/>
              <a:t>  </a:t>
            </a:r>
          </a:p>
          <a:p>
            <a:pPr marL="0" indent="0">
              <a:buNone/>
            </a:pPr>
            <a:r>
              <a:rPr lang="en-US" b="1" dirty="0"/>
              <a:t>7. </a:t>
            </a:r>
            <a:r>
              <a:rPr lang="en-US" b="1" dirty="0">
                <a:latin typeface="Trajan Pro" panose="02020502050506020301" pitchFamily="18" charset="77"/>
              </a:rPr>
              <a:t>Pray Earnestly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i="1" dirty="0"/>
              <a:t>Become the change that I seek in others.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*Adapted from my book,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“Mentoring and Modeling Leadership Character”,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Four, pages 54-55.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1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4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4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168043" y="626035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393944">
            <a:off x="2737124" y="959876"/>
            <a:ext cx="3286156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7:</a:t>
            </a:r>
            <a:b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r>
              <a:rPr lang="en-US" sz="3600" b="1" dirty="0">
                <a:ln w="5080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940991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533400" y="45720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52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85800"/>
            <a:ext cx="746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SPIRIT-EMPOWERED, </a:t>
            </a:r>
          </a:p>
          <a:p>
            <a:pPr algn="ctr"/>
            <a:endParaRPr lang="en-PH" sz="2800" b="1" dirty="0">
              <a:latin typeface="Trajan Pro" panose="02020502050506020301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PH" sz="28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TRUST-DEVELOPING</a:t>
            </a:r>
          </a:p>
          <a:p>
            <a:pPr algn="ctr"/>
            <a:endParaRPr lang="en-PH" sz="2800" b="1" dirty="0">
              <a:solidFill>
                <a:srgbClr val="FFC000"/>
              </a:solidFill>
              <a:latin typeface="Trajan Pro" panose="02020502050506020301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PH" sz="2800" b="1" i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RELATIONAL PRACTICES</a:t>
            </a:r>
          </a:p>
          <a:p>
            <a:pPr algn="ctr"/>
            <a:r>
              <a:rPr lang="en-PH" sz="2800" b="1" i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OF A LEADER</a:t>
            </a:r>
          </a:p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WHO ‘SHOWS UP’,</a:t>
            </a:r>
          </a:p>
          <a:p>
            <a:pPr algn="ctr"/>
            <a:endParaRPr lang="en-PH" sz="2800" b="1" dirty="0">
              <a:latin typeface="Trajan Pro" panose="02020502050506020301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AND IS ‘PRESENT’</a:t>
            </a:r>
          </a:p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PH" sz="28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IN THE MOMENT</a:t>
            </a:r>
            <a:endParaRPr lang="en-US" sz="2800" b="1" dirty="0">
              <a:latin typeface="Trajan Pro" panose="02020502050506020301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1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0612" y="838736"/>
            <a:ext cx="7467600" cy="713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8620">
              <a:lnSpc>
                <a:spcPct val="90000"/>
              </a:lnSpc>
              <a:spcBef>
                <a:spcPts val="500"/>
              </a:spcBef>
              <a:defRPr sz="2600"/>
            </a:pPr>
            <a:r>
              <a:rPr lang="en-PH" sz="3600" b="1" dirty="0">
                <a:latin typeface="Trajan Pro" panose="02020502050506020301" pitchFamily="18" charset="77"/>
                <a:ea typeface="Verdan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PH" sz="3600" b="1" i="1" dirty="0">
                <a:latin typeface="Trajan Pro" panose="02020502050506020301" pitchFamily="18" charset="77"/>
                <a:ea typeface="Verdana" panose="020B0604030504040204" pitchFamily="34" charset="0"/>
                <a:cs typeface="Times New Roman" panose="02020603050405020304" pitchFamily="18" charset="0"/>
              </a:rPr>
              <a:t>Relational Practice </a:t>
            </a:r>
            <a:r>
              <a:rPr lang="en-PH" sz="3600" b="1" dirty="0">
                <a:latin typeface="Trajan Pro" panose="02020502050506020301" pitchFamily="18" charset="77"/>
                <a:ea typeface="Verdana" panose="020B0604030504040204" pitchFamily="34" charset="0"/>
                <a:cs typeface="Times New Roman" panose="02020603050405020304" pitchFamily="18" charset="0"/>
              </a:rPr>
              <a:t>of </a:t>
            </a:r>
            <a:r>
              <a:rPr lang="en-PH" sz="36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Times New Roman" panose="02020603050405020304" pitchFamily="18" charset="0"/>
              </a:rPr>
              <a:t>Consistency and Integrity</a:t>
            </a: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600"/>
            </a:pPr>
            <a:endParaRPr lang="en-PH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600"/>
            </a:pPr>
            <a:endParaRPr lang="en-PH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600"/>
            </a:pPr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“Do I live the way I say I live … </a:t>
            </a:r>
            <a:r>
              <a:rPr lang="en-PH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consistently</a:t>
            </a:r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?”</a:t>
            </a: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“Do I do what I say I will do … </a:t>
            </a:r>
            <a:r>
              <a:rPr lang="en-PH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consistently</a:t>
            </a:r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?” </a:t>
            </a: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endParaRPr lang="en-PH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endParaRPr lang="en-PH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Christian leader when asked, </a:t>
            </a: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“how do you want to be remembered,” replied, </a:t>
            </a: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r>
              <a:rPr lang="en-PH" sz="24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“… </a:t>
            </a:r>
            <a:r>
              <a:rPr lang="en-PH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 man of integrity</a:t>
            </a:r>
            <a:r>
              <a:rPr lang="en-PH" sz="24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.… a consistency</a:t>
            </a:r>
            <a:r>
              <a:rPr lang="en-PH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between my  public and private  life.</a:t>
            </a:r>
            <a:r>
              <a:rPr lang="en-PH" sz="24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A complete person.”</a:t>
            </a: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endParaRPr lang="en-PH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endParaRPr lang="en-PH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000"/>
            </a:pPr>
            <a:endParaRPr lang="en-PH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388620">
              <a:lnSpc>
                <a:spcPct val="90000"/>
              </a:lnSpc>
              <a:spcBef>
                <a:spcPts val="500"/>
              </a:spcBef>
              <a:defRPr sz="2600"/>
            </a:pPr>
            <a:endParaRPr lang="en-PH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85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792" y="9144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b="1" dirty="0"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PH" sz="36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Consistency and Integrity</a:t>
            </a:r>
          </a:p>
          <a:p>
            <a:pPr algn="ctr"/>
            <a:endParaRPr lang="en-PH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PH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Myanmar pastor:</a:t>
            </a:r>
          </a:p>
          <a:p>
            <a:pPr algn="ctr"/>
            <a:br>
              <a:rPr lang="en-PH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PH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“…leading others </a:t>
            </a:r>
          </a:p>
          <a:p>
            <a:pPr algn="ctr"/>
            <a:r>
              <a:rPr lang="en-PH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begins with leading myself.”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90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85800"/>
            <a:ext cx="8915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0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Self-evaluation questions </a:t>
            </a:r>
          </a:p>
          <a:p>
            <a:pPr algn="ctr"/>
            <a:r>
              <a:rPr lang="en-PH" sz="30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regarding </a:t>
            </a:r>
            <a:r>
              <a:rPr lang="en-PH" sz="3000" b="1" i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Consistency and Integrity</a:t>
            </a:r>
          </a:p>
          <a:p>
            <a:endParaRPr lang="en-PH" sz="36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Is my </a:t>
            </a:r>
            <a:r>
              <a:rPr lang="en-US" sz="36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behavior</a:t>
            </a: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predictable or erratic?</a:t>
            </a:r>
          </a:p>
          <a:p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Do I </a:t>
            </a:r>
            <a:r>
              <a:rPr lang="en-US" sz="36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communicate</a:t>
            </a: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clearly or carelessly?</a:t>
            </a:r>
          </a:p>
          <a:p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 I treat</a:t>
            </a:r>
            <a:r>
              <a:rPr lang="en-US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promises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seriously or lightly?</a:t>
            </a:r>
          </a:p>
          <a:p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 Am I </a:t>
            </a:r>
            <a:r>
              <a:rPr lang="en-US" sz="36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honest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or dishonest? </a:t>
            </a:r>
            <a:endParaRPr lang="en-US" sz="3600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 Do I keep conversations</a:t>
            </a:r>
            <a:r>
              <a:rPr lang="en-US" sz="3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confidential</a:t>
            </a:r>
            <a:r>
              <a:rPr lang="en-US" sz="3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or do I “gossip”?</a:t>
            </a:r>
          </a:p>
          <a:p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6. Why do people I lead </a:t>
            </a:r>
            <a:r>
              <a:rPr lang="en-US" sz="36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trust</a:t>
            </a:r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or distrust me?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15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C0100-3A9F-8EA8-9ECB-12C8DA193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EFF19C-EAED-DB90-E949-46CB3C3F4D6D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7E889-4E4A-DFEA-D8A7-601DA49217FF}"/>
              </a:ext>
            </a:extLst>
          </p:cNvPr>
          <p:cNvSpPr txBox="1"/>
          <p:nvPr/>
        </p:nvSpPr>
        <p:spPr>
          <a:xfrm>
            <a:off x="304800" y="687724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INTEGRITY ?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HONESTY, CONSISTENCY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The same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inside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and outside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It is the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#1 trait people 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want in leaders</a:t>
            </a:r>
          </a:p>
          <a:p>
            <a:pPr algn="ctr"/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From a biblical viewpoint… </a:t>
            </a:r>
          </a:p>
          <a:p>
            <a:pPr algn="ctr"/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 live in light of </a:t>
            </a:r>
            <a:r>
              <a:rPr lang="en-PH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is important to God</a:t>
            </a:r>
          </a:p>
          <a:p>
            <a:pPr algn="ctr"/>
            <a:endParaRPr lang="en-PH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 live our lives </a:t>
            </a:r>
            <a:r>
              <a:rPr lang="en-PH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consistent</a:t>
            </a:r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PH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with what we profess by faith</a:t>
            </a:r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PH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51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306" y="381000"/>
            <a:ext cx="883920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Times New Roman" panose="02020603050405020304" pitchFamily="18" charset="0"/>
              </a:rPr>
              <a:t>Questions in pursuit of </a:t>
            </a:r>
            <a:r>
              <a:rPr lang="en-US" sz="2800" b="1" i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Integrity</a:t>
            </a: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Is this action I am considering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strengthen me spiritually?</a:t>
            </a:r>
          </a:p>
          <a:p>
            <a:endParaRPr lang="en-US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 Would I want my son, my wife, or my best friend</a:t>
            </a:r>
          </a:p>
          <a:p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 copy this action 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of mine?</a:t>
            </a:r>
          </a:p>
          <a:p>
            <a:endParaRPr lang="en-US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  Does this action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violate a biblical principle?</a:t>
            </a:r>
          </a:p>
          <a:p>
            <a:endParaRPr lang="en-US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  Does this action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strengthen the body of Christ?</a:t>
            </a:r>
          </a:p>
          <a:p>
            <a:endParaRPr lang="en-US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  Would an unbelieving friend be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attracted to Christ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and the Christian faith </a:t>
            </a:r>
            <a:r>
              <a:rPr lang="en-US" sz="2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by my behavior?</a:t>
            </a:r>
            <a:endParaRPr lang="en-US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11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623A-D755-EE98-6EF8-B8ED76656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C287E6-7A3C-A6D4-4B3D-060B405C3B0F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6C94D-B640-5CD8-632B-5A30EAA713E3}"/>
              </a:ext>
            </a:extLst>
          </p:cNvPr>
          <p:cNvSpPr txBox="1"/>
          <p:nvPr/>
        </p:nvSpPr>
        <p:spPr>
          <a:xfrm>
            <a:off x="228600" y="304800"/>
            <a:ext cx="85344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“ Many people claim to be loyal, but it is hard to find</a:t>
            </a:r>
          </a:p>
          <a:p>
            <a:pPr algn="ctr"/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a trustworthy person.”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Proverbs 20:6 (NCV)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such a way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those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</a:t>
            </a:r>
          </a:p>
          <a:p>
            <a:pPr algn="ctr"/>
            <a:r>
              <a:rPr lang="en-US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deeply trust you?” </a:t>
            </a:r>
            <a:endParaRPr lang="en-US" sz="2000" i="1" dirty="0">
              <a:solidFill>
                <a:srgbClr val="FFC000"/>
              </a:solidFill>
              <a:latin typeface="Helvetica Neue"/>
              <a:cs typeface="Helvetica Neue"/>
            </a:endParaRPr>
          </a:p>
          <a:p>
            <a:pPr algn="ctr"/>
            <a:endParaRPr lang="en-US" sz="2000" i="1" dirty="0">
              <a:latin typeface="Helvetica Neue"/>
              <a:cs typeface="Helvetica Neue"/>
            </a:endParaRPr>
          </a:p>
          <a:p>
            <a:pPr algn="ctr"/>
            <a:endParaRPr lang="en-US" sz="2000" i="1" dirty="0">
              <a:latin typeface="Helvetica Neue"/>
              <a:cs typeface="Helvetica Neue"/>
            </a:endParaRP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homes, small groups/faith communities, 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congregations, 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ministry organizations </a:t>
            </a:r>
          </a:p>
          <a:p>
            <a:pPr algn="ctr"/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lead?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39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BE003-1E19-0218-FC1E-88FA61B3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F94DEE-9004-4526-ABA0-EEE2B5DFF9DD}"/>
              </a:ext>
            </a:extLst>
          </p:cNvPr>
          <p:cNvSpPr/>
          <p:nvPr/>
        </p:nvSpPr>
        <p:spPr>
          <a:xfrm>
            <a:off x="0" y="1524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946D9B-4D9B-6CB6-7E4A-D6E0090D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4426"/>
          <a:stretch/>
        </p:blipFill>
        <p:spPr bwMode="auto">
          <a:xfrm>
            <a:off x="0" y="0"/>
            <a:ext cx="37338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BC2CD-B43D-2515-EB8E-D8899E793935}"/>
              </a:ext>
            </a:extLst>
          </p:cNvPr>
          <p:cNvSpPr txBox="1"/>
          <p:nvPr/>
        </p:nvSpPr>
        <p:spPr>
          <a:xfrm>
            <a:off x="3581400" y="0"/>
            <a:ext cx="5334000" cy="8833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PH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PH" sz="3200" b="1" dirty="0">
                <a:solidFill>
                  <a:srgbClr val="FFC000"/>
                </a:solidFill>
                <a:latin typeface="Trajan Pro" panose="02020502050506020301" pitchFamily="18" charset="77"/>
                <a:ea typeface="Verdana" panose="020B0604030504040204" pitchFamily="34" charset="0"/>
                <a:cs typeface="Times New Roman" panose="02020603050405020304" pitchFamily="18" charset="0"/>
              </a:rPr>
              <a:t>The way we </a:t>
            </a:r>
          </a:p>
          <a:p>
            <a:pPr algn="ctr"/>
            <a:endParaRPr lang="en-PH" sz="2400" b="1" dirty="0">
              <a:solidFill>
                <a:srgbClr val="FFC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preach on Sunday,</a:t>
            </a: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live in the home, </a:t>
            </a: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work in the community,</a:t>
            </a: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and lead a board meeting</a:t>
            </a: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should </a:t>
            </a:r>
            <a:r>
              <a:rPr lang="en-PH" sz="2400" b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give evidence </a:t>
            </a:r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to an </a:t>
            </a:r>
            <a:r>
              <a:rPr lang="en-PH" sz="2400" b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increasing</a:t>
            </a: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PH" sz="2400" b="1" i="1" dirty="0">
              <a:solidFill>
                <a:srgbClr val="FFC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PH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“conformity to the mind of Christ”</a:t>
            </a:r>
          </a:p>
          <a:p>
            <a:pPr algn="ctr"/>
            <a:r>
              <a:rPr lang="en-PH" sz="2400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PH" sz="2400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II Corinthians 3:18),</a:t>
            </a:r>
          </a:p>
          <a:p>
            <a:pPr algn="ctr"/>
            <a:endParaRPr lang="en-PH" sz="2400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PH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and a nurturing of </a:t>
            </a:r>
            <a:r>
              <a:rPr lang="en-PH" sz="2400" b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trust in us</a:t>
            </a:r>
          </a:p>
          <a:p>
            <a:pPr algn="ctr"/>
            <a:r>
              <a:rPr lang="en-PH" sz="2400" b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PH" sz="2400" b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by those </a:t>
            </a:r>
            <a:r>
              <a:rPr lang="en-PH" sz="2400" b="1" i="1" dirty="0">
                <a:solidFill>
                  <a:srgbClr val="FFC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we lead!</a:t>
            </a:r>
            <a:endParaRPr lang="en-PH" sz="2400" b="1" dirty="0">
              <a:solidFill>
                <a:srgbClr val="FFC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PH" sz="26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PH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P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PH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P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PH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P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PH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2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00047"/>
            <a:ext cx="8763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</a:rPr>
              <a:t>Seven expressions of the Ministry of Every  Believer: </a:t>
            </a:r>
          </a:p>
          <a:p>
            <a:pPr algn="ctr"/>
            <a:endParaRPr lang="en-US" b="1" dirty="0"/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Ministry 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Holding One’s Tongue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Meekness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Helpfulness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Bearing Another’s Burdens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	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Proclaiming the Word of God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… of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Together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Dietrich Bonheoffer </a:t>
            </a:r>
            <a:r>
              <a:rPr lang="en-US" sz="2400" dirty="0"/>
              <a:t>	   </a:t>
            </a:r>
          </a:p>
        </p:txBody>
      </p:sp>
    </p:spTree>
    <p:extLst>
      <p:ext uri="{BB962C8B-B14F-4D97-AF65-F5344CB8AC3E}">
        <p14:creationId xmlns:p14="http://schemas.microsoft.com/office/powerpoint/2010/main" val="19710087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031348" y="481607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393944">
            <a:off x="2679982" y="976988"/>
            <a:ext cx="3555155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8:</a:t>
            </a:r>
            <a:b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b="1" dirty="0">
                <a:ln w="50800"/>
                <a:solidFill>
                  <a:srgbClr val="CC9900"/>
                </a:solidFill>
                <a:latin typeface="+mn-lt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Review, 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Share, &amp;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</a:t>
            </a:r>
          </a:p>
        </p:txBody>
      </p:sp>
    </p:spTree>
    <p:extLst>
      <p:ext uri="{BB962C8B-B14F-4D97-AF65-F5344CB8AC3E}">
        <p14:creationId xmlns:p14="http://schemas.microsoft.com/office/powerpoint/2010/main" val="9409912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339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rajan Pro" panose="02020502050506020301" pitchFamily="18" charset="77"/>
              </a:rPr>
              <a:t>SESSION  Sub-THEMES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8803"/>
            <a:ext cx="8534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servant leaders ….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leaders…. 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 Rounded MT Bold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leaders….</a:t>
            </a:r>
            <a:endParaRPr lang="en-US" sz="2800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66FF33"/>
              </a:solidFill>
              <a:latin typeface="Arial Rounded MT Bold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leaders….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VISON AND PAIN</a:t>
            </a:r>
            <a:r>
              <a:rPr lang="en-US" sz="28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leaders….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FFC000"/>
              </a:solidFill>
              <a:latin typeface="Arial Rounded MT Bold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servant leaders….</a:t>
            </a:r>
          </a:p>
        </p:txBody>
      </p:sp>
    </p:spTree>
    <p:extLst>
      <p:ext uri="{BB962C8B-B14F-4D97-AF65-F5344CB8AC3E}">
        <p14:creationId xmlns:p14="http://schemas.microsoft.com/office/powerpoint/2010/main" val="1364288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7A906-27DD-1EE7-F0D9-80E0757D9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38176-5D75-F7F6-DA24-32F797E249A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609600"/>
            <a:ext cx="8229600" cy="58483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PLEASE SHARE IN CHAT OR ON-LINE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INSIGHT?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THEME?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“A-HA” MOMENT?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HELPFUL VISUAL/GRAPH/TEMPLATE?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“TAKEAWAY”?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408925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917" y="381000"/>
            <a:ext cx="9144000" cy="6095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Prepared for </a:t>
            </a:r>
            <a:r>
              <a:rPr lang="en-US" sz="2400" dirty="0" err="1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BoardServe</a:t>
            </a:r>
            <a:r>
              <a:rPr lang="en-US" sz="24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 LLC</a:t>
            </a:r>
          </a:p>
          <a:p>
            <a:pPr marL="0" indent="0" algn="ctr">
              <a:buNone/>
            </a:pPr>
            <a:endParaRPr lang="en-US" sz="2400" dirty="0">
              <a:solidFill>
                <a:srgbClr val="FFC000"/>
              </a:solidFill>
              <a:latin typeface="Trajan Pro" panose="02020502050506020301" pitchFamily="18" charset="77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Edward LeBron Fairbanks</a:t>
            </a:r>
          </a:p>
          <a:p>
            <a:pPr marL="0" indent="0" algn="ctr">
              <a:buNone/>
            </a:pP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lfairbanks@boardserve.org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BoardServe.org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Fairbanks Digital Collection:	      https://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mvnu.whdl.org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/browse/collections/14284</a:t>
            </a:r>
          </a:p>
          <a:p>
            <a:pPr marL="0" indent="0" algn="ctr">
              <a:buNone/>
            </a:pP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in Zoom Webinar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 of the Nazarene - Africa Region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Africa Hub Leaders</a:t>
            </a:r>
          </a:p>
          <a:p>
            <a:pPr marL="0" indent="0" algn="ctr">
              <a:buNone/>
            </a:pP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 16, 2025</a:t>
            </a:r>
          </a:p>
        </p:txBody>
      </p:sp>
    </p:spTree>
    <p:extLst>
      <p:ext uri="{BB962C8B-B14F-4D97-AF65-F5344CB8AC3E}">
        <p14:creationId xmlns:p14="http://schemas.microsoft.com/office/powerpoint/2010/main" val="287503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54000" cap="sq" cmpd="thickThin">
            <a:solidFill>
              <a:srgbClr val="CC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3461"/>
            <a:ext cx="7696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rajan Pro" panose="02020502050506020301" pitchFamily="18" charset="77"/>
                <a:cs typeface="Times New Roman" panose="02020603050405020304" pitchFamily="18" charset="0"/>
              </a:rPr>
              <a:t>Christian Leadership…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humble service to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purpose of enabling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teaching and example,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live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Lordship of Christ,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understand, accept, and fulfill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ministry to others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mission to the world.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E. LeBron Fairbanks</a:t>
            </a:r>
          </a:p>
          <a:p>
            <a:pPr algn="ctr"/>
            <a:r>
              <a:rPr lang="en-US" sz="2400" dirty="0"/>
              <a:t>	   </a:t>
            </a:r>
          </a:p>
        </p:txBody>
      </p:sp>
    </p:spTree>
    <p:extLst>
      <p:ext uri="{BB962C8B-B14F-4D97-AF65-F5344CB8AC3E}">
        <p14:creationId xmlns:p14="http://schemas.microsoft.com/office/powerpoint/2010/main" val="54952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0" y1="6519" x2="9200" y2="95978"/>
                        <a14:foregroundMark x1="82000" y1="7074" x2="95600" y2="4993"/>
                        <a14:foregroundMark x1="94400" y1="96255" x2="83600" y2="8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434">
            <a:off x="2227854" y="497078"/>
            <a:ext cx="4231558" cy="58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20393944">
            <a:off x="2813324" y="807477"/>
            <a:ext cx="3286156" cy="453804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  <a:t>Session 2: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Baskerville Old Face" pitchFamily="18" charset="0"/>
              </a:rPr>
            </a:br>
            <a:r>
              <a:rPr lang="en-US" sz="3600" b="1" dirty="0">
                <a:ln w="5080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Servant</a:t>
            </a:r>
            <a:b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50800"/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</a:p>
        </p:txBody>
      </p:sp>
    </p:spTree>
    <p:extLst>
      <p:ext uri="{BB962C8B-B14F-4D97-AF65-F5344CB8AC3E}">
        <p14:creationId xmlns:p14="http://schemas.microsoft.com/office/powerpoint/2010/main" val="19890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22427</TotalTime>
  <Words>2482</Words>
  <Application>Microsoft Macintosh PowerPoint</Application>
  <PresentationFormat>On-screen Show (4:3)</PresentationFormat>
  <Paragraphs>585</Paragraphs>
  <Slides>73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73</vt:i4>
      </vt:variant>
    </vt:vector>
  </HeadingPairs>
  <TitlesOfParts>
    <vt:vector size="90" baseType="lpstr">
      <vt:lpstr>ＭＳ Ｐゴシック</vt:lpstr>
      <vt:lpstr>Arial</vt:lpstr>
      <vt:lpstr>Arial Black</vt:lpstr>
      <vt:lpstr>Arial Rounded MT Bold</vt:lpstr>
      <vt:lpstr>Baskerville Old Face</vt:lpstr>
      <vt:lpstr>Calibri</vt:lpstr>
      <vt:lpstr>Helvetica Neue</vt:lpstr>
      <vt:lpstr>Times New Roman</vt:lpstr>
      <vt:lpstr>Trajan Pro</vt:lpstr>
      <vt:lpstr>Verdana</vt:lpstr>
      <vt:lpstr>Wingdings</vt:lpstr>
      <vt:lpstr>Office Theme</vt:lpstr>
      <vt:lpstr>1_Office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Session 1:  The PASSION of Servant Leaders</vt:lpstr>
      <vt:lpstr>PowerPoint Presentation</vt:lpstr>
      <vt:lpstr>PowerPoint Presentation</vt:lpstr>
      <vt:lpstr>PowerPoint Presentation</vt:lpstr>
      <vt:lpstr>Session 2:  The LIFESTYLE of Servant Leaders</vt:lpstr>
      <vt:lpstr>PowerPoint Presentation</vt:lpstr>
      <vt:lpstr>PowerPoint Presentation</vt:lpstr>
      <vt:lpstr>PowerPoint Presentation</vt:lpstr>
      <vt:lpstr>Session 3:  The  GOAL of Servant Leaders</vt:lpstr>
      <vt:lpstr>PowerPoint Presentation</vt:lpstr>
      <vt:lpstr>PowerPoint Presentation</vt:lpstr>
      <vt:lpstr>PowerPoint Presentation</vt:lpstr>
      <vt:lpstr>PowerPoint Presentation</vt:lpstr>
      <vt:lpstr>Session 4:  METHODS of Servant Leaders</vt:lpstr>
      <vt:lpstr>PowerPoint Presentation</vt:lpstr>
      <vt:lpstr>Planning Cycle</vt:lpstr>
      <vt:lpstr>PowerPoint Presentation</vt:lpstr>
      <vt:lpstr>PowerPoint Presentation</vt:lpstr>
      <vt:lpstr>PowerPoint Presentation</vt:lpstr>
      <vt:lpstr>Session 5:  METHODS of Servant Leaders</vt:lpstr>
      <vt:lpstr>PowerPoint Presentation</vt:lpstr>
      <vt:lpstr> Strong and Effective Governing Boards  (See LD! LF! Pages 95 – 108)    See also  LD! LF! Appendix B  “Characteristics of  Strong and Effective Boards”  Pages 239-240</vt:lpstr>
      <vt:lpstr>PowerPoint Presentation</vt:lpstr>
      <vt:lpstr>PowerPoint Presentation</vt:lpstr>
      <vt:lpstr> Strategic Questions  (value defining and forward thinking…)  </vt:lpstr>
      <vt:lpstr>A Key Question</vt:lpstr>
      <vt:lpstr>PowerPoint Presentation</vt:lpstr>
      <vt:lpstr>Session 5: The VISION  &amp; PAIN of Servant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“anchors”  that hold us steady  as Christian leaders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7:  The EVIDENCE of Servant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8:  Review,  Share, &amp; Comment</vt:lpstr>
      <vt:lpstr>PowerPoint Presentation</vt:lpstr>
      <vt:lpstr>PowerPoint Presentation</vt:lpstr>
      <vt:lpstr>PowerPoint Presentation</vt:lpstr>
    </vt:vector>
  </TitlesOfParts>
  <Company>Church of the Nazarene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Condon</dc:creator>
  <cp:lastModifiedBy>Edward LeBron Fairbanks</cp:lastModifiedBy>
  <cp:revision>286</cp:revision>
  <cp:lastPrinted>2025-08-15T13:52:12Z</cp:lastPrinted>
  <dcterms:created xsi:type="dcterms:W3CDTF">2011-04-05T15:07:25Z</dcterms:created>
  <dcterms:modified xsi:type="dcterms:W3CDTF">2025-08-15T17:56:58Z</dcterms:modified>
</cp:coreProperties>
</file>