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9" r:id="rId2"/>
    <p:sldId id="258" r:id="rId3"/>
    <p:sldId id="296" r:id="rId4"/>
    <p:sldId id="326" r:id="rId5"/>
    <p:sldId id="310" r:id="rId6"/>
    <p:sldId id="319" r:id="rId7"/>
    <p:sldId id="261" r:id="rId8"/>
    <p:sldId id="262" r:id="rId9"/>
    <p:sldId id="263" r:id="rId10"/>
    <p:sldId id="313" r:id="rId11"/>
    <p:sldId id="264" r:id="rId12"/>
    <p:sldId id="308" r:id="rId13"/>
    <p:sldId id="265" r:id="rId14"/>
    <p:sldId id="314" r:id="rId15"/>
    <p:sldId id="267" r:id="rId16"/>
    <p:sldId id="307" r:id="rId17"/>
    <p:sldId id="268" r:id="rId18"/>
    <p:sldId id="311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2" r:id="rId33"/>
    <p:sldId id="322" r:id="rId34"/>
    <p:sldId id="316" r:id="rId35"/>
    <p:sldId id="298" r:id="rId36"/>
    <p:sldId id="297" r:id="rId37"/>
    <p:sldId id="300" r:id="rId38"/>
    <p:sldId id="301" r:id="rId39"/>
    <p:sldId id="302" r:id="rId40"/>
    <p:sldId id="323" r:id="rId41"/>
    <p:sldId id="303" r:id="rId42"/>
    <p:sldId id="317" r:id="rId43"/>
    <p:sldId id="318" r:id="rId44"/>
    <p:sldId id="286" r:id="rId45"/>
    <p:sldId id="289" r:id="rId46"/>
    <p:sldId id="295" r:id="rId47"/>
    <p:sldId id="290" r:id="rId48"/>
    <p:sldId id="320" r:id="rId49"/>
    <p:sldId id="321" r:id="rId50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 Neue"/>
      </a:defRPr>
    </a:lvl1pPr>
    <a:lvl2pPr algn="ctr" defTabSz="584200">
      <a:defRPr sz="3600">
        <a:latin typeface="+mj-lt"/>
        <a:ea typeface="+mj-ea"/>
        <a:cs typeface="+mj-cs"/>
        <a:sym typeface="Helvetica Neue"/>
      </a:defRPr>
    </a:lvl2pPr>
    <a:lvl3pPr algn="ctr" defTabSz="584200">
      <a:defRPr sz="3600">
        <a:latin typeface="+mj-lt"/>
        <a:ea typeface="+mj-ea"/>
        <a:cs typeface="+mj-cs"/>
        <a:sym typeface="Helvetica Neue"/>
      </a:defRPr>
    </a:lvl3pPr>
    <a:lvl4pPr algn="ctr" defTabSz="584200">
      <a:defRPr sz="3600">
        <a:latin typeface="+mj-lt"/>
        <a:ea typeface="+mj-ea"/>
        <a:cs typeface="+mj-cs"/>
        <a:sym typeface="Helvetica Neue"/>
      </a:defRPr>
    </a:lvl4pPr>
    <a:lvl5pPr algn="ctr" defTabSz="584200">
      <a:defRPr sz="3600">
        <a:latin typeface="+mj-lt"/>
        <a:ea typeface="+mj-ea"/>
        <a:cs typeface="+mj-cs"/>
        <a:sym typeface="Helvetica Neue"/>
      </a:defRPr>
    </a:lvl5pPr>
    <a:lvl6pPr algn="ctr" defTabSz="584200">
      <a:defRPr sz="3600">
        <a:latin typeface="+mj-lt"/>
        <a:ea typeface="+mj-ea"/>
        <a:cs typeface="+mj-cs"/>
        <a:sym typeface="Helvetica Neue"/>
      </a:defRPr>
    </a:lvl6pPr>
    <a:lvl7pPr algn="ctr" defTabSz="584200">
      <a:defRPr sz="3600">
        <a:latin typeface="+mj-lt"/>
        <a:ea typeface="+mj-ea"/>
        <a:cs typeface="+mj-cs"/>
        <a:sym typeface="Helvetica Neue"/>
      </a:defRPr>
    </a:lvl7pPr>
    <a:lvl8pPr algn="ctr" defTabSz="584200">
      <a:defRPr sz="3600">
        <a:latin typeface="+mj-lt"/>
        <a:ea typeface="+mj-ea"/>
        <a:cs typeface="+mj-cs"/>
        <a:sym typeface="Helvetica Neue"/>
      </a:defRPr>
    </a:lvl8pPr>
    <a:lvl9pPr algn="ctr" defTabSz="584200">
      <a:defRPr sz="3600"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476" autoAdjust="0"/>
  </p:normalViewPr>
  <p:slideViewPr>
    <p:cSldViewPr snapToGrid="0" snapToObjects="1">
      <p:cViewPr>
        <p:scale>
          <a:sx n="108" d="100"/>
          <a:sy n="108" d="100"/>
        </p:scale>
        <p:origin x="-344" y="11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8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82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Board members are engaged in the oversight of the organization-questions, observing, commenting-but leave the operations and daily administration of the church or organization to the pastor/leader.</a:t>
            </a:r>
          </a:p>
          <a:p>
            <a:pPr marL="0" marR="0" indent="0" algn="ctr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Effective boards </a:t>
            </a:r>
            <a:r>
              <a:rPr lang="en-US" sz="2400" i="1" dirty="0" smtClean="0"/>
              <a:t>empower</a:t>
            </a:r>
            <a:r>
              <a:rPr lang="en-US" sz="2400" dirty="0" smtClean="0"/>
              <a:t> and </a:t>
            </a:r>
            <a:r>
              <a:rPr lang="en-US" sz="2400" i="1" dirty="0" smtClean="0"/>
              <a:t>energize</a:t>
            </a:r>
            <a:r>
              <a:rPr lang="en-US" sz="2400" dirty="0" smtClean="0"/>
              <a:t> the elected leaders to do the work they were </a:t>
            </a:r>
            <a:r>
              <a:rPr lang="en-US" sz="2400" i="1" dirty="0" smtClean="0"/>
              <a:t>called</a:t>
            </a:r>
            <a:r>
              <a:rPr lang="en-US" sz="2400" dirty="0" smtClean="0"/>
              <a:t> to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0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An elected body that oversees the ministry and mission of a local church</a:t>
            </a:r>
            <a:r>
              <a:rPr lang="en-US" sz="2400" baseline="0" dirty="0" smtClean="0"/>
              <a:t> </a:t>
            </a:r>
            <a:r>
              <a:rPr lang="en-US" sz="2400" dirty="0" smtClean="0"/>
              <a:t>between annual membership meetings.</a:t>
            </a:r>
          </a:p>
          <a:p>
            <a:endParaRPr lang="en-US" sz="2400" dirty="0" smtClean="0"/>
          </a:p>
          <a:p>
            <a:r>
              <a:rPr lang="en-US" sz="2000" dirty="0" smtClean="0"/>
              <a:t>The board is guided by the Church </a:t>
            </a:r>
            <a:r>
              <a:rPr lang="en-US" sz="2000" i="1" dirty="0" smtClean="0"/>
              <a:t>Manual </a:t>
            </a:r>
            <a:r>
              <a:rPr lang="en-US" sz="2000" dirty="0" smtClean="0"/>
              <a:t>Bylaws, Articles of Incorporation, and a Board Policy Handbook.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9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…helps interpret and sustain the church’s mission and goals with the pastor.…represents the interests and concerns of the congregation.…leads in selecting a pastor.</a:t>
            </a:r>
          </a:p>
          <a:p>
            <a:pPr marL="0" indent="0">
              <a:buNone/>
            </a:pPr>
            <a:r>
              <a:rPr lang="en-US" sz="2400" dirty="0" smtClean="0"/>
              <a:t>…is the bridge of accountability between the pastor and    congregation.</a:t>
            </a:r>
            <a:r>
              <a:rPr lang="is-IS" sz="2400" dirty="0" smtClean="0"/>
              <a:t>...</a:t>
            </a:r>
            <a:r>
              <a:rPr lang="en-US" sz="2400" dirty="0" smtClean="0"/>
              <a:t>ensures the wise use of financial resources.…acts to ensure legal and moral responsibility.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0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3DB1EE-F9E0-594A-8F63-124518F981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E88E1608-103C-754B-90C2-5C1063992A1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1AC3ECD8-0831-004F-8BB5-E9999E6D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9817"/>
            <a:ext cx="11099800" cy="302836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transition xmlns:p14="http://schemas.microsoft.com/office/powerpoint/2010/main" spd="med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oardserve.org/writings/" TargetMode="Externa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boardserve.org/" TargetMode="External"/><Relationship Id="rId5" Type="http://schemas.openxmlformats.org/officeDocument/2006/relationships/hyperlink" Target="mailto:lfairbanks@boardserve.org" TargetMode="External"/><Relationship Id="rId6" Type="http://schemas.openxmlformats.org/officeDocument/2006/relationships/hyperlink" Target="http://wmc-ap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9761" y="4006528"/>
            <a:ext cx="12365278" cy="339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03097">
              <a:defRPr sz="1800"/>
            </a:pPr>
            <a:r>
              <a:rPr sz="6000" b="1" dirty="0">
                <a:latin typeface="+mn-lt"/>
                <a:ea typeface="+mn-ea"/>
                <a:cs typeface="+mn-cs"/>
                <a:sym typeface="Helvetica"/>
              </a:rPr>
              <a:t> Five "Non-negotiables” for</a:t>
            </a:r>
          </a:p>
          <a:p>
            <a:pPr lvl="0" defTabSz="403097">
              <a:defRPr sz="1800"/>
            </a:pPr>
            <a:r>
              <a:rPr lang="en-US" sz="6000" b="1" dirty="0" smtClean="0">
                <a:latin typeface="+mn-lt"/>
                <a:ea typeface="+mn-ea"/>
                <a:cs typeface="+mn-cs"/>
                <a:sym typeface="Helvetica"/>
              </a:rPr>
              <a:t>Local Church </a:t>
            </a:r>
            <a:r>
              <a:rPr sz="6000" b="1" dirty="0" smtClean="0">
                <a:latin typeface="+mn-lt"/>
                <a:ea typeface="+mn-ea"/>
                <a:cs typeface="+mn-cs"/>
                <a:sym typeface="Helvetica"/>
              </a:rPr>
              <a:t>Board Health</a:t>
            </a:r>
            <a:endParaRPr sz="6000" b="1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 descr="5N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i="1" dirty="0" smtClean="0">
                <a:latin typeface="Helvetica"/>
                <a:cs typeface="Helvetica"/>
              </a:rPr>
              <a:t>Healthy Boards remember</a:t>
            </a:r>
            <a:r>
              <a:rPr lang="is-IS" sz="5000" b="1" i="1" dirty="0" smtClean="0">
                <a:latin typeface="Helvetica"/>
                <a:cs typeface="Helvetica"/>
              </a:rPr>
              <a:t>…</a:t>
            </a:r>
            <a:endParaRPr lang="en-US" sz="5000" b="1" i="1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403976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latin typeface="Helvetica"/>
                <a:cs typeface="Helvetica"/>
              </a:rPr>
              <a:t>“HEADS </a:t>
            </a:r>
            <a:r>
              <a:rPr lang="en-US" sz="5400" dirty="0">
                <a:latin typeface="Helvetica"/>
                <a:cs typeface="Helvetica"/>
              </a:rPr>
              <a:t>IN – FINGERS </a:t>
            </a:r>
            <a:r>
              <a:rPr lang="en-US" sz="5400" dirty="0" smtClean="0">
                <a:latin typeface="Helvetica"/>
                <a:cs typeface="Helvetica"/>
              </a:rPr>
              <a:t>OUT”</a:t>
            </a:r>
            <a:r>
              <a:rPr lang="en-US" sz="5400" dirty="0">
                <a:latin typeface="Helvetica"/>
                <a:cs typeface="Helvetica"/>
              </a:rPr>
              <a:t> </a:t>
            </a:r>
            <a:r>
              <a:rPr lang="en-US" dirty="0" smtClean="0">
                <a:latin typeface="Helvetica"/>
                <a:cs typeface="Helvetica"/>
              </a:rPr>
              <a:t> </a:t>
            </a:r>
            <a:r>
              <a:rPr lang="en-US" sz="4000" dirty="0" smtClean="0">
                <a:latin typeface="Helvetica"/>
                <a:cs typeface="Helvetica"/>
              </a:rPr>
              <a:t>The board focuses on policy formulation and mission strategy;</a:t>
            </a:r>
          </a:p>
          <a:p>
            <a:pPr marL="0" indent="0"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Not on daily operations and personnel management.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2834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823182" y="1072787"/>
            <a:ext cx="11512783" cy="66226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sz="5200" b="1" dirty="0" smtClean="0">
                <a:latin typeface="Helvetica"/>
                <a:ea typeface="+mn-ea"/>
                <a:cs typeface="Helvetica"/>
                <a:sym typeface="Helvetica"/>
              </a:rPr>
              <a:t>A</a:t>
            </a:r>
            <a:r>
              <a:rPr lang="en-US" sz="5200" b="1" dirty="0" smtClean="0">
                <a:latin typeface="Helvetica"/>
                <a:ea typeface="+mn-ea"/>
                <a:cs typeface="Helvetica"/>
                <a:sym typeface="Helvetica"/>
              </a:rPr>
              <a:t>n official local church</a:t>
            </a:r>
            <a:r>
              <a:rPr sz="5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5200" b="1" dirty="0">
                <a:latin typeface="Helvetica"/>
                <a:ea typeface="+mn-ea"/>
                <a:cs typeface="Helvetica"/>
                <a:sym typeface="Helvetica"/>
              </a:rPr>
              <a:t>board ... </a:t>
            </a: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endParaRPr lang="en-US"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514350" lvl="0" indent="-514350" algn="l" defTabSz="359283">
              <a:lnSpc>
                <a:spcPct val="120000"/>
              </a:lnSpc>
              <a:spcBef>
                <a:spcPts val="0"/>
              </a:spcBef>
              <a:buSzTx/>
              <a:buFont typeface="+mj-lt"/>
              <a:buAutoNum type="arabicPeriod"/>
              <a:defRPr sz="1800"/>
            </a:pPr>
            <a:r>
              <a:rPr lang="en-US" sz="4000" b="1" dirty="0" smtClean="0">
                <a:latin typeface="Helvetica"/>
                <a:ea typeface="+mn-ea"/>
                <a:cs typeface="Helvetica"/>
                <a:sym typeface="Helvetica"/>
              </a:rPr>
              <a:t>O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versees</a:t>
            </a:r>
            <a:r>
              <a:rPr sz="4000" dirty="0" smtClean="0">
                <a:latin typeface="Helvetica"/>
                <a:cs typeface="Helvetica"/>
              </a:rPr>
              <a:t> the  mission,</a:t>
            </a:r>
            <a:endParaRPr lang="en-US" sz="4000" dirty="0" smtClean="0">
              <a:latin typeface="Helvetica"/>
              <a:cs typeface="Helvetica"/>
            </a:endParaRPr>
          </a:p>
          <a:p>
            <a:pPr marL="514350" lvl="0" indent="-514350" algn="l" defTabSz="359283">
              <a:lnSpc>
                <a:spcPct val="120000"/>
              </a:lnSpc>
              <a:spcBef>
                <a:spcPts val="0"/>
              </a:spcBef>
              <a:buSzTx/>
              <a:buFont typeface="+mj-lt"/>
              <a:buAutoNum type="arabicPeriod"/>
              <a:defRPr sz="1800"/>
            </a:pPr>
            <a:r>
              <a:rPr lang="en-US" sz="4000" b="1" dirty="0" smtClean="0">
                <a:latin typeface="Helvetica"/>
                <a:ea typeface="+mn-ea"/>
                <a:cs typeface="Helvetica"/>
                <a:sym typeface="Helvetica"/>
              </a:rPr>
              <a:t>D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evelops</a:t>
            </a:r>
            <a:r>
              <a:rPr sz="4000" dirty="0" smtClean="0">
                <a:latin typeface="Helvetica"/>
                <a:cs typeface="Helvetica"/>
              </a:rPr>
              <a:t> a shared vision, </a:t>
            </a:r>
            <a:endParaRPr lang="en-US" sz="4000" dirty="0" smtClean="0">
              <a:latin typeface="Helvetica"/>
              <a:cs typeface="Helvetica"/>
            </a:endParaRPr>
          </a:p>
          <a:p>
            <a:pPr marL="514350" lvl="0" indent="-514350" algn="l" defTabSz="359283">
              <a:lnSpc>
                <a:spcPct val="120000"/>
              </a:lnSpc>
              <a:spcBef>
                <a:spcPts val="0"/>
              </a:spcBef>
              <a:buSzTx/>
              <a:buFont typeface="+mj-lt"/>
              <a:buAutoNum type="arabicPeriod"/>
              <a:defRPr sz="1800"/>
            </a:pPr>
            <a:r>
              <a:rPr lang="en-US" sz="4000" b="1" dirty="0">
                <a:latin typeface="Helvetica"/>
                <a:ea typeface="+mn-ea"/>
                <a:cs typeface="Helvetica"/>
                <a:sym typeface="Helvetica"/>
              </a:rPr>
              <a:t>S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hapes</a:t>
            </a:r>
            <a:r>
              <a:rPr sz="4000" dirty="0" smtClean="0">
                <a:latin typeface="Helvetica"/>
                <a:cs typeface="Helvetica"/>
              </a:rPr>
              <a:t> the future of the organization</a:t>
            </a:r>
            <a:r>
              <a:rPr lang="en-US" sz="4000" dirty="0" smtClean="0">
                <a:latin typeface="Helvetica"/>
                <a:cs typeface="Helvetica"/>
              </a:rPr>
              <a:t>, and</a:t>
            </a:r>
          </a:p>
          <a:p>
            <a:pPr marL="514350" lvl="0" indent="-514350" algn="l" defTabSz="359283">
              <a:lnSpc>
                <a:spcPct val="120000"/>
              </a:lnSpc>
              <a:spcBef>
                <a:spcPts val="0"/>
              </a:spcBef>
              <a:buSzTx/>
              <a:buFont typeface="+mj-lt"/>
              <a:buAutoNum type="arabicPeriod"/>
              <a:defRPr sz="1800"/>
            </a:pPr>
            <a:r>
              <a:rPr lang="en-US" sz="4000" b="1" dirty="0">
                <a:latin typeface="Helvetica"/>
                <a:cs typeface="Helvetica"/>
              </a:rPr>
              <a:t>E</a:t>
            </a:r>
            <a:r>
              <a:rPr sz="4000" b="1" dirty="0" smtClean="0">
                <a:latin typeface="Helvetica"/>
                <a:cs typeface="Helvetica"/>
              </a:rPr>
              <a:t>nsure</a:t>
            </a:r>
            <a:r>
              <a:rPr lang="en-US" sz="4000" b="1" dirty="0" smtClean="0">
                <a:latin typeface="Helvetica"/>
                <a:cs typeface="Helvetica"/>
              </a:rPr>
              <a:t>s</a:t>
            </a:r>
            <a:r>
              <a:rPr sz="4000" b="1" dirty="0" smtClean="0">
                <a:latin typeface="Helvetica"/>
                <a:cs typeface="Helvetica"/>
              </a:rPr>
              <a:t> </a:t>
            </a:r>
            <a:r>
              <a:rPr sz="4000" dirty="0" smtClean="0">
                <a:latin typeface="Helvetica"/>
                <a:cs typeface="Helvetica"/>
              </a:rPr>
              <a:t>Accountability...</a:t>
            </a:r>
            <a:endParaRPr lang="en-US" sz="4000" dirty="0" smtClean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lang="en-US" sz="3200" i="1" dirty="0" smtClean="0">
                <a:latin typeface="Helvetica"/>
                <a:cs typeface="Helvetica"/>
              </a:rPr>
              <a:t>		</a:t>
            </a: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lang="en-US" sz="3200" i="1" dirty="0">
                <a:latin typeface="Helvetica"/>
                <a:cs typeface="Helvetica"/>
              </a:rPr>
              <a:t>	</a:t>
            </a:r>
            <a:r>
              <a:rPr lang="en-US" sz="3200" i="1" dirty="0" smtClean="0">
                <a:latin typeface="Helvetica"/>
                <a:cs typeface="Helvetica"/>
              </a:rPr>
              <a:t>	</a:t>
            </a:r>
            <a:r>
              <a:rPr sz="4000" i="1" dirty="0" smtClean="0">
                <a:latin typeface="Helvetica"/>
                <a:cs typeface="Helvetica"/>
              </a:rPr>
              <a:t>to</a:t>
            </a:r>
            <a:r>
              <a:rPr sz="4000" dirty="0" smtClean="0">
                <a:latin typeface="Helvetica"/>
                <a:cs typeface="Helvetica"/>
              </a:rPr>
              <a:t> </a:t>
            </a:r>
            <a:r>
              <a:rPr sz="4000" dirty="0">
                <a:latin typeface="Helvetica"/>
                <a:cs typeface="Helvetica"/>
              </a:rPr>
              <a:t>the government</a:t>
            </a:r>
            <a:r>
              <a:rPr sz="4000" dirty="0" smtClean="0">
                <a:latin typeface="Helvetica"/>
                <a:cs typeface="Helvetica"/>
              </a:rPr>
              <a:t>;</a:t>
            </a:r>
            <a:endParaRPr lang="en-US" sz="4000" dirty="0" smtClean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sz="4000" dirty="0" smtClean="0">
                <a:latin typeface="Helvetica"/>
                <a:cs typeface="Helvetica"/>
              </a:rPr>
              <a:t> </a:t>
            </a:r>
            <a:endParaRPr lang="en-US" sz="4000" dirty="0" smtClean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lang="en-US" sz="4000" i="1" dirty="0" smtClean="0">
                <a:latin typeface="Helvetica"/>
                <a:cs typeface="Helvetica"/>
              </a:rPr>
              <a:t>		</a:t>
            </a:r>
            <a:r>
              <a:rPr sz="4000" i="1" dirty="0" smtClean="0">
                <a:latin typeface="Helvetica"/>
                <a:cs typeface="Helvetica"/>
              </a:rPr>
              <a:t>to</a:t>
            </a:r>
            <a:r>
              <a:rPr sz="4000" dirty="0" smtClean="0">
                <a:latin typeface="Helvetica"/>
                <a:cs typeface="Helvetica"/>
              </a:rPr>
              <a:t> </a:t>
            </a:r>
            <a:r>
              <a:rPr lang="en-US" sz="4000" dirty="0" smtClean="0">
                <a:latin typeface="Helvetica"/>
                <a:cs typeface="Helvetica"/>
              </a:rPr>
              <a:t>church</a:t>
            </a:r>
            <a:r>
              <a:rPr lang="en-US" sz="4000" dirty="0" smtClean="0">
                <a:latin typeface="Helvetica"/>
                <a:cs typeface="Helvetica"/>
              </a:rPr>
              <a:t> </a:t>
            </a:r>
            <a:r>
              <a:rPr lang="en-US" sz="4000" dirty="0" smtClean="0">
                <a:latin typeface="Helvetica"/>
                <a:cs typeface="Helvetica"/>
              </a:rPr>
              <a:t>membership,</a:t>
            </a: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sz="4000" dirty="0" smtClean="0">
                <a:latin typeface="Helvetica"/>
                <a:cs typeface="Helvetica"/>
              </a:rPr>
              <a:t> </a:t>
            </a:r>
            <a:endParaRPr lang="en-US" sz="4000" dirty="0" smtClean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		</a:t>
            </a:r>
            <a:r>
              <a:rPr sz="4000" dirty="0" smtClean="0">
                <a:latin typeface="Helvetica"/>
                <a:cs typeface="Helvetica"/>
              </a:rPr>
              <a:t>and </a:t>
            </a:r>
            <a:r>
              <a:rPr sz="4000" i="1" dirty="0">
                <a:latin typeface="Helvetica"/>
                <a:cs typeface="Helvetica"/>
              </a:rPr>
              <a:t>for </a:t>
            </a:r>
            <a:r>
              <a:rPr sz="4000" dirty="0">
                <a:latin typeface="Helvetica"/>
                <a:cs typeface="Helvetica"/>
              </a:rPr>
              <a:t>the leader(s)</a:t>
            </a:r>
            <a:r>
              <a:rPr sz="4000" i="1" dirty="0">
                <a:latin typeface="Helvetica"/>
                <a:cs typeface="Helvetica"/>
              </a:rPr>
              <a:t>.</a:t>
            </a:r>
            <a:endParaRPr sz="4000" dirty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endParaRPr sz="3675" dirty="0">
              <a:latin typeface="Helvetica"/>
              <a:cs typeface="Helvetica"/>
            </a:endParaRPr>
          </a:p>
          <a:p>
            <a:pPr marL="0" lvl="0" indent="0" algn="l" defTabSz="359283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r>
              <a:rPr sz="2775" i="1" dirty="0">
                <a:latin typeface="Helvetica"/>
                <a:cs typeface="Helvetic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82" y="1"/>
            <a:ext cx="10572043" cy="1469800"/>
          </a:xfrm>
        </p:spPr>
        <p:txBody>
          <a:bodyPr>
            <a:normAutofit/>
          </a:bodyPr>
          <a:lstStyle/>
          <a:p>
            <a:r>
              <a:rPr lang="en-US" sz="3100" b="1" i="1" dirty="0" smtClean="0">
                <a:latin typeface="Helvetica"/>
                <a:cs typeface="Helvetica"/>
              </a:rPr>
              <a:t>To Review: </a:t>
            </a:r>
            <a:r>
              <a:rPr lang="en-US" sz="3600" b="1" i="1" dirty="0" smtClean="0">
                <a:latin typeface="Helvetica"/>
                <a:cs typeface="Helvetica"/>
              </a:rPr>
              <a:t>The </a:t>
            </a:r>
            <a:r>
              <a:rPr lang="en-US" sz="3600" b="1" i="1" dirty="0" smtClean="0">
                <a:latin typeface="Helvetica"/>
                <a:cs typeface="Helvetica"/>
              </a:rPr>
              <a:t>Local Church </a:t>
            </a:r>
            <a:r>
              <a:rPr lang="en-US" sz="3600" b="1" i="1" dirty="0" smtClean="0">
                <a:latin typeface="Helvetica"/>
                <a:cs typeface="Helvetica"/>
              </a:rPr>
              <a:t>Board</a:t>
            </a:r>
            <a:r>
              <a:rPr lang="is-IS" sz="3600" b="1" i="1" dirty="0" smtClean="0">
                <a:latin typeface="Helvetica"/>
                <a:cs typeface="Helvetica"/>
              </a:rPr>
              <a:t>...</a:t>
            </a:r>
            <a:r>
              <a:rPr lang="en-US" sz="2700" dirty="0">
                <a:latin typeface="Helvetica"/>
                <a:cs typeface="Helvetica"/>
              </a:rPr>
              <a:t/>
            </a:r>
            <a:br>
              <a:rPr lang="en-US" sz="2700" dirty="0">
                <a:latin typeface="Helvetica"/>
                <a:cs typeface="Helvetica"/>
              </a:rPr>
            </a:br>
            <a:endParaRPr lang="en-US" sz="2700" b="1" i="1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344" y="1787279"/>
            <a:ext cx="11430465" cy="5620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1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0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*</a:t>
            </a:r>
            <a:r>
              <a:rPr lang="en-US" sz="2000" b="1" i="1" dirty="0">
                <a:solidFill>
                  <a:schemeClr val="tx1"/>
                </a:solidFill>
                <a:latin typeface="Helvetica"/>
                <a:cs typeface="Helvetica"/>
              </a:rPr>
              <a:t>elected </a:t>
            </a: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from a nominating committee ballot at an</a:t>
            </a:r>
            <a:r>
              <a:rPr lang="en-US" sz="2000" b="1" i="1" dirty="0">
                <a:solidFill>
                  <a:schemeClr val="tx1"/>
                </a:solidFill>
                <a:latin typeface="Helvetica"/>
                <a:cs typeface="Helvetica"/>
              </a:rPr>
              <a:t> annual </a:t>
            </a: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meeting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of the church </a:t>
            </a:r>
            <a:r>
              <a:rPr lang="en-US" sz="2000" b="1" i="1" dirty="0">
                <a:solidFill>
                  <a:schemeClr val="tx1"/>
                </a:solidFill>
                <a:latin typeface="Helvetica"/>
                <a:cs typeface="Helvetica"/>
              </a:rPr>
              <a:t>membership</a:t>
            </a: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*no more than 25 members (including the pastor, NMI, NYI and SDMI elected leaders),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*who are spiritually mature, and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*who are engaged in the mission and ministry of the local church.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(See also </a:t>
            </a:r>
            <a:r>
              <a:rPr lang="en-US" sz="1800" b="1" i="1" dirty="0">
                <a:solidFill>
                  <a:schemeClr val="tx1"/>
                </a:solidFill>
                <a:latin typeface="Helvetica"/>
                <a:cs typeface="Helvetica"/>
              </a:rPr>
              <a:t>Manual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 paragraphs 107 </a:t>
            </a:r>
            <a:r>
              <a:rPr lang="mr-IN" sz="1800" b="1" dirty="0">
                <a:solidFill>
                  <a:schemeClr val="tx1"/>
                </a:solidFill>
                <a:latin typeface="Helvetica"/>
                <a:cs typeface="Helvetica"/>
              </a:rPr>
              <a:t>–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 160 for additional details)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Helvetica"/>
              <a:cs typeface="Helvetica"/>
            </a:endParaRPr>
          </a:p>
          <a:p>
            <a:pPr marL="448056" lvl="1" indent="0">
              <a:spcBef>
                <a:spcPts val="0"/>
              </a:spcBef>
              <a:buNone/>
            </a:pPr>
            <a:endParaRPr lang="en-US" sz="1800" b="1" dirty="0" smtClean="0">
              <a:latin typeface="Helvetica"/>
              <a:cs typeface="Helvetica"/>
            </a:endParaRPr>
          </a:p>
          <a:p>
            <a:pPr marL="448056" lvl="1" indent="0">
              <a:spcBef>
                <a:spcPts val="0"/>
              </a:spcBef>
              <a:buNone/>
            </a:pPr>
            <a:r>
              <a:rPr lang="en-US" sz="1800" dirty="0" smtClean="0">
                <a:latin typeface="Helvetica"/>
                <a:cs typeface="Helvetica"/>
              </a:rPr>
              <a:t>They may be elected as</a:t>
            </a: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1800" b="1" dirty="0" smtClean="0">
                <a:latin typeface="Helvetica"/>
                <a:cs typeface="Helvetica"/>
              </a:rPr>
              <a:t>Trustees,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for </a:t>
            </a:r>
            <a:r>
              <a:rPr lang="en-US" sz="1800" i="1" dirty="0" smtClean="0">
                <a:latin typeface="Helvetica"/>
                <a:cs typeface="Helvetica"/>
              </a:rPr>
              <a:t>responsible </a:t>
            </a:r>
            <a:r>
              <a:rPr lang="en-US" sz="1800" i="1" dirty="0">
                <a:latin typeface="Helvetica"/>
                <a:cs typeface="Helvetica"/>
              </a:rPr>
              <a:t>for property and </a:t>
            </a:r>
            <a:r>
              <a:rPr lang="en-US" sz="1800" i="1" dirty="0" smtClean="0">
                <a:latin typeface="Helvetica"/>
                <a:cs typeface="Helvetica"/>
              </a:rPr>
              <a:t>fundraising; as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  <a:r>
              <a:rPr lang="en-US" sz="1800" b="1" dirty="0" smtClean="0">
                <a:latin typeface="Helvetica"/>
                <a:cs typeface="Helvetica"/>
              </a:rPr>
              <a:t>Stewards </a:t>
            </a:r>
            <a:r>
              <a:rPr lang="en-US" sz="1800" dirty="0" smtClean="0">
                <a:latin typeface="Helvetica"/>
                <a:cs typeface="Helvetica"/>
              </a:rPr>
              <a:t>for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responsible </a:t>
            </a:r>
            <a:r>
              <a:rPr lang="en-US" sz="1800" dirty="0">
                <a:latin typeface="Helvetica"/>
                <a:cs typeface="Helvetica"/>
              </a:rPr>
              <a:t>for church growth, </a:t>
            </a:r>
            <a:r>
              <a:rPr lang="en-US" sz="1800" dirty="0" smtClean="0">
                <a:latin typeface="Helvetica"/>
                <a:cs typeface="Helvetica"/>
              </a:rPr>
              <a:t>evangelism; and as the</a:t>
            </a: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b="1" dirty="0" smtClean="0">
                <a:latin typeface="Helvetica"/>
                <a:cs typeface="Helvetica"/>
              </a:rPr>
              <a:t>Education Committee</a:t>
            </a: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for Discipleship Training.</a:t>
            </a:r>
            <a:endParaRPr lang="en-US" sz="1800" i="1" dirty="0" smtClean="0">
              <a:latin typeface="Helvetica"/>
              <a:cs typeface="Helvetica"/>
            </a:endParaRPr>
          </a:p>
          <a:p>
            <a:pPr marL="444500" lvl="1" indent="0">
              <a:buNone/>
            </a:pPr>
            <a:r>
              <a:rPr lang="en-US" sz="1800" b="1" i="1" dirty="0" smtClean="0"/>
              <a:t>Or, the Church Board may also be elected by the church membership as the Official Board, then  organized into committees of the Board </a:t>
            </a:r>
            <a:r>
              <a:rPr lang="en-US" sz="1800" b="1" i="1" dirty="0" smtClean="0"/>
              <a:t>at</a:t>
            </a:r>
            <a:r>
              <a:rPr lang="en-US" sz="1800" b="1" i="1" dirty="0" smtClean="0"/>
              <a:t> </a:t>
            </a:r>
            <a:r>
              <a:rPr lang="en-US" sz="1800" b="1" i="1" dirty="0" smtClean="0"/>
              <a:t>the </a:t>
            </a:r>
            <a:r>
              <a:rPr lang="en-US" sz="1800" b="1" i="1" dirty="0" smtClean="0"/>
              <a:t>first meeting of the Board, for the purpose of: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DEVELOPING MISSION AND MINISTRY STRATEGY,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*INSURING INTEGRITY IN  BUSINESS AND LEGAL ISSUES,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*SHAPING POLICIES AND PROGRAMS FOR THE CHURCH,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*PRAYING FOR AND PLANNING WITH THE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PASTOR.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000" dirty="0" smtClean="0">
              <a:solidFill>
                <a:schemeClr val="tx1"/>
              </a:solidFill>
              <a:latin typeface="+mn-lt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000" b="1" i="1" dirty="0" smtClean="0">
                <a:latin typeface="+mn-lt"/>
              </a:rPr>
              <a:t>Alternative </a:t>
            </a:r>
            <a:r>
              <a:rPr lang="en-US" sz="2000" b="1" i="1" dirty="0">
                <a:latin typeface="+mn-lt"/>
              </a:rPr>
              <a:t>board and committee structure may be used by a local church board in organizing itself for ministry and </a:t>
            </a:r>
            <a:r>
              <a:rPr lang="en-US" sz="2000" b="1" i="1" dirty="0" err="1">
                <a:latin typeface="+mn-lt"/>
              </a:rPr>
              <a:t>missional</a:t>
            </a:r>
            <a:r>
              <a:rPr lang="en-US" sz="2000" b="1" i="1" dirty="0">
                <a:latin typeface="+mn-lt"/>
              </a:rPr>
              <a:t> action….” </a:t>
            </a:r>
            <a:r>
              <a:rPr lang="en-US" sz="2000" b="1" dirty="0" smtClean="0"/>
              <a:t>See</a:t>
            </a:r>
            <a:r>
              <a:rPr lang="en-US" sz="2000" b="1" i="1" dirty="0" smtClean="0"/>
              <a:t> Manual </a:t>
            </a:r>
            <a:r>
              <a:rPr lang="en-US" sz="2000" b="1" i="1" dirty="0" err="1" smtClean="0"/>
              <a:t>para</a:t>
            </a:r>
            <a:r>
              <a:rPr lang="en-US" sz="2000" b="1" i="1" dirty="0" smtClean="0"/>
              <a:t>. </a:t>
            </a:r>
            <a:r>
              <a:rPr lang="en-US" sz="2000" b="1" i="1" dirty="0"/>
              <a:t>111.12</a:t>
            </a:r>
            <a:endParaRPr lang="en-US" sz="20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6403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645845" y="377779"/>
            <a:ext cx="11524813" cy="7649755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700" b="1">
                <a:latin typeface="Helvetica"/>
                <a:ea typeface="+mn-ea"/>
                <a:cs typeface="Helvetica"/>
                <a:sym typeface="Helvetica"/>
              </a:rPr>
              <a:t>Four modes of thinking: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>
                <a:latin typeface="Helvetica"/>
                <a:cs typeface="Helvetica"/>
              </a:rPr>
              <a:t>FIDUCIARY                 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>
                <a:latin typeface="Helvetica"/>
                <a:cs typeface="Helvetica"/>
              </a:rPr>
              <a:t>STRATEGIC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>
                <a:latin typeface="Helvetica"/>
                <a:cs typeface="Helvetica"/>
              </a:rPr>
              <a:t>REPRESENTATIVE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>
                <a:latin typeface="Helvetica"/>
                <a:cs typeface="Helvetica"/>
              </a:rPr>
              <a:t>REFRAMING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400">
                <a:latin typeface="Helvetica"/>
                <a:cs typeface="Helvetica"/>
              </a:rPr>
              <a:t>Think of these modes of thinking as a continuous circle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342778"/>
          </a:xfrm>
        </p:spPr>
        <p:txBody>
          <a:bodyPr>
            <a:normAutofit/>
          </a:bodyPr>
          <a:lstStyle/>
          <a:p>
            <a:pPr lvl="4"/>
            <a:r>
              <a:rPr lang="en-US" sz="4400" b="1" dirty="0">
                <a:uFill>
                  <a:solidFill/>
                </a:uFill>
                <a:latin typeface="Helvetica"/>
                <a:cs typeface="Helvetica"/>
                <a:sym typeface="Helvetica"/>
              </a:rPr>
              <a:t>Four Modes of </a:t>
            </a:r>
            <a:r>
              <a:rPr lang="en-US" sz="4400" b="1" dirty="0" smtClean="0">
                <a:uFill>
                  <a:solidFill/>
                </a:uFill>
                <a:latin typeface="Helvetica"/>
                <a:cs typeface="Helvetica"/>
                <a:sym typeface="Helvetica"/>
              </a:rPr>
              <a:t>Thinking </a:t>
            </a:r>
            <a:br>
              <a:rPr lang="en-US" sz="4400" b="1" dirty="0" smtClean="0">
                <a:uFill>
                  <a:solidFill/>
                </a:uFill>
                <a:latin typeface="Helvetica"/>
                <a:cs typeface="Helvetica"/>
                <a:sym typeface="Helvetica"/>
              </a:rPr>
            </a:br>
            <a:r>
              <a:rPr lang="en-US" sz="4400" b="1" dirty="0" smtClean="0">
                <a:uFill>
                  <a:solidFill/>
                </a:uFill>
                <a:latin typeface="Helvetica"/>
                <a:cs typeface="Helvetica"/>
                <a:sym typeface="Helvetica"/>
              </a:rPr>
              <a:t>about Governance</a:t>
            </a:r>
            <a:endParaRPr lang="en-US" sz="6600" dirty="0"/>
          </a:p>
        </p:txBody>
      </p:sp>
      <p:pic>
        <p:nvPicPr>
          <p:cNvPr id="4" name="4modesthinking-slid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63" y="2014724"/>
            <a:ext cx="9842901" cy="6034929"/>
          </a:xfrm>
          <a:prstGeom prst="rect">
            <a:avLst/>
          </a:prstGeom>
          <a:ln w="25400">
            <a:miter lim="400000"/>
          </a:ln>
          <a:effectLst>
            <a:outerShdw blurRad="190500" dir="54000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190998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367772">
            <a:off x="1846551" y="676469"/>
            <a:ext cx="9601319" cy="620815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4" name="Shape 84"/>
          <p:cNvSpPr/>
          <p:nvPr/>
        </p:nvSpPr>
        <p:spPr>
          <a:xfrm rot="21087451">
            <a:off x="-169043" y="3973358"/>
            <a:ext cx="13402450" cy="8617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5000" cap="all" dirty="0">
                <a:solidFill>
                  <a:srgbClr val="FFFFFF"/>
                </a:solidFill>
                <a:latin typeface="Impact"/>
                <a:cs typeface="Impact"/>
              </a:rPr>
              <a:t>A Legal and Program </a:t>
            </a:r>
            <a:r>
              <a:rPr lang="en-US" sz="5000" cap="all" dirty="0" smtClean="0">
                <a:solidFill>
                  <a:srgbClr val="FFFFFF"/>
                </a:solidFill>
                <a:latin typeface="Impact"/>
                <a:cs typeface="Impact"/>
              </a:rPr>
              <a:t>REVIEW</a:t>
            </a:r>
            <a:r>
              <a:rPr sz="5000" cap="all" dirty="0" smtClean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endParaRPr sz="5000" cap="all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76268" y="7177465"/>
            <a:ext cx="12428688" cy="1267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9431" lvl="0" indent="-389431" defTabSz="484886">
              <a:spcBef>
                <a:spcPts val="3400"/>
              </a:spcBef>
              <a:defRPr sz="1800"/>
            </a:pPr>
            <a:r>
              <a:rPr sz="2400" dirty="0"/>
              <a:t>See www.BoardServe.org. Click Blog. </a:t>
            </a:r>
            <a:r>
              <a:rPr sz="2400" dirty="0" smtClean="0"/>
              <a:t>See </a:t>
            </a:r>
            <a:r>
              <a:rPr sz="2400" dirty="0"/>
              <a:t>February 24, 2015 </a:t>
            </a:r>
            <a:r>
              <a:rPr sz="2400" dirty="0" smtClean="0"/>
              <a:t>blogpost</a:t>
            </a:r>
            <a:r>
              <a:rPr lang="en-US" sz="2400" dirty="0" smtClean="0"/>
              <a:t>.</a:t>
            </a:r>
          </a:p>
          <a:p>
            <a:pPr marL="389431" lvl="0" indent="-389431" defTabSz="484886">
              <a:spcBef>
                <a:spcPts val="3400"/>
              </a:spcBef>
              <a:defRPr sz="1800"/>
            </a:pPr>
            <a:r>
              <a:rPr lang="en-US" sz="2400" dirty="0" smtClean="0"/>
              <a:t>See</a:t>
            </a:r>
            <a:r>
              <a:rPr lang="en-US" sz="2400" i="1" dirty="0" smtClean="0"/>
              <a:t> Leading Decisively! Leading Faithfully! </a:t>
            </a:r>
            <a:r>
              <a:rPr lang="en-US" sz="2400" dirty="0" smtClean="0"/>
              <a:t>Appendix D, 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39182"/>
            <a:ext cx="11099800" cy="1483478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latin typeface="Helvetica"/>
                <a:cs typeface="Helvetica"/>
              </a:rPr>
              <a:t>Church Board Survey</a:t>
            </a:r>
            <a:endParaRPr lang="en-US" sz="5300" b="1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622660"/>
            <a:ext cx="11099800" cy="6502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Helvetica"/>
                <a:cs typeface="Helvetica"/>
              </a:rPr>
              <a:t>Please rate each statement as (1) strongly agree, (2) agree, (3) disagree, (4) strongly disagree.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A. Board and </a:t>
            </a:r>
            <a:r>
              <a:rPr lang="en-US" b="1" dirty="0" smtClean="0">
                <a:latin typeface="Helvetica"/>
                <a:cs typeface="Helvetica"/>
              </a:rPr>
              <a:t>Mission: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B. Board/Pastor </a:t>
            </a:r>
            <a:r>
              <a:rPr lang="en-US" b="1" dirty="0" smtClean="0">
                <a:latin typeface="Helvetica"/>
                <a:cs typeface="Helvetica"/>
              </a:rPr>
              <a:t>Relations: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C. Member to Member </a:t>
            </a:r>
            <a:r>
              <a:rPr lang="en-US" b="1" dirty="0" smtClean="0">
                <a:latin typeface="Helvetica"/>
                <a:cs typeface="Helvetica"/>
              </a:rPr>
              <a:t>Relations: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D. The Board </a:t>
            </a:r>
            <a:r>
              <a:rPr lang="en-US" b="1" dirty="0" smtClean="0">
                <a:latin typeface="Helvetica"/>
                <a:cs typeface="Helvetica"/>
              </a:rPr>
              <a:t>Agenda: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E. The Organization of the </a:t>
            </a:r>
            <a:r>
              <a:rPr lang="en-US" b="1" dirty="0" smtClean="0">
                <a:latin typeface="Helvetica"/>
                <a:cs typeface="Helvetica"/>
              </a:rPr>
              <a:t>Board: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F. The Functioning of the </a:t>
            </a:r>
            <a:r>
              <a:rPr lang="en-US" b="1" dirty="0" smtClean="0">
                <a:latin typeface="Helvetica"/>
                <a:cs typeface="Helvetica"/>
              </a:rPr>
              <a:t>Board: </a:t>
            </a:r>
            <a:endParaRPr lang="en-US" b="1" dirty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G. Nuts and Bolts Issues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b="1" dirty="0">
                <a:latin typeface="Helvetica"/>
                <a:cs typeface="Helvetica"/>
              </a:rPr>
              <a:t>H. </a:t>
            </a:r>
            <a:r>
              <a:rPr lang="en-US" b="1" dirty="0" smtClean="0">
                <a:latin typeface="Helvetica"/>
                <a:cs typeface="Helvetica"/>
              </a:rPr>
              <a:t>Summary</a:t>
            </a:r>
          </a:p>
          <a:p>
            <a:pPr marL="0" indent="0" algn="ctr">
              <a:spcBef>
                <a:spcPts val="1000"/>
              </a:spcBef>
              <a:buNone/>
            </a:pPr>
            <a:endParaRPr lang="en-US" b="1" dirty="0" smtClean="0">
              <a:latin typeface="Helvetica"/>
              <a:cs typeface="Helvetic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400" b="1" dirty="0" smtClean="0">
                <a:latin typeface="Helvetica"/>
                <a:cs typeface="Helvetica"/>
              </a:rPr>
              <a:t>See </a:t>
            </a:r>
            <a:r>
              <a:rPr lang="en-US" sz="2400" b="1" i="1" dirty="0" smtClean="0">
                <a:latin typeface="Helvetica"/>
                <a:cs typeface="Helvetica"/>
              </a:rPr>
              <a:t>Leading Decisively! Leading Faithfully!</a:t>
            </a:r>
            <a:r>
              <a:rPr lang="en-US" sz="2400" b="1" i="1" dirty="0" smtClean="0">
                <a:latin typeface="Helvetica"/>
                <a:cs typeface="Helvetica"/>
              </a:rPr>
              <a:t> Appendix E</a:t>
            </a:r>
            <a:endParaRPr lang="en-US" sz="2400" b="1" i="1" dirty="0">
              <a:latin typeface="Helvetica"/>
              <a:cs typeface="Helvetica"/>
            </a:endParaRPr>
          </a:p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476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92004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91413">
              <a:defRPr sz="1800"/>
            </a:pPr>
            <a:r>
              <a:rPr lang="en-US" sz="3600" b="1" dirty="0" smtClean="0">
                <a:latin typeface="Helvetica"/>
                <a:ea typeface="+mn-ea"/>
                <a:cs typeface="Helvetica"/>
                <a:sym typeface="Helvetica"/>
              </a:rPr>
              <a:t>To </a:t>
            </a:r>
            <a:r>
              <a:rPr lang="en-US" sz="3600" b="1" dirty="0" smtClean="0">
                <a:latin typeface="Helvetica"/>
                <a:ea typeface="+mn-ea"/>
                <a:cs typeface="Helvetica"/>
                <a:sym typeface="Helvetica"/>
              </a:rPr>
              <a:t>Re</a:t>
            </a:r>
            <a:r>
              <a:rPr lang="en-US" sz="3600" b="1" dirty="0" smtClean="0">
                <a:latin typeface="Helvetica"/>
                <a:ea typeface="+mn-ea"/>
                <a:cs typeface="Helvetica"/>
                <a:sym typeface="Helvetica"/>
              </a:rPr>
              <a:t>view (again) </a:t>
            </a:r>
            <a:r>
              <a:rPr sz="3600" b="1" dirty="0" smtClean="0">
                <a:latin typeface="Helvetica"/>
                <a:ea typeface="+mn-ea"/>
                <a:cs typeface="Helvetica"/>
                <a:sym typeface="Helvetica"/>
              </a:rPr>
              <a:t>Board </a:t>
            </a:r>
            <a:r>
              <a:rPr sz="3600" b="1" dirty="0">
                <a:latin typeface="Helvetica"/>
                <a:ea typeface="+mn-ea"/>
                <a:cs typeface="Helvetica"/>
                <a:sym typeface="Helvetica"/>
              </a:rPr>
              <a:t>Responsibilities</a:t>
            </a:r>
          </a:p>
          <a:p>
            <a:pPr lvl="0" defTabSz="391413">
              <a:spcBef>
                <a:spcPts val="2800"/>
              </a:spcBef>
              <a:defRPr sz="1800"/>
            </a:pPr>
            <a:r>
              <a:rPr sz="2800" dirty="0">
                <a:latin typeface="Helvetica"/>
                <a:cs typeface="Helvetica"/>
              </a:rPr>
              <a:t>The board has fiduciary, strategic and representative governance and reframing responsibilities for the organization in at least the areas of: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011300" y="2105865"/>
            <a:ext cx="11902443" cy="5529855"/>
          </a:xfrm>
          <a:prstGeom prst="rect">
            <a:avLst/>
          </a:prstGeom>
        </p:spPr>
        <p:txBody>
          <a:bodyPr/>
          <a:lstStyle/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200" dirty="0" smtClean="0">
                <a:latin typeface="Helvetica"/>
                <a:cs typeface="Helvetica"/>
              </a:rPr>
              <a:t>	</a:t>
            </a:r>
            <a:r>
              <a:rPr lang="en-US" sz="3400" dirty="0" smtClean="0">
                <a:latin typeface="Helvetica"/>
                <a:cs typeface="Helvetica"/>
              </a:rPr>
              <a:t>1. </a:t>
            </a:r>
            <a:r>
              <a:rPr sz="3400" dirty="0" smtClean="0">
                <a:latin typeface="Helvetica"/>
                <a:cs typeface="Helvetica"/>
              </a:rPr>
              <a:t>Mission </a:t>
            </a:r>
            <a:r>
              <a:rPr sz="3400" dirty="0">
                <a:latin typeface="Helvetica"/>
                <a:cs typeface="Helvetica"/>
              </a:rPr>
              <a:t>and vision clarity   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2. </a:t>
            </a:r>
            <a:r>
              <a:rPr sz="3400" dirty="0" smtClean="0">
                <a:latin typeface="Helvetica"/>
                <a:cs typeface="Helvetica"/>
              </a:rPr>
              <a:t>Strategic </a:t>
            </a:r>
            <a:r>
              <a:rPr sz="3400" dirty="0">
                <a:latin typeface="Helvetica"/>
                <a:cs typeface="Helvetica"/>
              </a:rPr>
              <a:t>thinking and planning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3. </a:t>
            </a:r>
            <a:r>
              <a:rPr sz="3400" dirty="0" smtClean="0">
                <a:latin typeface="Helvetica"/>
                <a:cs typeface="Helvetica"/>
              </a:rPr>
              <a:t>Financial </a:t>
            </a:r>
            <a:r>
              <a:rPr sz="3400" dirty="0">
                <a:latin typeface="Helvetica"/>
                <a:cs typeface="Helvetica"/>
              </a:rPr>
              <a:t>health, oversight and budget approval        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4. </a:t>
            </a:r>
            <a:r>
              <a:rPr sz="3400" dirty="0" smtClean="0">
                <a:latin typeface="Helvetica"/>
                <a:cs typeface="Helvetica"/>
              </a:rPr>
              <a:t>Major </a:t>
            </a:r>
            <a:r>
              <a:rPr sz="3400" dirty="0">
                <a:latin typeface="Helvetica"/>
                <a:cs typeface="Helvetica"/>
              </a:rPr>
              <a:t>gifts and capital development 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5. </a:t>
            </a:r>
            <a:r>
              <a:rPr sz="3400" dirty="0" smtClean="0">
                <a:latin typeface="Helvetica"/>
                <a:cs typeface="Helvetica"/>
              </a:rPr>
              <a:t>Mission </a:t>
            </a:r>
            <a:r>
              <a:rPr sz="3400" dirty="0">
                <a:latin typeface="Helvetica"/>
                <a:cs typeface="Helvetica"/>
              </a:rPr>
              <a:t>implementation, strategy and review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6. </a:t>
            </a:r>
            <a:r>
              <a:rPr sz="3400" dirty="0" smtClean="0">
                <a:latin typeface="Helvetica"/>
                <a:cs typeface="Helvetica"/>
              </a:rPr>
              <a:t>Problem</a:t>
            </a:r>
            <a:r>
              <a:rPr sz="3400" dirty="0">
                <a:latin typeface="Helvetica"/>
                <a:cs typeface="Helvetica"/>
              </a:rPr>
              <a:t>-framing or “sense-making”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7. </a:t>
            </a:r>
            <a:r>
              <a:rPr sz="3400" dirty="0" smtClean="0">
                <a:latin typeface="Helvetica"/>
                <a:cs typeface="Helvetica"/>
              </a:rPr>
              <a:t>Organizational </a:t>
            </a:r>
            <a:r>
              <a:rPr sz="3400" dirty="0">
                <a:latin typeface="Helvetica"/>
                <a:cs typeface="Helvetica"/>
              </a:rPr>
              <a:t>connectivity and networking</a:t>
            </a:r>
          </a:p>
          <a:p>
            <a:pPr marL="0" lvl="4" indent="0">
              <a:spcBef>
                <a:spcPts val="0"/>
              </a:spcBef>
              <a:buSzPct val="100000"/>
              <a:buNone/>
              <a:defRPr sz="1800"/>
            </a:pPr>
            <a:r>
              <a:rPr lang="en-US" sz="3400" dirty="0" smtClean="0">
                <a:latin typeface="Helvetica"/>
                <a:cs typeface="Helvetica"/>
              </a:rPr>
              <a:t>	8. </a:t>
            </a:r>
            <a:r>
              <a:rPr sz="3400" dirty="0" smtClean="0">
                <a:latin typeface="Helvetica"/>
                <a:cs typeface="Helvetica"/>
              </a:rPr>
              <a:t>Property </a:t>
            </a:r>
            <a:r>
              <a:rPr sz="3400" dirty="0">
                <a:latin typeface="Helvetica"/>
                <a:cs typeface="Helvetica"/>
              </a:rPr>
              <a:t>oversight, expansion, and legal standing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18" y="717262"/>
            <a:ext cx="11099800" cy="1638937"/>
          </a:xfrm>
        </p:spPr>
        <p:txBody>
          <a:bodyPr>
            <a:normAutofit fontScale="90000"/>
          </a:bodyPr>
          <a:lstStyle/>
          <a:p>
            <a:r>
              <a:rPr lang="en-US" sz="5000" b="1" i="1" dirty="0" smtClean="0">
                <a:latin typeface="Helvetica"/>
                <a:cs typeface="Helvetica"/>
              </a:rPr>
              <a:t/>
            </a:r>
            <a:br>
              <a:rPr lang="en-US" sz="5000" b="1" i="1" dirty="0" smtClean="0">
                <a:latin typeface="Helvetica"/>
                <a:cs typeface="Helvetica"/>
              </a:rPr>
            </a:br>
            <a:r>
              <a:rPr lang="en-US" sz="5000" b="1" i="1" dirty="0" smtClean="0">
                <a:latin typeface="Helvetica"/>
                <a:cs typeface="Helvetica"/>
              </a:rPr>
              <a:t>A </a:t>
            </a:r>
            <a:r>
              <a:rPr lang="en-US" sz="5000" b="1" i="1" dirty="0">
                <a:latin typeface="Helvetica"/>
                <a:cs typeface="Helvetica"/>
              </a:rPr>
              <a:t>VISION STATEMENT  </a:t>
            </a:r>
            <a:r>
              <a:rPr lang="en-US" sz="5000" b="1" i="1" dirty="0" smtClean="0">
                <a:latin typeface="Helvetica"/>
                <a:cs typeface="Helvetica"/>
              </a:rPr>
              <a:t>for boards</a:t>
            </a:r>
            <a:br>
              <a:rPr lang="en-US" sz="5000" b="1" i="1" dirty="0" smtClean="0">
                <a:latin typeface="Helvetica"/>
                <a:cs typeface="Helvetica"/>
              </a:rPr>
            </a:br>
            <a:endParaRPr lang="en-US" sz="5000" b="1" i="1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234098"/>
            <a:ext cx="11099800" cy="5608761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dirty="0">
                <a:latin typeface="Helvetica"/>
                <a:cs typeface="Helvetica"/>
              </a:rPr>
              <a:t>“The leadership</a:t>
            </a:r>
            <a:r>
              <a:rPr lang="en-US" sz="4000" b="1" i="1" dirty="0">
                <a:latin typeface="Helvetica"/>
                <a:cs typeface="Helvetica"/>
              </a:rPr>
              <a:t> </a:t>
            </a:r>
            <a:r>
              <a:rPr lang="en-US" sz="4000" b="1" dirty="0">
                <a:latin typeface="Helvetica"/>
                <a:cs typeface="Helvetica"/>
              </a:rPr>
              <a:t> ministry of </a:t>
            </a:r>
          </a:p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i="1" dirty="0">
                <a:latin typeface="Helvetica"/>
                <a:cs typeface="Helvetica"/>
              </a:rPr>
              <a:t>our</a:t>
            </a:r>
            <a:r>
              <a:rPr lang="en-US" sz="4000" b="1" dirty="0">
                <a:latin typeface="Helvetica"/>
                <a:cs typeface="Helvetica"/>
              </a:rPr>
              <a:t> church board</a:t>
            </a:r>
          </a:p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dirty="0">
                <a:latin typeface="Helvetica"/>
                <a:cs typeface="Helvetica"/>
              </a:rPr>
              <a:t>enables</a:t>
            </a:r>
            <a:r>
              <a:rPr lang="en-US" sz="4000" b="1" i="1" dirty="0">
                <a:latin typeface="Helvetica"/>
                <a:cs typeface="Helvetica"/>
              </a:rPr>
              <a:t> </a:t>
            </a:r>
            <a:r>
              <a:rPr lang="en-US" sz="4000" b="1" dirty="0">
                <a:latin typeface="Helvetica"/>
                <a:cs typeface="Helvetica"/>
              </a:rPr>
              <a:t>the </a:t>
            </a:r>
            <a:r>
              <a:rPr lang="en-US" sz="4000" b="1" i="1" dirty="0">
                <a:latin typeface="Helvetica"/>
                <a:cs typeface="Helvetica"/>
              </a:rPr>
              <a:t>church attendees</a:t>
            </a:r>
          </a:p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i="1" dirty="0">
                <a:latin typeface="Helvetica"/>
                <a:cs typeface="Helvetica"/>
              </a:rPr>
              <a:t> </a:t>
            </a:r>
            <a:r>
              <a:rPr lang="en-US" sz="4000" b="1" dirty="0">
                <a:latin typeface="Helvetica"/>
                <a:cs typeface="Helvetica"/>
              </a:rPr>
              <a:t>to fulfill</a:t>
            </a:r>
            <a:r>
              <a:rPr lang="en-US" sz="4000" b="1" i="1" dirty="0">
                <a:latin typeface="Helvetica"/>
                <a:cs typeface="Helvetica"/>
              </a:rPr>
              <a:t> their </a:t>
            </a:r>
            <a:r>
              <a:rPr lang="en-US" sz="4000" b="1" dirty="0">
                <a:latin typeface="Helvetica"/>
                <a:cs typeface="Helvetica"/>
              </a:rPr>
              <a:t>ministry to each other</a:t>
            </a:r>
          </a:p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dirty="0">
                <a:latin typeface="Helvetica"/>
                <a:cs typeface="Helvetica"/>
              </a:rPr>
              <a:t> in the congregation, and </a:t>
            </a:r>
            <a:r>
              <a:rPr lang="en-US" sz="4000" b="1" i="1" dirty="0">
                <a:latin typeface="Helvetica"/>
                <a:cs typeface="Helvetica"/>
              </a:rPr>
              <a:t>their</a:t>
            </a:r>
            <a:r>
              <a:rPr lang="en-US" sz="4000" b="1" dirty="0">
                <a:latin typeface="Helvetica"/>
                <a:cs typeface="Helvetica"/>
              </a:rPr>
              <a:t> mission </a:t>
            </a:r>
          </a:p>
          <a:p>
            <a:pPr algn="ctr">
              <a:spcBef>
                <a:spcPts val="1000"/>
              </a:spcBef>
              <a:buNone/>
              <a:defRPr/>
            </a:pPr>
            <a:r>
              <a:rPr lang="en-US" sz="4000" b="1" dirty="0">
                <a:latin typeface="Helvetica"/>
                <a:cs typeface="Helvetica"/>
              </a:rPr>
              <a:t> in the neighborhood and beyond!” </a:t>
            </a:r>
          </a:p>
          <a:p>
            <a:pPr>
              <a:spcBef>
                <a:spcPts val="1000"/>
              </a:spcBef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5997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715233" y="1528594"/>
            <a:ext cx="1552285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0" b="1" spc="-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700" b="1" spc="-3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743884" y="3490722"/>
            <a:ext cx="11099804" cy="4618132"/>
          </a:xfrm>
          <a:prstGeom prst="rect">
            <a:avLst/>
          </a:prstGeom>
        </p:spPr>
        <p:txBody>
          <a:bodyPr/>
          <a:lstStyle/>
          <a:p>
            <a:pPr marL="0" lv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lang="en-US" sz="6000" b="1" dirty="0" smtClean="0">
                <a:latin typeface="Helvetica"/>
                <a:ea typeface="+mn-ea"/>
                <a:cs typeface="Helvetica"/>
                <a:sym typeface="Helvetica"/>
              </a:rPr>
              <a:t>ASK THE “RIGHT” QUESTIONS.</a:t>
            </a:r>
            <a:endParaRPr sz="54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0" lv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sz="4400" i="1" dirty="0">
                <a:latin typeface="Helvetica"/>
                <a:cs typeface="Helvetica"/>
              </a:rPr>
              <a:t>Nurture a culture of asking mission-driven </a:t>
            </a:r>
          </a:p>
          <a:p>
            <a:pPr marL="0" lv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sz="4400" i="1" dirty="0">
                <a:latin typeface="Helvetica"/>
                <a:cs typeface="Helvetica"/>
              </a:rPr>
              <a:t> and sustainability QUESTIONS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652606" y="1773876"/>
            <a:ext cx="9699588" cy="5741106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dirty="0">
                <a:solidFill>
                  <a:srgbClr val="FFFFFF"/>
                </a:solidFill>
                <a:latin typeface="Helvetica"/>
                <a:cs typeface="Helvetica"/>
              </a:rPr>
              <a:t>Strong boards </a:t>
            </a:r>
            <a:r>
              <a:rPr sz="6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empower</a:t>
            </a:r>
            <a:r>
              <a:rPr sz="6000" dirty="0">
                <a:solidFill>
                  <a:srgbClr val="FFFFFF"/>
                </a:solidFill>
                <a:latin typeface="Helvetica"/>
                <a:cs typeface="Helvetica"/>
              </a:rPr>
              <a:t> missional and visionary leaders, and strong leaders </a:t>
            </a:r>
            <a:r>
              <a:rPr sz="6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embrace</a:t>
            </a:r>
            <a:r>
              <a:rPr sz="6000" dirty="0">
                <a:solidFill>
                  <a:srgbClr val="FFFFFF"/>
                </a:solidFill>
                <a:latin typeface="Helvetica"/>
                <a:cs typeface="Helvetica"/>
              </a:rPr>
              <a:t> passionate and engaged boards.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6955" y="3504009"/>
            <a:ext cx="3186529" cy="31865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0" b="1" dirty="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791928" y="1281666"/>
            <a:ext cx="8448042" cy="7626405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Questions</a:t>
            </a:r>
            <a:r>
              <a:rPr sz="4000" dirty="0" smtClean="0">
                <a:latin typeface="Helvetica"/>
                <a:cs typeface="Helvetica"/>
              </a:rPr>
              <a:t> </a:t>
            </a:r>
            <a:r>
              <a:rPr sz="4000" dirty="0">
                <a:latin typeface="Helvetica"/>
                <a:cs typeface="Helvetica"/>
              </a:rPr>
              <a:t>such as: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3700" dirty="0">
              <a:latin typeface="Helvetica"/>
              <a:cs typeface="Helvetica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sz="3700" dirty="0">
                <a:latin typeface="Helvetica"/>
                <a:cs typeface="Helvetica"/>
              </a:rPr>
              <a:t>What is the</a:t>
            </a:r>
            <a:r>
              <a:rPr sz="3700" b="1" dirty="0">
                <a:latin typeface="Helvetica"/>
                <a:ea typeface="+mn-ea"/>
                <a:cs typeface="Helvetica"/>
                <a:sym typeface="Helvetica"/>
              </a:rPr>
              <a:t> most critical</a:t>
            </a:r>
            <a:r>
              <a:rPr sz="3700" dirty="0">
                <a:latin typeface="Helvetica"/>
                <a:cs typeface="Helvetica"/>
              </a:rPr>
              <a:t> issue or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700" dirty="0">
                <a:latin typeface="Helvetica"/>
                <a:cs typeface="Helvetica"/>
              </a:rPr>
              <a:t>major concern facing the board?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3700" dirty="0">
              <a:latin typeface="Helvetica"/>
              <a:cs typeface="Helvetica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sz="3700" dirty="0">
                <a:latin typeface="Helvetica"/>
                <a:cs typeface="Helvetica"/>
              </a:rPr>
              <a:t>What legal documents need to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sz="3700" dirty="0">
                <a:latin typeface="Helvetica"/>
                <a:cs typeface="Helvetica"/>
              </a:rPr>
              <a:t>       </a:t>
            </a:r>
            <a:r>
              <a:rPr sz="3700" b="1" dirty="0">
                <a:latin typeface="Helvetica"/>
                <a:ea typeface="+mn-ea"/>
                <a:cs typeface="Helvetica"/>
                <a:sym typeface="Helvetica"/>
              </a:rPr>
              <a:t>reviewed</a:t>
            </a:r>
            <a:r>
              <a:rPr sz="3700" dirty="0">
                <a:latin typeface="Helvetica"/>
                <a:cs typeface="Helvetica"/>
              </a:rPr>
              <a:t> at least annually?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3700" dirty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700" dirty="0">
                <a:latin typeface="Helvetica"/>
                <a:cs typeface="Helvetica"/>
              </a:rPr>
              <a:t>What three </a:t>
            </a:r>
            <a:r>
              <a:rPr sz="3700" b="1" dirty="0">
                <a:latin typeface="Helvetica"/>
                <a:ea typeface="+mn-ea"/>
                <a:cs typeface="Helvetica"/>
                <a:sym typeface="Helvetica"/>
              </a:rPr>
              <a:t>big ideas</a:t>
            </a:r>
            <a:r>
              <a:rPr sz="3700" dirty="0">
                <a:latin typeface="Helvetica"/>
                <a:cs typeface="Helvetica"/>
              </a:rPr>
              <a:t> should the Board focus on for the next three years?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955" y="3504009"/>
            <a:ext cx="3186529" cy="31865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47040" y="3012438"/>
            <a:ext cx="2534012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0" b="1" dirty="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2995291" y="227330"/>
            <a:ext cx="8825773" cy="7077076"/>
          </a:xfrm>
          <a:prstGeom prst="rect">
            <a:avLst/>
          </a:prstGeom>
        </p:spPr>
        <p:txBody>
          <a:bodyPr/>
          <a:lstStyle/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 b="1">
                <a:latin typeface="Helvetica"/>
                <a:ea typeface="+mn-ea"/>
                <a:cs typeface="Helvetica"/>
                <a:sym typeface="Helvetica"/>
              </a:rPr>
              <a:t>Who are we? </a:t>
            </a: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Helvetica"/>
                <a:cs typeface="Helvetica"/>
              </a:rPr>
              <a:t>(What is our mission, vision, values?)</a:t>
            </a: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endParaRPr sz="4000">
              <a:latin typeface="Helvetica"/>
              <a:cs typeface="Helvetica"/>
            </a:endParaRP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 b="1">
                <a:latin typeface="Helvetica"/>
                <a:ea typeface="+mn-ea"/>
                <a:cs typeface="Helvetica"/>
                <a:sym typeface="Helvetica"/>
              </a:rPr>
              <a:t>Where are we?</a:t>
            </a:r>
            <a:r>
              <a:rPr sz="4000">
                <a:latin typeface="Helvetica"/>
                <a:cs typeface="Helvetica"/>
              </a:rPr>
              <a:t> </a:t>
            </a: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Helvetica"/>
                <a:cs typeface="Helvetica"/>
              </a:rPr>
              <a:t>(Not a location on a map, but in the 'lifespan" of the organization)</a:t>
            </a: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endParaRPr sz="4000">
              <a:latin typeface="Helvetica"/>
              <a:cs typeface="Helvetica"/>
            </a:endParaRP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 b="1">
                <a:latin typeface="Helvetica"/>
                <a:ea typeface="+mn-ea"/>
                <a:cs typeface="Helvetica"/>
                <a:sym typeface="Helvetica"/>
              </a:rPr>
              <a:t>Where are we going</a:t>
            </a:r>
            <a:r>
              <a:rPr sz="4000">
                <a:latin typeface="Helvetica"/>
                <a:cs typeface="Helvetica"/>
              </a:rPr>
              <a:t> </a:t>
            </a:r>
          </a:p>
          <a:p>
            <a:pPr marL="0" lv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Helvetica"/>
                <a:cs typeface="Helvetica"/>
              </a:rPr>
              <a:t>(if we continue to do as we have done?)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955" y="3504009"/>
            <a:ext cx="3186529" cy="31865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0" b="1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3078846" y="68995"/>
            <a:ext cx="8681365" cy="849801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 b="1">
                <a:latin typeface="Helvetica"/>
                <a:ea typeface="+mn-ea"/>
                <a:cs typeface="Helvetica"/>
                <a:sym typeface="Helvetica"/>
              </a:rPr>
              <a:t>Where could we go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>
                <a:latin typeface="Helvetica"/>
                <a:cs typeface="Helvetica"/>
              </a:rPr>
              <a:t>(with a Spirit-inspired vision and a unified board?)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380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 b="1">
                <a:latin typeface="Helvetica"/>
                <a:ea typeface="+mn-ea"/>
                <a:cs typeface="Helvetica"/>
                <a:sym typeface="Helvetica"/>
              </a:rPr>
              <a:t>Why are we going "there?"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>
                <a:latin typeface="Helvetica"/>
                <a:cs typeface="Helvetica"/>
              </a:rPr>
              <a:t>(What is our motivation for growth?)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380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 b="1">
                <a:latin typeface="Helvetica"/>
                <a:ea typeface="+mn-ea"/>
                <a:cs typeface="Helvetica"/>
                <a:sym typeface="Helvetica"/>
              </a:rPr>
              <a:t>How long will it take to get there?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>
                <a:latin typeface="Helvetica"/>
                <a:cs typeface="Helvetica"/>
              </a:rPr>
              <a:t>(Spiritual, human, financial resources needed?)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3800" b="1">
                <a:latin typeface="Helvetica"/>
                <a:ea typeface="+mn-ea"/>
                <a:cs typeface="Helvetica"/>
                <a:sym typeface="Helvetica"/>
              </a:rPr>
              <a:t>How will we know when we get there?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955" y="3504009"/>
            <a:ext cx="3186529" cy="31865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0" b="1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3257944" y="193178"/>
            <a:ext cx="9406497" cy="7792443"/>
          </a:xfrm>
          <a:prstGeom prst="rect">
            <a:avLst/>
          </a:prstGeom>
        </p:spPr>
        <p:txBody>
          <a:bodyPr/>
          <a:lstStyle/>
          <a:p>
            <a:pPr marL="0" lvl="0" indent="0" algn="ctr" defTabSz="549148">
              <a:spcBef>
                <a:spcPts val="0"/>
              </a:spcBef>
              <a:buSzTx/>
              <a:buNone/>
              <a:defRPr sz="1800"/>
            </a:pPr>
            <a:r>
              <a:rPr sz="5600">
                <a:latin typeface="Helvetica"/>
                <a:cs typeface="Helvetica"/>
              </a:rPr>
              <a:t>What has </a:t>
            </a:r>
            <a:r>
              <a:rPr sz="5600" b="1">
                <a:latin typeface="Helvetica"/>
                <a:ea typeface="+mn-ea"/>
                <a:cs typeface="Helvetica"/>
                <a:sym typeface="Helvetica"/>
              </a:rPr>
              <a:t>changed significantly</a:t>
            </a:r>
            <a:r>
              <a:rPr sz="5600">
                <a:latin typeface="Helvetica"/>
                <a:cs typeface="Helvetica"/>
              </a:rPr>
              <a:t> in the </a:t>
            </a:r>
            <a:r>
              <a:rPr sz="5600" b="1">
                <a:latin typeface="Helvetica"/>
                <a:ea typeface="+mn-ea"/>
                <a:cs typeface="Helvetica"/>
                <a:sym typeface="Helvetica"/>
              </a:rPr>
              <a:t>community</a:t>
            </a:r>
            <a:r>
              <a:rPr sz="5600">
                <a:latin typeface="Helvetica"/>
                <a:cs typeface="Helvetica"/>
              </a:rPr>
              <a:t> to which the board must </a:t>
            </a:r>
            <a:r>
              <a:rPr sz="5600" b="1">
                <a:latin typeface="Helvetica"/>
                <a:ea typeface="+mn-ea"/>
                <a:cs typeface="Helvetica"/>
                <a:sym typeface="Helvetica"/>
              </a:rPr>
              <a:t>adjust</a:t>
            </a:r>
            <a:r>
              <a:rPr sz="5600">
                <a:latin typeface="Helvetica"/>
                <a:cs typeface="Helvetica"/>
              </a:rPr>
              <a:t>, and  make appropriate </a:t>
            </a:r>
            <a:r>
              <a:rPr sz="5600" b="1">
                <a:latin typeface="Helvetica"/>
                <a:ea typeface="+mn-ea"/>
                <a:cs typeface="Helvetica"/>
                <a:sym typeface="Helvetica"/>
              </a:rPr>
              <a:t>transitions</a:t>
            </a:r>
            <a:r>
              <a:rPr sz="5600">
                <a:latin typeface="Helvetica"/>
                <a:cs typeface="Helvetica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6955" y="3504009"/>
            <a:ext cx="3186529" cy="31865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0" b="1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2874116" y="-803237"/>
            <a:ext cx="9239147" cy="1056560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4000" dirty="0" smtClean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4000" dirty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 smtClean="0">
                <a:latin typeface="Helvetica"/>
                <a:cs typeface="Helvetica"/>
              </a:rPr>
              <a:t>What 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one thing</a:t>
            </a:r>
            <a:r>
              <a:rPr sz="4000" dirty="0">
                <a:latin typeface="Helvetica"/>
                <a:cs typeface="Helvetica"/>
              </a:rPr>
              <a:t>,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if we do not attend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to this  issue soon,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could create serious problems</a:t>
            </a:r>
            <a:r>
              <a:rPr sz="4000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for us in the near future?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4000" dirty="0" smtClean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4000" dirty="0" smtClean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 smtClean="0">
                <a:latin typeface="Helvetica"/>
                <a:cs typeface="Helvetica"/>
              </a:rPr>
              <a:t>What 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fresh</a:t>
            </a:r>
            <a:r>
              <a:rPr sz="4000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revenue-generating 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options</a:t>
            </a:r>
            <a:r>
              <a:rPr sz="4000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are available to us to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 significantly 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increase revenue?</a:t>
            </a:r>
            <a:endParaRPr sz="4000" dirty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4000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52500" y="-1120143"/>
            <a:ext cx="11099800" cy="10010145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/>
            </a:pPr>
            <a:r>
              <a:rPr sz="6300" b="1" i="1" dirty="0" smtClean="0">
                <a:latin typeface="Helvetica"/>
                <a:ea typeface="+mn-ea"/>
                <a:cs typeface="Helvetica"/>
                <a:sym typeface="Helvetica"/>
              </a:rPr>
              <a:t>Guard  </a:t>
            </a:r>
            <a:r>
              <a:rPr sz="6300" b="1" i="1" dirty="0">
                <a:latin typeface="Helvetica"/>
                <a:ea typeface="+mn-ea"/>
                <a:cs typeface="Helvetica"/>
                <a:sym typeface="Helvetica"/>
              </a:rPr>
              <a:t>The  Agenda!</a:t>
            </a:r>
          </a:p>
          <a:p>
            <a:pPr marL="0" lvl="0" indent="0" algn="ctr">
              <a:buSzTx/>
              <a:buNone/>
              <a:defRPr sz="1800"/>
            </a:pPr>
            <a:r>
              <a:rPr sz="4500" b="1" i="1" dirty="0" smtClean="0">
                <a:latin typeface="Helvetica"/>
                <a:ea typeface="+mn-ea"/>
                <a:cs typeface="Helvetica"/>
                <a:sym typeface="Helvetica"/>
              </a:rPr>
              <a:t>Items </a:t>
            </a:r>
            <a:r>
              <a:rPr sz="4500" b="1" i="1" dirty="0">
                <a:latin typeface="Helvetica"/>
                <a:ea typeface="+mn-ea"/>
                <a:cs typeface="Helvetica"/>
                <a:sym typeface="Helvetica"/>
              </a:rPr>
              <a:t>for Information</a:t>
            </a:r>
          </a:p>
          <a:p>
            <a:pPr marL="0" lvl="0" indent="0" algn="ctr">
              <a:buSzTx/>
              <a:buNone/>
              <a:defRPr sz="1800"/>
            </a:pPr>
            <a:r>
              <a:rPr sz="4500" b="1" i="1" dirty="0" smtClean="0">
                <a:latin typeface="Helvetica"/>
                <a:ea typeface="+mn-ea"/>
                <a:cs typeface="Helvetica"/>
                <a:sym typeface="Helvetica"/>
              </a:rPr>
              <a:t>Items </a:t>
            </a:r>
            <a:r>
              <a:rPr sz="4500" b="1" i="1" dirty="0">
                <a:latin typeface="Helvetica"/>
                <a:ea typeface="+mn-ea"/>
                <a:cs typeface="Helvetica"/>
                <a:sym typeface="Helvetica"/>
              </a:rPr>
              <a:t>for Discussion</a:t>
            </a:r>
          </a:p>
          <a:p>
            <a:pPr marL="0" lvl="0" indent="0" algn="ctr">
              <a:buSzTx/>
              <a:buNone/>
              <a:defRPr sz="1800"/>
            </a:pPr>
            <a:r>
              <a:rPr sz="4500" b="1" i="1" dirty="0" smtClean="0">
                <a:latin typeface="Helvetica"/>
                <a:ea typeface="+mn-ea"/>
                <a:cs typeface="Helvetica"/>
                <a:sym typeface="Helvetica"/>
              </a:rPr>
              <a:t>Items </a:t>
            </a:r>
            <a:r>
              <a:rPr sz="4500" b="1" i="1" dirty="0">
                <a:latin typeface="Helvetica"/>
                <a:ea typeface="+mn-ea"/>
                <a:cs typeface="Helvetica"/>
                <a:sym typeface="Helvetica"/>
              </a:rPr>
              <a:t>for Decision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892187" y="1596338"/>
            <a:ext cx="1217424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0" b="1" spc="-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700" b="1" spc="-3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96998" y="4068409"/>
            <a:ext cx="11964786" cy="42212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b="1" cap="all" dirty="0">
                <a:latin typeface="Helvetica"/>
                <a:ea typeface="+mn-ea"/>
                <a:cs typeface="Helvetica"/>
                <a:sym typeface="Helvetica"/>
              </a:rPr>
              <a:t> Communicate in conflict situations </a:t>
            </a:r>
            <a:r>
              <a:rPr sz="6000" b="1" cap="all" dirty="0" smtClean="0">
                <a:latin typeface="Helvetica"/>
                <a:ea typeface="+mn-ea"/>
                <a:cs typeface="Helvetica"/>
                <a:sym typeface="Helvetica"/>
              </a:rPr>
              <a:t>with </a:t>
            </a:r>
            <a:r>
              <a:rPr sz="6000" b="1" cap="all" dirty="0">
                <a:latin typeface="Helvetica"/>
                <a:ea typeface="+mn-ea"/>
                <a:cs typeface="Helvetica"/>
                <a:sym typeface="Helvetica"/>
              </a:rPr>
              <a:t>civility.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i="1" dirty="0" smtClean="0">
                <a:latin typeface="Helvetica"/>
                <a:cs typeface="Helvetica"/>
              </a:rPr>
              <a:t> </a:t>
            </a:r>
            <a:r>
              <a:rPr sz="4000" b="1" i="1" dirty="0">
                <a:latin typeface="Helvetica"/>
                <a:ea typeface="+mn-ea"/>
                <a:cs typeface="Helvetica"/>
                <a:sym typeface="Helvetica"/>
              </a:rPr>
              <a:t>Collisions</a:t>
            </a:r>
            <a:r>
              <a:rPr sz="4000" i="1" dirty="0">
                <a:latin typeface="Helvetica"/>
                <a:cs typeface="Helvetica"/>
              </a:rPr>
              <a:t> occur over vision, values, traditions, plans and …!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4000" i="1" dirty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i="1" dirty="0">
                <a:latin typeface="Helvetica"/>
                <a:cs typeface="Helvetica"/>
              </a:rPr>
              <a:t>“Anchors are needed…!”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64636" y="646711"/>
            <a:ext cx="11865577" cy="7545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01800" lvl="0" indent="-914400">
              <a:spcBef>
                <a:spcPts val="3200"/>
              </a:spcBef>
              <a:buSzPct val="100000"/>
              <a:buAutoNum type="arabicPeriod"/>
              <a:defRPr sz="1800"/>
            </a:pPr>
            <a:r>
              <a:rPr sz="6000" b="1" dirty="0" smtClean="0">
                <a:latin typeface="Helvetica"/>
                <a:ea typeface="+mn-ea"/>
                <a:cs typeface="Helvetica"/>
                <a:sym typeface="Helvetica"/>
              </a:rPr>
              <a:t>Speak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Gracefully.</a:t>
            </a:r>
            <a:r>
              <a:rPr sz="6000" dirty="0">
                <a:latin typeface="Helvetica"/>
                <a:cs typeface="Helvetica"/>
              </a:rPr>
              <a:t> </a:t>
            </a:r>
            <a:r>
              <a:rPr sz="4800" dirty="0" smtClean="0">
                <a:latin typeface="Helvetica"/>
                <a:cs typeface="Helvetica"/>
              </a:rPr>
              <a:t>Watch </a:t>
            </a:r>
            <a:r>
              <a:rPr sz="4800" dirty="0">
                <a:latin typeface="Helvetica"/>
                <a:cs typeface="Helvetica"/>
              </a:rPr>
              <a:t>the words you speak</a:t>
            </a:r>
            <a:r>
              <a:rPr sz="4800" dirty="0" smtClean="0">
                <a:latin typeface="Helvetica"/>
                <a:cs typeface="Helvetica"/>
              </a:rPr>
              <a:t>.</a:t>
            </a:r>
            <a:endParaRPr sz="4800" dirty="0">
              <a:latin typeface="Helvetica"/>
              <a:cs typeface="Helvetica"/>
            </a:endParaRPr>
          </a:p>
          <a:p>
            <a:pPr marL="1701800" lvl="0" indent="-914400">
              <a:spcBef>
                <a:spcPts val="3200"/>
              </a:spcBef>
              <a:buSzPct val="100000"/>
              <a:buAutoNum type="arabicPeriod" startAt="2"/>
              <a:defRPr sz="1800"/>
            </a:pPr>
            <a:r>
              <a:rPr sz="6000" b="1" dirty="0" smtClean="0">
                <a:latin typeface="Helvetica"/>
                <a:ea typeface="+mn-ea"/>
                <a:cs typeface="Helvetica"/>
                <a:sym typeface="Helvetica"/>
              </a:rPr>
              <a:t>Listen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Intently.</a:t>
            </a:r>
            <a:r>
              <a:rPr sz="6000" dirty="0">
                <a:latin typeface="Helvetica"/>
                <a:cs typeface="Helvetica"/>
              </a:rPr>
              <a:t> </a:t>
            </a:r>
            <a:r>
              <a:rPr sz="4800" dirty="0" smtClean="0">
                <a:latin typeface="Helvetica"/>
                <a:cs typeface="Helvetica"/>
              </a:rPr>
              <a:t>Seek </a:t>
            </a:r>
            <a:r>
              <a:rPr sz="4800" dirty="0">
                <a:latin typeface="Helvetica"/>
                <a:cs typeface="Helvetica"/>
              </a:rPr>
              <a:t>first to understand</a:t>
            </a:r>
            <a:r>
              <a:rPr sz="4800" dirty="0" smtClean="0">
                <a:latin typeface="Helvetica"/>
                <a:cs typeface="Helvetica"/>
              </a:rPr>
              <a:t>.</a:t>
            </a:r>
            <a:endParaRPr sz="4800" dirty="0">
              <a:latin typeface="Helvetica"/>
              <a:cs typeface="Helvetica"/>
            </a:endParaRPr>
          </a:p>
          <a:p>
            <a:pPr marL="1701800" lvl="0" indent="-914400">
              <a:spcBef>
                <a:spcPts val="3200"/>
              </a:spcBef>
              <a:buSzPct val="100000"/>
              <a:buAutoNum type="arabicPeriod" startAt="3"/>
              <a:defRPr sz="1800"/>
            </a:pPr>
            <a:r>
              <a:rPr sz="6000" b="1" dirty="0" smtClean="0">
                <a:latin typeface="Helvetica"/>
                <a:ea typeface="+mn-ea"/>
                <a:cs typeface="Helvetica"/>
                <a:sym typeface="Helvetica"/>
              </a:rPr>
              <a:t>Forgive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Freely</a:t>
            </a:r>
            <a:r>
              <a:rPr sz="6000" dirty="0">
                <a:latin typeface="Helvetica"/>
                <a:cs typeface="Helvetica"/>
              </a:rPr>
              <a:t>. </a:t>
            </a:r>
            <a:r>
              <a:rPr sz="5400" dirty="0" smtClean="0">
                <a:latin typeface="Helvetica"/>
                <a:cs typeface="Helvetica"/>
              </a:rPr>
              <a:t>Be </a:t>
            </a:r>
            <a:r>
              <a:rPr sz="5400" dirty="0">
                <a:latin typeface="Helvetica"/>
                <a:cs typeface="Helvetica"/>
              </a:rPr>
              <a:t>proactive </a:t>
            </a:r>
            <a:r>
              <a:rPr sz="5400" dirty="0" smtClean="0">
                <a:latin typeface="Helvetica"/>
                <a:cs typeface="Helvetica"/>
              </a:rPr>
              <a:t>in </a:t>
            </a:r>
            <a:r>
              <a:rPr lang="en-US" sz="5400" dirty="0" smtClean="0">
                <a:latin typeface="Helvetica"/>
                <a:cs typeface="Helvetica"/>
              </a:rPr>
              <a:t>  </a:t>
            </a:r>
            <a:r>
              <a:rPr sz="5400" dirty="0" smtClean="0">
                <a:latin typeface="Helvetica"/>
                <a:cs typeface="Helvetica"/>
              </a:rPr>
              <a:t>extending </a:t>
            </a:r>
            <a:r>
              <a:rPr sz="5400" dirty="0">
                <a:latin typeface="Helvetica"/>
                <a:cs typeface="Helvetica"/>
              </a:rPr>
              <a:t>forgiveness.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258714" y="552645"/>
            <a:ext cx="12406524" cy="72571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036" lvl="0" indent="0" defTabSz="438150">
              <a:spcBef>
                <a:spcPts val="1900"/>
              </a:spcBef>
              <a:buSzPct val="100000"/>
              <a:buNone/>
              <a:defRPr sz="1800"/>
            </a:pPr>
            <a:r>
              <a:rPr lang="en-US" sz="6000" b="1" dirty="0" smtClean="0">
                <a:latin typeface="Helvetica"/>
                <a:ea typeface="+mn-ea"/>
                <a:cs typeface="Helvetica"/>
                <a:sym typeface="Helvetica"/>
              </a:rPr>
              <a:t>4. </a:t>
            </a:r>
            <a:r>
              <a:rPr sz="6000" b="1" dirty="0" smtClean="0">
                <a:latin typeface="Helvetica"/>
                <a:ea typeface="+mn-ea"/>
                <a:cs typeface="Helvetica"/>
                <a:sym typeface="Helvetica"/>
              </a:rPr>
              <a:t>Care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deeply</a:t>
            </a:r>
            <a:r>
              <a:rPr sz="6000" dirty="0">
                <a:latin typeface="Helvetica"/>
                <a:cs typeface="Helvetica"/>
              </a:rPr>
              <a:t>. </a:t>
            </a:r>
            <a:r>
              <a:rPr sz="4400" dirty="0">
                <a:latin typeface="Helvetica"/>
                <a:cs typeface="Helvetica"/>
              </a:rPr>
              <a:t>Value people, not power</a:t>
            </a:r>
            <a:r>
              <a:rPr sz="4400" dirty="0" smtClean="0">
                <a:latin typeface="Helvetica"/>
                <a:cs typeface="Helvetica"/>
              </a:rPr>
              <a:t>.</a:t>
            </a:r>
            <a:endParaRPr sz="48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1214436" lvl="0" indent="-914400" defTabSz="438150">
              <a:spcBef>
                <a:spcPts val="1900"/>
              </a:spcBef>
              <a:buSzPct val="100000"/>
              <a:buAutoNum type="arabicPeriod" startAt="5"/>
              <a:defRPr sz="1800"/>
            </a:pPr>
            <a:r>
              <a:rPr sz="6000" b="1" dirty="0" smtClean="0">
                <a:latin typeface="Helvetica"/>
                <a:ea typeface="+mn-ea"/>
                <a:cs typeface="Helvetica"/>
                <a:sym typeface="Helvetica"/>
              </a:rPr>
              <a:t>Plan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Decisively.</a:t>
            </a:r>
            <a:r>
              <a:rPr sz="6000" dirty="0">
                <a:latin typeface="Helvetica"/>
                <a:cs typeface="Helvetica"/>
              </a:rPr>
              <a:t> </a:t>
            </a:r>
            <a:r>
              <a:rPr sz="4400" dirty="0">
                <a:latin typeface="Helvetica"/>
                <a:cs typeface="Helvetica"/>
              </a:rPr>
              <a:t>Combine clear vision </a:t>
            </a:r>
            <a:endParaRPr lang="en-US" sz="4400" dirty="0" smtClean="0">
              <a:latin typeface="Helvetica"/>
              <a:cs typeface="Helvetica"/>
            </a:endParaRPr>
          </a:p>
          <a:p>
            <a:pPr marL="300036" lvl="0" indent="0" defTabSz="438150">
              <a:spcBef>
                <a:spcPts val="1900"/>
              </a:spcBef>
              <a:buSzPct val="100000"/>
              <a:buNone/>
              <a:defRPr sz="1800"/>
            </a:pP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400" dirty="0" smtClean="0">
                <a:latin typeface="Helvetica"/>
                <a:cs typeface="Helvetica"/>
              </a:rPr>
              <a:t>    </a:t>
            </a:r>
            <a:r>
              <a:rPr sz="4400" dirty="0" smtClean="0">
                <a:latin typeface="Helvetica"/>
                <a:cs typeface="Helvetica"/>
              </a:rPr>
              <a:t>and </a:t>
            </a:r>
            <a:r>
              <a:rPr sz="4400" dirty="0">
                <a:latin typeface="Helvetica"/>
                <a:cs typeface="Helvetica"/>
              </a:rPr>
              <a:t>deep humility with intense resolve.</a:t>
            </a:r>
          </a:p>
          <a:p>
            <a:pPr marL="300036" lvl="0" indent="0" defTabSz="438150">
              <a:spcBef>
                <a:spcPts val="1900"/>
              </a:spcBef>
              <a:buSzPct val="100000"/>
              <a:buNone/>
              <a:defRPr sz="1800"/>
            </a:pPr>
            <a:endParaRPr sz="4500" dirty="0">
              <a:latin typeface="Helvetica"/>
              <a:cs typeface="Helvetica"/>
            </a:endParaRPr>
          </a:p>
          <a:p>
            <a:pPr marL="0" lvl="0" indent="300036" algn="ctr" defTabSz="438150">
              <a:spcBef>
                <a:spcPts val="1900"/>
              </a:spcBef>
              <a:buSzTx/>
              <a:buNone/>
              <a:defRPr sz="1800"/>
            </a:pPr>
            <a:r>
              <a:rPr sz="5400" b="1" dirty="0">
                <a:latin typeface="Helvetica"/>
                <a:cs typeface="Helvetica"/>
              </a:rPr>
              <a:t>Focus</a:t>
            </a:r>
            <a:r>
              <a:rPr sz="5400" dirty="0">
                <a:latin typeface="Helvetica"/>
                <a:cs typeface="Helvetica"/>
              </a:rPr>
              <a:t> on change in </a:t>
            </a:r>
            <a:r>
              <a:rPr sz="5400" b="1" dirty="0" smtClean="0">
                <a:latin typeface="Helvetica"/>
                <a:cs typeface="Helvetica"/>
              </a:rPr>
              <a:t>yourself</a:t>
            </a:r>
            <a:r>
              <a:rPr lang="en-US" sz="5400" b="1" dirty="0" smtClean="0">
                <a:latin typeface="Helvetica"/>
                <a:cs typeface="Helvetica"/>
              </a:rPr>
              <a:t>…</a:t>
            </a:r>
            <a:r>
              <a:rPr sz="5400" dirty="0" smtClean="0">
                <a:latin typeface="Helvetica"/>
                <a:cs typeface="Helvetica"/>
              </a:rPr>
              <a:t> </a:t>
            </a:r>
            <a:endParaRPr sz="5400" dirty="0">
              <a:latin typeface="Helvetica"/>
              <a:cs typeface="Helvetica"/>
            </a:endParaRPr>
          </a:p>
          <a:p>
            <a:pPr marL="0" lvl="0" indent="300036" algn="ctr" defTabSz="438150">
              <a:spcBef>
                <a:spcPts val="1900"/>
              </a:spcBef>
              <a:buSzTx/>
              <a:buNone/>
              <a:defRPr sz="1800"/>
            </a:pPr>
            <a:r>
              <a:rPr sz="5400" dirty="0" smtClean="0">
                <a:latin typeface="Helvetica"/>
                <a:cs typeface="Helvetica"/>
              </a:rPr>
              <a:t>even </a:t>
            </a:r>
            <a:r>
              <a:rPr sz="5400" dirty="0">
                <a:latin typeface="Helvetica"/>
                <a:cs typeface="Helvetica"/>
              </a:rPr>
              <a:t>as you seek for change in </a:t>
            </a:r>
            <a:r>
              <a:rPr sz="5400" b="1" dirty="0">
                <a:latin typeface="Helvetica"/>
                <a:cs typeface="Helvetica"/>
              </a:rPr>
              <a:t>others</a:t>
            </a:r>
            <a:r>
              <a:rPr sz="5400" dirty="0">
                <a:latin typeface="Helvetica"/>
                <a:cs typeface="Helvetica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70391" y="540887"/>
            <a:ext cx="12089010" cy="736076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charset="2"/>
              <a:buChar char="§"/>
              <a:defRPr sz="1800"/>
            </a:pP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Vigorously discuss policy options and make decisions within board meetings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!</a:t>
            </a:r>
            <a:endParaRPr lang="en-US" sz="3959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0" indent="0"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None/>
              <a:defRPr sz="1800"/>
            </a:pPr>
            <a:endParaRPr sz="3959" b="1" dirty="0">
              <a:latin typeface="Helvetica"/>
              <a:ea typeface="+mn-ea"/>
              <a:cs typeface="Helvetica"/>
              <a:sym typeface="Helvetica"/>
            </a:endParaRPr>
          </a:p>
          <a:p>
            <a:pPr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charset="2"/>
              <a:buChar char="§"/>
              <a:defRPr sz="1800"/>
            </a:pP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Communicate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board 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action</a:t>
            </a:r>
            <a:r>
              <a:rPr lang="en-US" sz="3959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outside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of board 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meetings</a:t>
            </a:r>
            <a:r>
              <a:rPr lang="en-US" sz="3959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with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unified support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!</a:t>
            </a:r>
            <a:endParaRPr lang="en-US" sz="3959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0" indent="0"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None/>
              <a:defRPr sz="1800"/>
            </a:pPr>
            <a:endParaRPr sz="3959" b="1" dirty="0">
              <a:latin typeface="Helvetica"/>
              <a:ea typeface="+mn-ea"/>
              <a:cs typeface="Helvetica"/>
              <a:sym typeface="Helvetica"/>
            </a:endParaRPr>
          </a:p>
          <a:p>
            <a:pPr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charset="2"/>
              <a:buChar char="§"/>
              <a:defRPr sz="1800"/>
            </a:pP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Keep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confidential conversations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, CONFIDENTIAL!</a:t>
            </a:r>
            <a:endParaRPr lang="en-US" sz="3959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0" indent="0"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None/>
              <a:defRPr sz="1800"/>
            </a:pPr>
            <a:endParaRPr sz="3959" b="1" dirty="0">
              <a:latin typeface="Helvetica"/>
              <a:ea typeface="+mn-ea"/>
              <a:cs typeface="Helvetica"/>
              <a:sym typeface="Helvetica"/>
            </a:endParaRPr>
          </a:p>
          <a:p>
            <a:pPr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charset="2"/>
              <a:buChar char="§"/>
              <a:defRPr sz="1800"/>
            </a:pP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Accept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board decisions...</a:t>
            </a: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!</a:t>
            </a:r>
            <a:endParaRPr lang="en-US" sz="3959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0" indent="0"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None/>
              <a:defRPr sz="1800"/>
            </a:pPr>
            <a:endParaRPr sz="3959" b="1" dirty="0">
              <a:latin typeface="Helvetica"/>
              <a:ea typeface="+mn-ea"/>
              <a:cs typeface="Helvetica"/>
              <a:sym typeface="Helvetica"/>
            </a:endParaRPr>
          </a:p>
          <a:p>
            <a:pPr defTabSz="288714"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charset="2"/>
              <a:buChar char="§"/>
              <a:defRPr sz="1800"/>
            </a:pPr>
            <a:r>
              <a:rPr sz="3959" b="1" dirty="0" smtClean="0">
                <a:latin typeface="Helvetica"/>
                <a:ea typeface="+mn-ea"/>
                <a:cs typeface="Helvetica"/>
                <a:sym typeface="Helvetica"/>
              </a:rPr>
              <a:t>Fiercely </a:t>
            </a:r>
            <a:r>
              <a:rPr sz="3959" b="1" dirty="0">
                <a:latin typeface="Helvetica"/>
                <a:ea typeface="+mn-ea"/>
                <a:cs typeface="Helvetica"/>
                <a:sym typeface="Helvetica"/>
              </a:rPr>
              <a:t>guard a reliable word!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652606" y="1773876"/>
            <a:ext cx="9699588" cy="5741106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dirty="0" smtClean="0">
                <a:solidFill>
                  <a:srgbClr val="FFFFFF"/>
                </a:solidFill>
                <a:latin typeface="Helvetica"/>
                <a:cs typeface="Helvetica"/>
              </a:rPr>
              <a:t>Board development is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dirty="0" smtClean="0">
                <a:solidFill>
                  <a:srgbClr val="FFFFFF"/>
                </a:solidFill>
                <a:latin typeface="Helvetica"/>
                <a:cs typeface="Helvetica"/>
              </a:rPr>
              <a:t>an on-going, </a:t>
            </a:r>
            <a:r>
              <a:rPr lang="en-US" sz="6000" b="1" dirty="0" smtClean="0">
                <a:solidFill>
                  <a:srgbClr val="FFFFFF"/>
                </a:solidFill>
                <a:latin typeface="Helvetica"/>
                <a:cs typeface="Helvetica"/>
              </a:rPr>
              <a:t>intentional</a:t>
            </a:r>
            <a:r>
              <a:rPr lang="en-US" sz="600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6000" b="1" dirty="0" smtClean="0">
                <a:solidFill>
                  <a:srgbClr val="FFFFFF"/>
                </a:solidFill>
                <a:latin typeface="Helvetica"/>
                <a:cs typeface="Helvetica"/>
              </a:rPr>
              <a:t>process</a:t>
            </a:r>
            <a:r>
              <a:rPr lang="en-US" sz="6000" dirty="0" smtClean="0">
                <a:solidFill>
                  <a:srgbClr val="FFFFFF"/>
                </a:solidFill>
                <a:latin typeface="Helvetica"/>
                <a:cs typeface="Helvetica"/>
              </a:rPr>
              <a:t>;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dirty="0" smtClean="0">
                <a:solidFill>
                  <a:srgbClr val="FFFFFF"/>
                </a:solidFill>
                <a:latin typeface="Helvetica"/>
                <a:cs typeface="Helvetica"/>
              </a:rPr>
              <a:t>not a one time event.</a:t>
            </a:r>
            <a:endParaRPr sz="6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561980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586738" y="729021"/>
            <a:ext cx="11643389" cy="7219663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dirty="0">
                <a:latin typeface="Helvetica"/>
                <a:cs typeface="Helvetica"/>
              </a:rPr>
              <a:t>These values</a:t>
            </a:r>
            <a:r>
              <a:rPr sz="6000" i="1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 b="1" dirty="0">
                <a:latin typeface="Helvetica"/>
                <a:ea typeface="+mn-ea"/>
                <a:cs typeface="Helvetica"/>
                <a:sym typeface="Helvetica"/>
              </a:rPr>
              <a:t>CHARACTERIZE</a:t>
            </a:r>
            <a:r>
              <a:rPr sz="6000" i="1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i="1" dirty="0">
                <a:latin typeface="Helvetica"/>
                <a:cs typeface="Helvetica"/>
              </a:rPr>
              <a:t>us at our best, </a:t>
            </a:r>
            <a:r>
              <a:rPr sz="6000" dirty="0">
                <a:latin typeface="Helvetica"/>
                <a:cs typeface="Helvetica"/>
              </a:rPr>
              <a:t>and they</a:t>
            </a:r>
            <a:r>
              <a:rPr sz="6000" i="1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8000" b="1" dirty="0">
                <a:latin typeface="Helvetica"/>
                <a:ea typeface="+mn-ea"/>
                <a:cs typeface="Helvetica"/>
                <a:sym typeface="Helvetica"/>
              </a:rPr>
              <a:t>CONVICT</a:t>
            </a:r>
            <a:r>
              <a:rPr sz="6000" i="1" dirty="0"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i="1" dirty="0">
                <a:latin typeface="Helvetica"/>
                <a:cs typeface="Helvetica"/>
              </a:rPr>
              <a:t>us at our worst.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5659351" y="1496078"/>
            <a:ext cx="1443804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0" b="1" spc="-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700" b="1" spc="-30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73092" y="4044893"/>
            <a:ext cx="12058616" cy="41507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6000" b="1" cap="all" dirty="0">
                <a:latin typeface="Helvetica"/>
                <a:ea typeface="+mn-ea"/>
                <a:cs typeface="Helvetica"/>
                <a:sym typeface="Helvetica"/>
              </a:rPr>
              <a:t>Embrace assessment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b="1" cap="all" dirty="0">
                <a:latin typeface="Helvetica"/>
                <a:ea typeface="+mn-ea"/>
                <a:cs typeface="Helvetica"/>
                <a:sym typeface="Helvetica"/>
              </a:rPr>
              <a:t>a</a:t>
            </a:r>
            <a:r>
              <a:rPr lang="en-US" sz="6000" b="1" cap="all" dirty="0" smtClean="0">
                <a:latin typeface="Helvetica"/>
                <a:ea typeface="+mn-ea"/>
                <a:cs typeface="Helvetica"/>
                <a:sym typeface="Helvetica"/>
              </a:rPr>
              <a:t>nd development</a:t>
            </a:r>
            <a:endParaRPr lang="en-US" sz="6000" b="1" cap="all" dirty="0">
              <a:latin typeface="Helvetica"/>
              <a:ea typeface="+mn-ea"/>
              <a:cs typeface="Helvetica"/>
              <a:sym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b="1" cap="all" dirty="0" smtClean="0">
                <a:latin typeface="Helvetica"/>
                <a:ea typeface="+mn-ea"/>
                <a:cs typeface="Helvetica"/>
                <a:sym typeface="Helvetica"/>
              </a:rPr>
              <a:t>in</a:t>
            </a:r>
            <a:r>
              <a:rPr sz="6000" b="1" cap="all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6000" b="1" cap="all" dirty="0">
                <a:latin typeface="Helvetica"/>
                <a:ea typeface="+mn-ea"/>
                <a:cs typeface="Helvetica"/>
                <a:sym typeface="Helvetica"/>
              </a:rPr>
              <a:t>board </a:t>
            </a:r>
            <a:r>
              <a:rPr lang="en-US" sz="6000" b="1" cap="all" dirty="0" smtClean="0">
                <a:latin typeface="Helvetica"/>
                <a:ea typeface="+mn-ea"/>
                <a:cs typeface="Helvetica"/>
                <a:sym typeface="Helvetica"/>
              </a:rPr>
              <a:t>planning.</a:t>
            </a:r>
            <a:endParaRPr sz="6000" dirty="0"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i="1" dirty="0">
                <a:latin typeface="Helvetica"/>
                <a:cs typeface="Helvetica"/>
              </a:rPr>
              <a:t>Review and Revise, as needed,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i="1" dirty="0">
                <a:latin typeface="Helvetica"/>
                <a:cs typeface="Helvetica"/>
              </a:rPr>
              <a:t> decision-making in shaping financial and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sz="4000" i="1" dirty="0">
                <a:latin typeface="Helvetica"/>
                <a:cs typeface="Helvetica"/>
              </a:rPr>
              <a:t> organizational development strategies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376312" y="164617"/>
            <a:ext cx="12288926" cy="8078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800" b="1" dirty="0" smtClean="0">
                <a:latin typeface="Helvetica"/>
                <a:cs typeface="Helvetica"/>
              </a:rPr>
              <a:t>Assess and revise, as needed,</a:t>
            </a:r>
            <a:endParaRPr lang="en-US" sz="4000" b="1" dirty="0">
              <a:latin typeface="Helvetica"/>
              <a:cs typeface="Helvetica"/>
            </a:endParaRP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Mission…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Vision…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Values…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Priorities…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Strategic Initiatives…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Timelines…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Personnel…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Budget…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Desired Outcomes…</a:t>
            </a: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4000" dirty="0">
              <a:latin typeface="Helvetica"/>
              <a:cs typeface="Helvetica"/>
            </a:endParaRP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4000" dirty="0" smtClean="0">
                <a:latin typeface="Helvetica"/>
                <a:cs typeface="Helvetica"/>
              </a:rPr>
              <a:t>The more attention </a:t>
            </a:r>
            <a:r>
              <a:rPr lang="en-US" sz="4000" b="1" dirty="0" smtClean="0">
                <a:latin typeface="Helvetica"/>
                <a:cs typeface="Helvetica"/>
              </a:rPr>
              <a:t>here</a:t>
            </a:r>
            <a:r>
              <a:rPr lang="en-US" sz="4000" dirty="0" smtClean="0">
                <a:latin typeface="Helvetica"/>
                <a:cs typeface="Helvetica"/>
              </a:rPr>
              <a:t>, </a:t>
            </a:r>
            <a:r>
              <a:rPr lang="en-US" sz="4000" dirty="0" smtClean="0">
                <a:latin typeface="Helvetica"/>
                <a:cs typeface="Helvetica"/>
              </a:rPr>
              <a:t>the </a:t>
            </a:r>
            <a:r>
              <a:rPr lang="en-US" sz="4000" dirty="0" smtClean="0">
                <a:latin typeface="Helvetica"/>
                <a:cs typeface="Helvetica"/>
              </a:rPr>
              <a:t>more compelling the </a:t>
            </a:r>
            <a:r>
              <a:rPr lang="en-US" sz="4000" dirty="0" smtClean="0">
                <a:latin typeface="Helvetica"/>
                <a:cs typeface="Helvetica"/>
              </a:rPr>
              <a:t>local c</a:t>
            </a:r>
            <a:r>
              <a:rPr lang="en-US" sz="4000" dirty="0" smtClean="0">
                <a:latin typeface="Helvetica"/>
                <a:cs typeface="Helvetica"/>
              </a:rPr>
              <a:t>hurch’s </a:t>
            </a:r>
            <a:r>
              <a:rPr lang="en-US" sz="4000" b="1" dirty="0" smtClean="0">
                <a:latin typeface="Helvetica"/>
                <a:cs typeface="Helvetica"/>
              </a:rPr>
              <a:t>Ministry and Mission!</a:t>
            </a:r>
            <a:endParaRPr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5970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45880"/>
            <a:ext cx="11099800" cy="9122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elvetica"/>
                <a:cs typeface="Helvetica"/>
              </a:rPr>
              <a:t>A Local Church Board Diagnostic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7389838"/>
            <a:ext cx="11099800" cy="10001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hlinkClick r:id="rId2"/>
              </a:rPr>
              <a:t>http://www.boardserve.org/writings</a:t>
            </a:r>
            <a:r>
              <a:rPr lang="en-US" sz="2000" b="1" dirty="0" smtClean="0">
                <a:hlinkClick r:id="rId2"/>
              </a:rPr>
              <a:t>/</a:t>
            </a:r>
            <a:r>
              <a:rPr lang="en-US" sz="20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Look for the Local Church Board Diagnostic PDF</a:t>
            </a:r>
            <a:endParaRPr lang="en-US" sz="2000" b="1" dirty="0"/>
          </a:p>
        </p:txBody>
      </p:sp>
      <p:pic>
        <p:nvPicPr>
          <p:cNvPr id="4" name="Picture 3" descr="Screen Shot 2016-09-20 at 1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89">
            <a:off x="1375890" y="1485653"/>
            <a:ext cx="9639300" cy="5740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84"/>
          <p:cNvSpPr/>
          <p:nvPr/>
        </p:nvSpPr>
        <p:spPr>
          <a:xfrm rot="21087451">
            <a:off x="-199156" y="2726968"/>
            <a:ext cx="13402450" cy="8617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lang="en-US" sz="5000" cap="all" dirty="0" smtClean="0">
                <a:solidFill>
                  <a:srgbClr val="FFFFFF"/>
                </a:solidFill>
                <a:latin typeface="Impact"/>
                <a:cs typeface="Impact"/>
              </a:rPr>
              <a:t>SAMPLE LOCAL CHURCH BOARD DIAGNOSTIC</a:t>
            </a:r>
            <a:endParaRPr sz="5000" cap="all" dirty="0">
              <a:solidFill>
                <a:srgbClr val="FFFFFF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826703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4"/>
          <p:cNvSpPr/>
          <p:nvPr/>
        </p:nvSpPr>
        <p:spPr>
          <a:xfrm>
            <a:off x="2883181" y="810473"/>
            <a:ext cx="6719147" cy="6719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Shape 135"/>
          <p:cNvSpPr/>
          <p:nvPr/>
        </p:nvSpPr>
        <p:spPr>
          <a:xfrm>
            <a:off x="4942275" y="160233"/>
            <a:ext cx="2600961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Shape 136"/>
          <p:cNvSpPr/>
          <p:nvPr/>
        </p:nvSpPr>
        <p:spPr>
          <a:xfrm>
            <a:off x="4942275" y="6879380"/>
            <a:ext cx="2600961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Shape 137"/>
          <p:cNvSpPr/>
          <p:nvPr/>
        </p:nvSpPr>
        <p:spPr>
          <a:xfrm>
            <a:off x="607341" y="3519806"/>
            <a:ext cx="2709334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Shape 138"/>
          <p:cNvSpPr/>
          <p:nvPr/>
        </p:nvSpPr>
        <p:spPr>
          <a:xfrm>
            <a:off x="5592515" y="1460713"/>
            <a:ext cx="1" cy="195072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" name="Shape 139"/>
          <p:cNvSpPr/>
          <p:nvPr/>
        </p:nvSpPr>
        <p:spPr>
          <a:xfrm flipV="1">
            <a:off x="6892994" y="1569086"/>
            <a:ext cx="1" cy="1950722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" name="Shape 140"/>
          <p:cNvSpPr/>
          <p:nvPr/>
        </p:nvSpPr>
        <p:spPr>
          <a:xfrm>
            <a:off x="5592515" y="4820286"/>
            <a:ext cx="1" cy="1950722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" name="Shape 141"/>
          <p:cNvSpPr/>
          <p:nvPr/>
        </p:nvSpPr>
        <p:spPr>
          <a:xfrm flipV="1">
            <a:off x="6892994" y="4928660"/>
            <a:ext cx="1" cy="195072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" name="Shape 142"/>
          <p:cNvSpPr/>
          <p:nvPr/>
        </p:nvSpPr>
        <p:spPr>
          <a:xfrm flipH="1">
            <a:off x="3425048" y="3844926"/>
            <a:ext cx="1517227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143"/>
          <p:cNvSpPr/>
          <p:nvPr/>
        </p:nvSpPr>
        <p:spPr>
          <a:xfrm>
            <a:off x="3316675" y="4495167"/>
            <a:ext cx="1517227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" name="Shape 144"/>
          <p:cNvSpPr/>
          <p:nvPr/>
        </p:nvSpPr>
        <p:spPr>
          <a:xfrm flipH="1">
            <a:off x="7759981" y="3844926"/>
            <a:ext cx="1517228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" name="Shape 145"/>
          <p:cNvSpPr/>
          <p:nvPr/>
        </p:nvSpPr>
        <p:spPr>
          <a:xfrm>
            <a:off x="7543235" y="4495167"/>
            <a:ext cx="1517228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146"/>
          <p:cNvSpPr/>
          <p:nvPr/>
        </p:nvSpPr>
        <p:spPr>
          <a:xfrm>
            <a:off x="5050648" y="160233"/>
            <a:ext cx="2341316" cy="117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1. Understand your mission: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buClr>
                <a:srgbClr val="000000"/>
              </a:buClr>
              <a:buSzPct val="100000"/>
              <a:buFont typeface="Times New Roman"/>
              <a:buChar char="•"/>
              <a:defRPr sz="1800"/>
            </a:pPr>
            <a:endParaRPr sz="1400"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OVERARCHING</a:t>
            </a:r>
            <a:endParaRPr sz="1400"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MISSION STATEMENT</a:t>
            </a:r>
          </a:p>
        </p:txBody>
      </p:sp>
      <p:sp>
        <p:nvSpPr>
          <p:cNvPr id="17" name="Shape 147"/>
          <p:cNvSpPr/>
          <p:nvPr/>
        </p:nvSpPr>
        <p:spPr>
          <a:xfrm>
            <a:off x="4942275" y="6879380"/>
            <a:ext cx="2600961" cy="117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3. Develop your goals: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PERSONAL/</a:t>
            </a:r>
            <a:endParaRPr sz="1400"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PROFESSIONAL</a:t>
            </a:r>
            <a:endParaRPr sz="1400"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GROWTH GOALS</a:t>
            </a:r>
          </a:p>
        </p:txBody>
      </p:sp>
      <p:sp>
        <p:nvSpPr>
          <p:cNvPr id="18" name="Shape 148"/>
          <p:cNvSpPr/>
          <p:nvPr/>
        </p:nvSpPr>
        <p:spPr>
          <a:xfrm>
            <a:off x="607341" y="3519806"/>
            <a:ext cx="2709334" cy="117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4. Implement your plan:</a:t>
            </a: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COMPREHENSIVE</a:t>
            </a:r>
            <a:endParaRPr sz="1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endParaRPr sz="1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</a:p>
        </p:txBody>
      </p:sp>
      <p:sp>
        <p:nvSpPr>
          <p:cNvPr id="19" name="Shape 149"/>
          <p:cNvSpPr/>
          <p:nvPr/>
        </p:nvSpPr>
        <p:spPr>
          <a:xfrm>
            <a:off x="4833901" y="3519806"/>
            <a:ext cx="2817708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Shape 150"/>
          <p:cNvSpPr/>
          <p:nvPr/>
        </p:nvSpPr>
        <p:spPr>
          <a:xfrm>
            <a:off x="4833901" y="3519806"/>
            <a:ext cx="2817708" cy="1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Continually review </a:t>
            </a: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and revise your strategy:</a:t>
            </a: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REVIEW AND  REVISE</a:t>
            </a:r>
          </a:p>
        </p:txBody>
      </p:sp>
      <p:sp>
        <p:nvSpPr>
          <p:cNvPr id="21" name="Shape 152"/>
          <p:cNvSpPr/>
          <p:nvPr/>
        </p:nvSpPr>
        <p:spPr>
          <a:xfrm>
            <a:off x="9168835" y="3519806"/>
            <a:ext cx="2709334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" name="Shape 153"/>
          <p:cNvSpPr/>
          <p:nvPr/>
        </p:nvSpPr>
        <p:spPr>
          <a:xfrm>
            <a:off x="9168835" y="3519806"/>
            <a:ext cx="2709334" cy="96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2. Assess your situation: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SITUATION</a:t>
            </a:r>
            <a:endParaRPr sz="1400"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14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9916" y="458577"/>
            <a:ext cx="3359573" cy="15470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4600" b="1" dirty="0" smtClean="0">
                <a:solidFill>
                  <a:srgbClr val="000000"/>
                </a:solidFill>
              </a:rPr>
              <a:t>PLANNING CYCLE</a:t>
            </a:r>
            <a:endParaRPr lang="en-US" sz="4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7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20" grpId="0" animBg="1" advAuto="0"/>
      <p:bldP spid="22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4449"/>
            <a:ext cx="13004800" cy="1625600"/>
          </a:xfrm>
        </p:spPr>
        <p:txBody>
          <a:bodyPr>
            <a:norm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latin typeface="Helvetica"/>
                <a:cs typeface="Helvetica"/>
              </a:rPr>
              <a:t>Ministry Connections </a:t>
            </a:r>
            <a:br>
              <a:rPr lang="en-US" sz="51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100" b="1" dirty="0" smtClean="0">
                <a:solidFill>
                  <a:schemeClr val="tx1"/>
                </a:solidFill>
                <a:latin typeface="Helvetica"/>
                <a:cs typeface="Helvetica"/>
              </a:rPr>
              <a:t>must be intentional</a:t>
            </a:r>
            <a:r>
              <a:rPr lang="mr-IN" sz="5100" b="1" dirty="0" smtClean="0">
                <a:solidFill>
                  <a:schemeClr val="tx1"/>
                </a:solidFill>
                <a:latin typeface="Helvetica"/>
                <a:cs typeface="Helvetica"/>
              </a:rPr>
              <a:t>…</a:t>
            </a:r>
            <a:endParaRPr lang="en-US" sz="51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103" y="2175306"/>
            <a:ext cx="12030212" cy="60085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US" sz="5400" dirty="0" smtClean="0">
                <a:latin typeface="Helvetica"/>
                <a:cs typeface="Helvetica"/>
              </a:rPr>
              <a:t>From </a:t>
            </a:r>
            <a:r>
              <a:rPr lang="en-US" sz="5400" dirty="0">
                <a:latin typeface="Helvetica"/>
                <a:cs typeface="Helvetica"/>
              </a:rPr>
              <a:t>inward to outward focus.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US" sz="5400" dirty="0">
                <a:latin typeface="Helvetica"/>
                <a:cs typeface="Helvetica"/>
              </a:rPr>
              <a:t>From programs for “us” to people around us.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US" sz="5400" dirty="0">
                <a:latin typeface="Helvetica"/>
                <a:cs typeface="Helvetica"/>
              </a:rPr>
              <a:t>From ministry in the church building to ministry outside the church.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US" sz="5400" dirty="0">
                <a:latin typeface="Helvetica"/>
                <a:cs typeface="Helvetica"/>
              </a:rPr>
              <a:t>From a ministry by a few to ministry to the many.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US" sz="5400" dirty="0">
                <a:latin typeface="Helvetica"/>
                <a:cs typeface="Helvetica"/>
              </a:rPr>
              <a:t>From program development to people development</a:t>
            </a:r>
            <a:r>
              <a:rPr lang="en-US" sz="5400" dirty="0" smtClean="0">
                <a:latin typeface="Helvetica"/>
                <a:cs typeface="Helvetica"/>
              </a:rPr>
              <a:t>.</a:t>
            </a:r>
            <a:endParaRPr lang="en-US" sz="5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982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1517227" y="866987"/>
            <a:ext cx="9861973" cy="8128000"/>
          </a:xfrm>
          <a:prstGeom prst="ellipse">
            <a:avLst/>
          </a:prstGeom>
          <a:noFill/>
          <a:ln w="3810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6394027" y="6394027"/>
            <a:ext cx="0" cy="1192107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6394027" y="2384214"/>
            <a:ext cx="0" cy="1408853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7477760" y="6285654"/>
            <a:ext cx="0" cy="1083733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V="1">
            <a:off x="7369387" y="2384213"/>
            <a:ext cx="0" cy="1192107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8669867" y="5418667"/>
            <a:ext cx="1083733" cy="0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 flipV="1">
            <a:off x="3901440" y="5418667"/>
            <a:ext cx="975360" cy="0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>
            <a:off x="8344747" y="4443307"/>
            <a:ext cx="1192107" cy="0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4118187" y="4660053"/>
            <a:ext cx="975360" cy="0"/>
          </a:xfrm>
          <a:prstGeom prst="line">
            <a:avLst/>
          </a:prstGeom>
          <a:noFill/>
          <a:ln w="190500" cap="rnd" cmpd="sng">
            <a:solidFill>
              <a:schemeClr val="accent3">
                <a:lumMod val="75000"/>
              </a:schemeClr>
            </a:solidFill>
            <a:prstDash val="solid"/>
            <a:round/>
            <a:headEnd/>
            <a:tailEnd type="stealth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9" name="Rounded Rectangle 38"/>
          <p:cNvSpPr/>
          <p:nvPr/>
        </p:nvSpPr>
        <p:spPr bwMode="auto">
          <a:xfrm>
            <a:off x="4443307" y="574040"/>
            <a:ext cx="4517278" cy="1452880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650230" indent="-650230"/>
            <a:r>
              <a:rPr lang="en-US" sz="2800" b="1" dirty="0">
                <a:latin typeface="Arial" pitchFamily="34" charset="0"/>
                <a:cs typeface="Arial" pitchFamily="34" charset="0"/>
              </a:rPr>
              <a:t>Young, bi-lingual,</a:t>
            </a:r>
          </a:p>
          <a:p>
            <a:pPr marL="650230" indent="-650230"/>
            <a:r>
              <a:rPr lang="en-US" sz="2800" b="1" dirty="0">
                <a:latin typeface="Arial" pitchFamily="34" charset="0"/>
                <a:cs typeface="Arial" pitchFamily="34" charset="0"/>
              </a:rPr>
              <a:t>missionary experienced,</a:t>
            </a:r>
          </a:p>
          <a:p>
            <a:pPr marL="650230" indent="-650230"/>
            <a:r>
              <a:rPr lang="en-US" sz="2800" b="1" dirty="0">
                <a:latin typeface="Arial" pitchFamily="34" charset="0"/>
                <a:cs typeface="Arial" pitchFamily="34" charset="0"/>
              </a:rPr>
              <a:t> pastor/leader 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443307" y="7733454"/>
            <a:ext cx="4660053" cy="1452880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Cross-generation,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multi-ethnic, leadership and discipleship training 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9753600" y="3926842"/>
            <a:ext cx="2926080" cy="1937173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Aggressive outreach to immediate community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093547" y="3962403"/>
            <a:ext cx="3382596" cy="1937173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TFCN: Mission, Vision, Values and transformative worship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54173" y="3781216"/>
            <a:ext cx="3311670" cy="1937173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Healthy Board facilitating   congregational growth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476" y="263062"/>
            <a:ext cx="4243391" cy="197797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</a:rPr>
              <a:t>TFCN: PLANNING MODEL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4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17790" y="4003987"/>
            <a:ext cx="11915220" cy="40387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b="1" cap="all" dirty="0" smtClean="0">
                <a:latin typeface="Helvetica"/>
                <a:cs typeface="Helvetica"/>
              </a:rPr>
              <a:t>Nurture </a:t>
            </a:r>
          </a:p>
          <a:p>
            <a:pPr mar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b="1" cap="all" dirty="0" smtClean="0">
                <a:latin typeface="Helvetica"/>
                <a:cs typeface="Helvetica"/>
              </a:rPr>
              <a:t>emerging </a:t>
            </a:r>
            <a:r>
              <a:rPr lang="en-US" sz="6000" b="1" cap="all" dirty="0">
                <a:latin typeface="Helvetica"/>
                <a:cs typeface="Helvetica"/>
              </a:rPr>
              <a:t>leaders </a:t>
            </a:r>
            <a:endParaRPr lang="en-US" sz="6000" b="1" cap="all" dirty="0" smtClean="0">
              <a:latin typeface="Helvetica"/>
              <a:cs typeface="Helvetica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6000" b="1" cap="all" dirty="0" smtClean="0">
                <a:latin typeface="Helvetica"/>
                <a:cs typeface="Helvetica"/>
              </a:rPr>
              <a:t>for </a:t>
            </a:r>
            <a:r>
              <a:rPr lang="en-US" sz="6000" b="1" cap="all" dirty="0">
                <a:latin typeface="Helvetica"/>
                <a:cs typeface="Helvetica"/>
              </a:rPr>
              <a:t>the </a:t>
            </a:r>
            <a:r>
              <a:rPr lang="en-US" sz="6000" b="1" cap="all" dirty="0" smtClean="0">
                <a:latin typeface="Helvetica"/>
                <a:cs typeface="Helvetica"/>
              </a:rPr>
              <a:t>church board.</a:t>
            </a:r>
            <a:endParaRPr lang="en-US" sz="6000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5400" b="1" i="1" dirty="0" smtClean="0">
                <a:latin typeface="Helvetica"/>
                <a:cs typeface="Helvetica"/>
              </a:rPr>
              <a:t>Intentionally!</a:t>
            </a:r>
            <a:endParaRPr sz="5400" b="1" i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5" name="Shape 131"/>
          <p:cNvSpPr/>
          <p:nvPr/>
        </p:nvSpPr>
        <p:spPr>
          <a:xfrm>
            <a:off x="5659351" y="1496078"/>
            <a:ext cx="1443804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0" b="1" spc="-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16700" b="1" spc="-3000" dirty="0" smtClean="0">
                <a:solidFill>
                  <a:srgbClr val="FFFFFF"/>
                </a:solidFill>
              </a:rPr>
              <a:t>5</a:t>
            </a:r>
            <a:endParaRPr sz="16700" b="1" spc="-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0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/>
              <a:cs typeface="Helvetica"/>
            </a:endParaRPr>
          </a:p>
        </p:txBody>
      </p:sp>
      <p:pic>
        <p:nvPicPr>
          <p:cNvPr id="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52752"/>
            <a:ext cx="13004800" cy="69727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39" y="5910629"/>
            <a:ext cx="12450742" cy="2392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Helvetica"/>
                <a:ea typeface="Futura"/>
                <a:cs typeface="Helvetica"/>
                <a:sym typeface="Futura"/>
              </a:rPr>
              <a:t>“</a:t>
            </a:r>
            <a:r>
              <a:rPr lang="en-US" sz="4400" b="1" dirty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Reproduce</a:t>
            </a:r>
            <a:r>
              <a:rPr lang="en-US" sz="4400" dirty="0">
                <a:latin typeface="Helvetica"/>
                <a:ea typeface="Futura"/>
                <a:cs typeface="Helvetica"/>
                <a:sym typeface="Futura"/>
              </a:rPr>
              <a:t> yourself</a:t>
            </a:r>
            <a:br>
              <a:rPr lang="en-US" sz="4400" dirty="0">
                <a:latin typeface="Helvetica"/>
                <a:ea typeface="Futura"/>
                <a:cs typeface="Helvetica"/>
                <a:sym typeface="Futura"/>
              </a:rPr>
            </a:br>
            <a:r>
              <a:rPr lang="en-US" sz="4400" dirty="0" smtClean="0">
                <a:latin typeface="Helvetica"/>
                <a:ea typeface="Futura"/>
                <a:cs typeface="Helvetica"/>
                <a:sym typeface="Futura"/>
              </a:rPr>
              <a:t>		as </a:t>
            </a:r>
            <a:r>
              <a:rPr lang="en-US" sz="4400" dirty="0">
                <a:latin typeface="Helvetica"/>
                <a:ea typeface="Futura"/>
                <a:cs typeface="Helvetica"/>
                <a:sym typeface="Futura"/>
              </a:rPr>
              <a:t>a passionate advocate</a:t>
            </a:r>
            <a:r>
              <a:rPr lang="en-US" sz="4400" dirty="0" smtClean="0">
                <a:latin typeface="Helvetica"/>
                <a:ea typeface="Futura"/>
                <a:cs typeface="Helvetica"/>
                <a:sym typeface="Futura"/>
              </a:rPr>
              <a:t>…           	         	      				for the church and its mission.”</a:t>
            </a:r>
            <a:endParaRPr lang="en-US" sz="4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8469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52324"/>
            <a:ext cx="11099800" cy="6737568"/>
          </a:xfrm>
        </p:spPr>
        <p:txBody>
          <a:bodyPr/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Use </a:t>
            </a: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committees or </a:t>
            </a: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“Ministry Teams” as a way </a:t>
            </a: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to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6000" b="1" dirty="0" smtClean="0">
                <a:latin typeface="Helvetica"/>
                <a:ea typeface="Futura"/>
                <a:cs typeface="Helvetica"/>
                <a:sym typeface="Futura"/>
              </a:rPr>
              <a:t> </a:t>
            </a:r>
            <a:r>
              <a:rPr lang="en-US" sz="6000" b="1" dirty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provide opportunities </a:t>
            </a:r>
            <a:endParaRPr lang="en-US" sz="6000" b="1" dirty="0" smtClean="0">
              <a:solidFill>
                <a:srgbClr val="FFAA00"/>
              </a:solidFill>
              <a:uFill>
                <a:solidFill>
                  <a:srgbClr val="FFAA00"/>
                </a:solidFill>
              </a:uFill>
              <a:latin typeface="Helvetica"/>
              <a:ea typeface="Futura"/>
              <a:cs typeface="Helvetica"/>
              <a:sym typeface="Futur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for </a:t>
            </a: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emerging leaders </a:t>
            </a:r>
            <a:endParaRPr lang="en-US" sz="6000" dirty="0" smtClean="0">
              <a:latin typeface="Helvetica"/>
              <a:ea typeface="Futura"/>
              <a:cs typeface="Helvetica"/>
              <a:sym typeface="Futura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to </a:t>
            </a: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take on more </a:t>
            </a: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responsibility</a:t>
            </a: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435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17344" y="282203"/>
            <a:ext cx="11347260" cy="8524848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32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32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The local church “Board” refers to the </a:t>
            </a:r>
            <a:r>
              <a:rPr lang="en-US" sz="3200" i="1" dirty="0" smtClean="0">
                <a:solidFill>
                  <a:srgbClr val="FFFFFF"/>
                </a:solidFill>
                <a:latin typeface="Helvetica"/>
                <a:cs typeface="Helvetica"/>
              </a:rPr>
              <a:t>Manual  </a:t>
            </a: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defined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official </a:t>
            </a: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decision-making leadership team of </a:t>
            </a:r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the church (para.127</a:t>
            </a: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):</a:t>
            </a:r>
            <a:endParaRPr lang="en-US" sz="32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*</a:t>
            </a:r>
            <a:r>
              <a:rPr lang="en-US" sz="2400" i="1" dirty="0" smtClean="0">
                <a:solidFill>
                  <a:srgbClr val="FFFFFF"/>
                </a:solidFill>
                <a:latin typeface="Helvetica"/>
                <a:cs typeface="Helvetica"/>
              </a:rPr>
              <a:t>elected 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from a nominating committee ballot at an</a:t>
            </a:r>
            <a:r>
              <a:rPr lang="en-US" sz="2400" i="1" dirty="0" smtClean="0">
                <a:solidFill>
                  <a:srgbClr val="FFFFFF"/>
                </a:solidFill>
                <a:latin typeface="Helvetica"/>
                <a:cs typeface="Helvetica"/>
              </a:rPr>
              <a:t> annual 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meeting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of the church </a:t>
            </a:r>
            <a:r>
              <a:rPr lang="en-US" sz="2400" i="1" dirty="0" smtClean="0">
                <a:solidFill>
                  <a:srgbClr val="FFFFFF"/>
                </a:solidFill>
                <a:latin typeface="Helvetica"/>
                <a:cs typeface="Helvetica"/>
              </a:rPr>
              <a:t>membership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*no more than 25 members (including the pastor, NMI, NYI and SDMI elected leaders),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*who are spiritually mature, and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*who are engaged in the mission and ministry of the local church.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(See also </a:t>
            </a:r>
            <a:r>
              <a:rPr lang="en-US" sz="2400" i="1" dirty="0" smtClean="0">
                <a:solidFill>
                  <a:srgbClr val="FFFFFF"/>
                </a:solidFill>
                <a:latin typeface="Helvetica"/>
                <a:cs typeface="Helvetica"/>
              </a:rPr>
              <a:t>Manual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 paragraphs 107 </a:t>
            </a:r>
            <a:r>
              <a:rPr lang="mr-IN" sz="2400" dirty="0" smtClean="0">
                <a:solidFill>
                  <a:srgbClr val="FFFFFF"/>
                </a:solidFill>
                <a:latin typeface="Helvetica"/>
                <a:cs typeface="Helvetica"/>
              </a:rPr>
              <a:t>–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 160 for additional details)</a:t>
            </a:r>
            <a:endParaRPr lang="en-US" sz="2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8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8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This official board </a:t>
            </a: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works with the pastor and represents the church membership in Board decision-making between annual meetings in: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8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28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*DEVELOPING MISSION AND MINISTRY STRATEGY,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*INSURING INTEGRITY IN </a:t>
            </a: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 BUSINESS AND LEGAL ISSUES,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*SHAPING POLICIES AND PROGRAMS FOR THE CHURCH,</a:t>
            </a: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*PRAYING FOR AND PLANNING WITH THE PASTOR.</a:t>
            </a:r>
            <a:endParaRPr lang="en-US" sz="28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lang="en-US" sz="4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lvl="0" indent="0" algn="ctr">
              <a:spcBef>
                <a:spcPts val="0"/>
              </a:spcBef>
              <a:buSzTx/>
              <a:buNone/>
              <a:defRPr sz="1800"/>
            </a:pPr>
            <a:endParaRPr sz="4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8109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470337"/>
            <a:ext cx="11099800" cy="16579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5400" b="1" dirty="0"/>
              <a:t>A </a:t>
            </a:r>
            <a:r>
              <a:rPr lang="en-US" sz="5400" b="1" dirty="0" smtClean="0"/>
              <a:t>Lay</a:t>
            </a:r>
            <a:r>
              <a:rPr lang="en-US" sz="5400" b="1" dirty="0"/>
              <a:t>-leadership </a:t>
            </a:r>
            <a:r>
              <a:rPr lang="en-US" sz="5400" b="1" dirty="0" smtClean="0"/>
              <a:t>Paradigm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5400" b="1" dirty="0" smtClean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“Self-Directed Ministry Teams”</a:t>
            </a:r>
            <a:endParaRPr lang="en-US" sz="5400" b="1" dirty="0">
              <a:latin typeface="+mn-lt"/>
              <a:ea typeface="Futura"/>
              <a:cs typeface="Helvetica"/>
              <a:sym typeface="Futura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3349" y="2469267"/>
            <a:ext cx="12265407" cy="5702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55000" lnSpcReduction="2000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>
                <a:latin typeface="+mn-lt"/>
              </a:rPr>
              <a:t>Definition: </a:t>
            </a:r>
            <a:r>
              <a:rPr lang="en-US" sz="6400" i="1" dirty="0">
                <a:latin typeface="+mn-lt"/>
              </a:rPr>
              <a:t>A group of people committed to a specific ministry, or ministry area, that supports the purposes and mission</a:t>
            </a:r>
            <a:r>
              <a:rPr lang="en-US" sz="6400" i="1" dirty="0" smtClean="0">
                <a:latin typeface="+mn-lt"/>
              </a:rPr>
              <a:t>.</a:t>
            </a:r>
          </a:p>
          <a:p>
            <a:pPr marL="1333500" lvl="3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000" i="1" dirty="0" smtClean="0">
              <a:latin typeface="+mn-lt"/>
            </a:endParaRPr>
          </a:p>
          <a:p>
            <a:pPr marL="1333500" lvl="3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>
                <a:latin typeface="+mn-lt"/>
              </a:rPr>
              <a:t>Self Directed – </a:t>
            </a:r>
            <a:r>
              <a:rPr lang="en-US" sz="6000" dirty="0">
                <a:latin typeface="+mn-lt"/>
              </a:rPr>
              <a:t>They must own the task. </a:t>
            </a:r>
          </a:p>
          <a:p>
            <a:pPr marL="1333500" lvl="3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>
                <a:latin typeface="+mn-lt"/>
              </a:rPr>
              <a:t>Work –</a:t>
            </a:r>
            <a:r>
              <a:rPr lang="en-US" sz="6000" dirty="0">
                <a:latin typeface="+mn-lt"/>
              </a:rPr>
              <a:t> Focus on ministry, not maintenance.</a:t>
            </a:r>
          </a:p>
          <a:p>
            <a:pPr marL="1333500" lvl="3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>
                <a:latin typeface="+mn-lt"/>
              </a:rPr>
              <a:t>Team –</a:t>
            </a:r>
            <a:r>
              <a:rPr lang="en-US" sz="6000" dirty="0">
                <a:latin typeface="+mn-lt"/>
              </a:rPr>
              <a:t> There is more strength in a group</a:t>
            </a:r>
            <a:r>
              <a:rPr lang="en-US" sz="6000" dirty="0" smtClean="0">
                <a:latin typeface="+mn-lt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0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dirty="0">
                <a:latin typeface="+mn-lt"/>
              </a:rPr>
              <a:t>They need the </a:t>
            </a:r>
            <a:r>
              <a:rPr lang="en-US" sz="6000" b="1" dirty="0">
                <a:latin typeface="+mn-lt"/>
              </a:rPr>
              <a:t>authority</a:t>
            </a:r>
            <a:r>
              <a:rPr lang="en-US" sz="6000" dirty="0">
                <a:latin typeface="+mn-lt"/>
              </a:rPr>
              <a:t> to respond with flexibility to changing events and demands.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9614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292396"/>
            <a:ext cx="11099800" cy="6232986"/>
          </a:xfrm>
        </p:spPr>
        <p:txBody>
          <a:bodyPr>
            <a:normAutofit/>
          </a:bodyPr>
          <a:lstStyle/>
          <a:p>
            <a:pPr marL="39687" marR="40639" algn="ctr">
              <a:spcBef>
                <a:spcPts val="1000"/>
              </a:spcBef>
              <a:buClr>
                <a:srgbClr val="FFFFFF"/>
              </a:buClr>
              <a:buFont typeface="Futura"/>
            </a:pP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Board leaders should </a:t>
            </a:r>
            <a:endParaRPr lang="en-US" sz="6000" dirty="0" smtClean="0">
              <a:latin typeface="Helvetica"/>
              <a:ea typeface="Futura"/>
              <a:cs typeface="Helvetica"/>
              <a:sym typeface="Futura"/>
            </a:endParaRPr>
          </a:p>
          <a:p>
            <a:pPr marL="39687" marR="40639" algn="ctr">
              <a:spcBef>
                <a:spcPts val="1000"/>
              </a:spcBef>
              <a:buClr>
                <a:srgbClr val="FFFFFF"/>
              </a:buClr>
              <a:buFont typeface="Futura"/>
            </a:pPr>
            <a:r>
              <a:rPr lang="en-US" sz="6000" b="1" i="1" dirty="0" smtClean="0">
                <a:latin typeface="Helvetica"/>
                <a:ea typeface="Futura"/>
                <a:cs typeface="Helvetica"/>
                <a:sym typeface="Futura"/>
              </a:rPr>
              <a:t>INTENTIONALLY</a:t>
            </a:r>
            <a:endParaRPr lang="en-US" sz="6000" b="1" i="1" dirty="0">
              <a:latin typeface="Helvetica"/>
              <a:ea typeface="Futura"/>
              <a:cs typeface="Helvetica"/>
              <a:sym typeface="Futura"/>
            </a:endParaRPr>
          </a:p>
          <a:p>
            <a:pPr marL="0" marR="40639" indent="0" algn="ctr">
              <a:spcBef>
                <a:spcPts val="1000"/>
              </a:spcBef>
              <a:buClr>
                <a:srgbClr val="FFAA00"/>
              </a:buClr>
              <a:buNone/>
            </a:pPr>
            <a:r>
              <a:rPr lang="en-US" sz="6000" dirty="0" smtClean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  </a:t>
            </a:r>
            <a:r>
              <a:rPr lang="en-US" sz="6000" b="1" dirty="0" smtClean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mentor</a:t>
            </a:r>
            <a:r>
              <a:rPr lang="en-US" sz="6000" dirty="0" smtClean="0">
                <a:latin typeface="Helvetica"/>
                <a:ea typeface="Futura"/>
                <a:cs typeface="Helvetica"/>
                <a:sym typeface="Futura"/>
              </a:rPr>
              <a:t> </a:t>
            </a:r>
            <a:r>
              <a:rPr lang="en-US" sz="6000" dirty="0">
                <a:latin typeface="Helvetica"/>
                <a:ea typeface="Futura"/>
                <a:cs typeface="Helvetica"/>
                <a:sym typeface="Futura"/>
              </a:rPr>
              <a:t>and </a:t>
            </a:r>
            <a:r>
              <a:rPr lang="en-US" sz="6000" b="1" dirty="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Futura"/>
                <a:cs typeface="Helvetica"/>
                <a:sym typeface="Futura"/>
              </a:rPr>
              <a:t>nurture</a:t>
            </a:r>
          </a:p>
          <a:p>
            <a:pPr marL="39687" marR="40639" algn="ctr">
              <a:spcBef>
                <a:spcPts val="1000"/>
              </a:spcBef>
              <a:buClr>
                <a:srgbClr val="FFFFFF"/>
              </a:buClr>
              <a:buFont typeface="Futura"/>
              <a:defRPr sz="72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6000" dirty="0">
                <a:latin typeface="Helvetica"/>
                <a:cs typeface="Helvetica"/>
              </a:rPr>
              <a:t>the next generation</a:t>
            </a:r>
          </a:p>
          <a:p>
            <a:pPr marL="39687" marR="40639" algn="ctr">
              <a:spcBef>
                <a:spcPts val="1000"/>
              </a:spcBef>
              <a:buClr>
                <a:srgbClr val="FFFFFF"/>
              </a:buClr>
              <a:buFont typeface="Futura"/>
              <a:defRPr sz="72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6000" dirty="0">
                <a:latin typeface="Helvetica"/>
                <a:cs typeface="Helvetica"/>
              </a:rPr>
              <a:t>of board leadership</a:t>
            </a:r>
            <a:r>
              <a:rPr lang="en-US" sz="6000" dirty="0" smtClean="0">
                <a:latin typeface="Helvetica"/>
                <a:cs typeface="Helvetica"/>
              </a:rPr>
              <a:t>.</a:t>
            </a:r>
            <a:endParaRPr lang="en-US" sz="6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6697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9761" y="4006528"/>
            <a:ext cx="12365278" cy="339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03097">
              <a:defRPr sz="1800"/>
            </a:pPr>
            <a:r>
              <a:rPr sz="6000" b="1" dirty="0">
                <a:latin typeface="+mn-lt"/>
                <a:ea typeface="+mn-ea"/>
                <a:cs typeface="+mn-cs"/>
                <a:sym typeface="Helvetica"/>
              </a:rPr>
              <a:t> Five "Non-negotiables” for</a:t>
            </a:r>
          </a:p>
          <a:p>
            <a:pPr lvl="0" defTabSz="403097">
              <a:defRPr sz="1800"/>
            </a:pPr>
            <a:r>
              <a:rPr lang="en-US" sz="6000" b="1" dirty="0" smtClean="0">
                <a:latin typeface="+mn-lt"/>
                <a:ea typeface="+mn-ea"/>
                <a:cs typeface="+mn-cs"/>
                <a:sym typeface="Helvetica"/>
              </a:rPr>
              <a:t>Local Church </a:t>
            </a:r>
            <a:r>
              <a:rPr sz="6000" b="1" dirty="0" smtClean="0">
                <a:latin typeface="+mn-lt"/>
                <a:ea typeface="+mn-ea"/>
                <a:cs typeface="+mn-cs"/>
                <a:sym typeface="Helvetica"/>
              </a:rPr>
              <a:t>Board Health</a:t>
            </a:r>
            <a:endParaRPr sz="6000" b="1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 descr="5N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37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642742" y="1627702"/>
            <a:ext cx="10130596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7902" y="2598607"/>
            <a:ext cx="11924375" cy="6126131"/>
          </a:xfrm>
        </p:spPr>
        <p:txBody>
          <a:bodyPr>
            <a:noAutofit/>
          </a:bodyPr>
          <a:lstStyle/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 smtClean="0">
                <a:latin typeface="+mj-lt"/>
                <a:cs typeface="Helvetica"/>
              </a:rPr>
              <a:t>1</a:t>
            </a:r>
            <a:r>
              <a:rPr lang="en-US" sz="3500" b="1" dirty="0">
                <a:latin typeface="+mj-lt"/>
                <a:cs typeface="Helvetica"/>
              </a:rPr>
              <a:t>. Know the Basics: 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2. Ask the ‘Right’ questions: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3. Communicate in conflict situations with civility: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4. Embrace assessment and development in planning: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 5. Nurture emerging leaders for the church board: </a:t>
            </a:r>
          </a:p>
        </p:txBody>
      </p:sp>
      <p:pic>
        <p:nvPicPr>
          <p:cNvPr id="3" name="Picture 2" descr="5NON-SIDE-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03" y="-7013893"/>
            <a:ext cx="13267423" cy="99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0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642742" y="1627702"/>
            <a:ext cx="10130596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52500" y="1075079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sz="4900" i="1" dirty="0">
                <a:latin typeface="Helvetica"/>
                <a:cs typeface="Helvetica"/>
              </a:rPr>
              <a:t>Both are needed:</a:t>
            </a:r>
          </a:p>
          <a:p>
            <a:pPr marL="0" lv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sz="4900" dirty="0">
                <a:latin typeface="Helvetica"/>
                <a:cs typeface="Helvetica"/>
              </a:rPr>
              <a:t>       </a:t>
            </a:r>
            <a:r>
              <a:rPr sz="4900" b="1" dirty="0">
                <a:latin typeface="Helvetica"/>
                <a:ea typeface="+mn-ea"/>
                <a:cs typeface="Helvetica"/>
                <a:sym typeface="Helvetica"/>
              </a:rPr>
              <a:t>STRONG BOARDS who EMPOWER MISSIONAL AND VISIONARY LEADERS;</a:t>
            </a:r>
          </a:p>
          <a:p>
            <a:pPr marL="0" lvl="0" indent="0" algn="ctr" defTabSz="484886">
              <a:spcBef>
                <a:spcPts val="0"/>
              </a:spcBef>
              <a:buSzTx/>
              <a:buNone/>
              <a:defRPr sz="1800"/>
            </a:pPr>
            <a:endParaRPr sz="49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0" lv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sz="4900" b="1" dirty="0">
                <a:latin typeface="Helvetica"/>
                <a:ea typeface="+mn-ea"/>
                <a:cs typeface="Helvetica"/>
                <a:sym typeface="Helvetica"/>
              </a:rPr>
              <a:t>       STRONG LEADERS who EMBRACE PASSIONATE AND ENGAGED BOARDS!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319761" y="3576937"/>
            <a:ext cx="12365278" cy="316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84886">
              <a:defRPr sz="1800"/>
            </a:pPr>
            <a:r>
              <a:rPr sz="6600" b="1">
                <a:latin typeface="+mn-lt"/>
                <a:ea typeface="+mn-ea"/>
                <a:cs typeface="+mn-cs"/>
                <a:sym typeface="Helvetica"/>
              </a:rPr>
              <a:t>12 CHARACTERISTICS OF</a:t>
            </a:r>
          </a:p>
          <a:p>
            <a:pPr lvl="0" defTabSz="484886">
              <a:defRPr sz="1800"/>
            </a:pPr>
            <a:r>
              <a:rPr sz="7700">
                <a:latin typeface="Helvetica Light"/>
                <a:ea typeface="Helvetica Light"/>
                <a:cs typeface="Helvetica Light"/>
                <a:sym typeface="Helvetica Light"/>
              </a:rPr>
              <a:t>Strong and Effective Boards</a:t>
            </a:r>
          </a:p>
        </p:txBody>
      </p:sp>
      <p:pic>
        <p:nvPicPr>
          <p:cNvPr id="176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4863"/>
            <a:ext cx="14814516" cy="5185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987395" y="569445"/>
            <a:ext cx="10536725" cy="8719698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315468">
              <a:spcBef>
                <a:spcPts val="1500"/>
              </a:spcBef>
              <a:defRPr sz="1800"/>
            </a:pPr>
            <a:r>
              <a:rPr lang="en-US" sz="6000" b="1" dirty="0">
                <a:latin typeface="Helvetica"/>
                <a:cs typeface="Helvetica"/>
                <a:sym typeface="Helvetica"/>
              </a:rPr>
              <a:t>TOGETHER,  WE </a:t>
            </a:r>
            <a:r>
              <a:rPr lang="en-US" sz="6000" b="1" dirty="0" smtClean="0">
                <a:latin typeface="Helvetica"/>
                <a:cs typeface="Helvetica"/>
                <a:sym typeface="Helvetica"/>
              </a:rPr>
              <a:t>MOVE</a:t>
            </a:r>
            <a:endParaRPr lang="en-US" sz="6000" dirty="0">
              <a:latin typeface="Helvetica"/>
              <a:cs typeface="Helvetica"/>
            </a:endParaRPr>
          </a:p>
          <a:p>
            <a:pPr lvl="0" defTabSz="315468">
              <a:spcBef>
                <a:spcPts val="1500"/>
              </a:spcBef>
              <a:defRPr sz="1800"/>
            </a:pPr>
            <a:r>
              <a:rPr lang="en-US" sz="6600" dirty="0">
                <a:latin typeface="Helvetica"/>
                <a:cs typeface="Helvetica"/>
              </a:rPr>
              <a:t>FROM </a:t>
            </a:r>
            <a:r>
              <a:rPr lang="en-US" sz="6600" b="1" dirty="0">
                <a:latin typeface="Helvetica"/>
                <a:cs typeface="Helvetica"/>
                <a:sym typeface="Helvetica"/>
              </a:rPr>
              <a:t>VISION</a:t>
            </a:r>
            <a:r>
              <a:rPr lang="en-US" sz="6600" b="1" dirty="0" smtClean="0">
                <a:latin typeface="Helvetica"/>
                <a:cs typeface="Helvetica"/>
                <a:sym typeface="Helvetica"/>
              </a:rPr>
              <a:t>,</a:t>
            </a:r>
            <a:endParaRPr lang="en-US" sz="6600" dirty="0">
              <a:latin typeface="Helvetica"/>
              <a:cs typeface="Helvetica"/>
            </a:endParaRPr>
          </a:p>
          <a:p>
            <a:pPr lvl="0" defTabSz="315468">
              <a:spcBef>
                <a:spcPts val="1500"/>
              </a:spcBef>
              <a:defRPr sz="1800"/>
            </a:pPr>
            <a:r>
              <a:rPr lang="en-US" sz="6600" dirty="0">
                <a:latin typeface="Helvetica"/>
                <a:cs typeface="Helvetica"/>
              </a:rPr>
              <a:t>TO </a:t>
            </a:r>
            <a:r>
              <a:rPr lang="en-US" sz="6600" b="1" dirty="0">
                <a:latin typeface="Helvetica"/>
                <a:cs typeface="Helvetica"/>
                <a:sym typeface="Helvetica"/>
              </a:rPr>
              <a:t>ACTION</a:t>
            </a:r>
            <a:r>
              <a:rPr lang="en-US" sz="6600" b="1" dirty="0" smtClean="0">
                <a:latin typeface="Helvetica"/>
                <a:cs typeface="Helvetica"/>
                <a:sym typeface="Helvetica"/>
              </a:rPr>
              <a:t>,</a:t>
            </a:r>
            <a:endParaRPr lang="en-US" sz="6600" dirty="0">
              <a:latin typeface="Helvetica"/>
              <a:cs typeface="Helvetica"/>
            </a:endParaRPr>
          </a:p>
          <a:p>
            <a:pPr lvl="0" defTabSz="315468">
              <a:spcBef>
                <a:spcPts val="1500"/>
              </a:spcBef>
              <a:defRPr sz="1800"/>
            </a:pPr>
            <a:r>
              <a:rPr lang="en-US" sz="6600" dirty="0">
                <a:latin typeface="Helvetica"/>
                <a:cs typeface="Helvetica"/>
              </a:rPr>
              <a:t> TO </a:t>
            </a:r>
            <a:r>
              <a:rPr lang="en-US" sz="6600" b="1" dirty="0">
                <a:latin typeface="Helvetica"/>
                <a:cs typeface="Helvetica"/>
                <a:sym typeface="Helvetica"/>
              </a:rPr>
              <a:t>RESULTS!</a:t>
            </a:r>
          </a:p>
        </p:txBody>
      </p:sp>
    </p:spTree>
    <p:extLst>
      <p:ext uri="{BB962C8B-B14F-4D97-AF65-F5344CB8AC3E}">
        <p14:creationId xmlns:p14="http://schemas.microsoft.com/office/powerpoint/2010/main" val="22996109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2199070" y="2141869"/>
            <a:ext cx="9853229" cy="70980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lang="en-US" sz="26400" b="1" dirty="0" smtClean="0">
                <a:latin typeface="Helvetica"/>
                <a:cs typeface="Helvetica"/>
              </a:rPr>
              <a:t>SUMMARY:</a:t>
            </a: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>
              <a:latin typeface="Helvetica"/>
              <a:cs typeface="Helvetica"/>
            </a:endParaRP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 smtClean="0">
              <a:latin typeface="Helvetica"/>
              <a:cs typeface="Helvetica"/>
            </a:endParaRP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 smtClean="0">
              <a:latin typeface="Helvetica"/>
              <a:cs typeface="Helvetica"/>
            </a:endParaRP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 smtClean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0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Processes to be </a:t>
            </a:r>
            <a:r>
              <a:rPr lang="en-US" sz="14400" b="1" dirty="0">
                <a:latin typeface="Helvetica"/>
                <a:cs typeface="Helvetica"/>
              </a:rPr>
              <a:t>clarified</a:t>
            </a:r>
            <a:r>
              <a:rPr lang="en-US" sz="14400" b="1" dirty="0" smtClean="0">
                <a:latin typeface="Helvetica"/>
                <a:cs typeface="Helvetica"/>
              </a:rPr>
              <a:t>?</a:t>
            </a:r>
          </a:p>
          <a:p>
            <a:pPr marL="39687" marR="40639" algn="ctr">
              <a:spcBef>
                <a:spcPts val="1200"/>
              </a:spcBef>
              <a:buClr>
                <a:srgbClr val="FFFFFF"/>
              </a:buClr>
              <a:buFont typeface="Futura"/>
              <a:defRPr sz="9000">
                <a:latin typeface="Futura"/>
                <a:ea typeface="Futura"/>
                <a:cs typeface="Futura"/>
                <a:sym typeface="Futura"/>
              </a:defRPr>
            </a:pPr>
            <a:endParaRPr lang="en-US" sz="14400" b="1" dirty="0" smtClean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Policies needed?</a:t>
            </a:r>
          </a:p>
          <a:p>
            <a:pPr marL="39687" marR="40639" algn="ctr">
              <a:spcBef>
                <a:spcPts val="1200"/>
              </a:spcBef>
              <a:buClr>
                <a:srgbClr val="FFFFFF"/>
              </a:buClr>
              <a:buFont typeface="Futura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14400" b="1" dirty="0" smtClean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Questions to be </a:t>
            </a:r>
            <a:r>
              <a:rPr lang="en-US" sz="14400" b="1" dirty="0">
                <a:latin typeface="Helvetica"/>
                <a:cs typeface="Helvetica"/>
              </a:rPr>
              <a:t>asked</a:t>
            </a:r>
            <a:r>
              <a:rPr lang="en-US" sz="14400" b="1" dirty="0" smtClean="0">
                <a:latin typeface="Helvetica"/>
                <a:cs typeface="Helvetica"/>
              </a:rPr>
              <a:t>?</a:t>
            </a:r>
          </a:p>
          <a:p>
            <a:pPr marL="39687" marR="40639" algn="ctr">
              <a:spcBef>
                <a:spcPts val="1200"/>
              </a:spcBef>
              <a:buClr>
                <a:srgbClr val="FFFFFF"/>
              </a:buClr>
              <a:buFont typeface="Futura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14400" b="1" dirty="0" smtClean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Plans </a:t>
            </a:r>
            <a:r>
              <a:rPr lang="en-US" sz="14400" b="1" dirty="0">
                <a:latin typeface="Helvetica"/>
                <a:cs typeface="Helvetica"/>
              </a:rPr>
              <a:t>to be developed</a:t>
            </a:r>
            <a:r>
              <a:rPr lang="en-US" sz="14400" b="1" dirty="0" smtClean="0">
                <a:latin typeface="Helvetica"/>
                <a:cs typeface="Helvetica"/>
              </a:rPr>
              <a:t>?</a:t>
            </a:r>
          </a:p>
          <a:p>
            <a:pPr marL="39687" marR="40639" algn="ctr">
              <a:spcBef>
                <a:spcPts val="1200"/>
              </a:spcBef>
              <a:buClr>
                <a:srgbClr val="FFFFFF"/>
              </a:buClr>
              <a:buFont typeface="Futura"/>
              <a:buChar char="•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14400" b="1" dirty="0" smtClean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Projects </a:t>
            </a:r>
            <a:r>
              <a:rPr lang="en-US" sz="14400" b="1" dirty="0">
                <a:latin typeface="Helvetica"/>
                <a:cs typeface="Helvetica"/>
              </a:rPr>
              <a:t>to be initiated</a:t>
            </a:r>
            <a:r>
              <a:rPr lang="en-US" sz="14400" b="1" dirty="0" smtClean="0">
                <a:latin typeface="Helvetica"/>
                <a:cs typeface="Helvetica"/>
              </a:rPr>
              <a:t>?</a:t>
            </a:r>
          </a:p>
          <a:p>
            <a:pPr marL="39687" marR="40639" algn="ctr">
              <a:spcBef>
                <a:spcPts val="1200"/>
              </a:spcBef>
              <a:buClr>
                <a:srgbClr val="FFFFFF"/>
              </a:buClr>
              <a:buFont typeface="Futura"/>
              <a:buChar char="•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14400" b="1" dirty="0">
              <a:latin typeface="Helvetica"/>
              <a:cs typeface="Helvetica"/>
            </a:endParaRPr>
          </a:p>
          <a:p>
            <a:pPr marL="0" marR="40639" indent="0" algn="ctr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14400" b="1" dirty="0" smtClean="0">
                <a:latin typeface="Helvetica"/>
                <a:cs typeface="Helvetica"/>
              </a:rPr>
              <a:t>  Next </a:t>
            </a:r>
            <a:r>
              <a:rPr lang="en-US" sz="14400" b="1" dirty="0">
                <a:latin typeface="Helvetica"/>
                <a:cs typeface="Helvetica"/>
              </a:rPr>
              <a:t>steps?</a:t>
            </a:r>
          </a:p>
          <a:p>
            <a:pPr marL="39687" marR="40639">
              <a:spcBef>
                <a:spcPts val="1200"/>
              </a:spcBef>
              <a:buClr>
                <a:srgbClr val="FFFFFF"/>
              </a:buClr>
              <a:buFont typeface="Futura"/>
              <a:buChar char="•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5400" dirty="0">
              <a:latin typeface="Helvetica"/>
              <a:cs typeface="Helvetica"/>
            </a:endParaRPr>
          </a:p>
          <a:p>
            <a:pPr marL="39687" marR="40639">
              <a:spcBef>
                <a:spcPts val="1200"/>
              </a:spcBef>
              <a:buClr>
                <a:srgbClr val="FFFFFF"/>
              </a:buClr>
              <a:buFont typeface="Futura"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5400" dirty="0">
              <a:latin typeface="Helvetica"/>
              <a:cs typeface="Helvetica"/>
            </a:endParaRPr>
          </a:p>
          <a:p>
            <a:pPr marL="0" marR="40639" indent="0">
              <a:spcBef>
                <a:spcPts val="1200"/>
              </a:spcBef>
              <a:buClr>
                <a:srgbClr val="FFFFFF"/>
              </a:buClr>
              <a:buNone/>
              <a:defRPr sz="9600">
                <a:latin typeface="Futura"/>
                <a:ea typeface="Futura"/>
                <a:cs typeface="Futura"/>
                <a:sym typeface="Futura"/>
              </a:defRPr>
            </a:pPr>
            <a:endParaRPr lang="en-US" sz="5400" dirty="0">
              <a:latin typeface="Helvetica"/>
              <a:cs typeface="Helvetica"/>
            </a:endParaRPr>
          </a:p>
          <a:p>
            <a:pPr marL="39687" marR="40639">
              <a:spcBef>
                <a:spcPts val="1200"/>
              </a:spcBef>
              <a:buClr>
                <a:srgbClr val="FFFFFF"/>
              </a:buClr>
              <a:buFont typeface="Futura"/>
              <a:defRPr sz="9000">
                <a:latin typeface="Futura"/>
                <a:ea typeface="Futura"/>
                <a:cs typeface="Futura"/>
                <a:sym typeface="Futura"/>
              </a:defRPr>
            </a:pPr>
            <a:endParaRPr lang="en-US" sz="5400" dirty="0" smtClean="0">
              <a:latin typeface="Helvetica"/>
              <a:cs typeface="Helvetica"/>
            </a:endParaRPr>
          </a:p>
          <a:p>
            <a:pPr marL="39687" marR="40639">
              <a:spcBef>
                <a:spcPts val="1200"/>
              </a:spcBef>
              <a:buClr>
                <a:srgbClr val="FFFFFF"/>
              </a:buClr>
              <a:buFont typeface="Futura"/>
              <a:defRPr sz="9000">
                <a:latin typeface="Futura"/>
                <a:ea typeface="Futura"/>
                <a:cs typeface="Futura"/>
                <a:sym typeface="Futura"/>
              </a:defRPr>
            </a:pPr>
            <a:endParaRPr lang="en-US" sz="5400" dirty="0">
              <a:latin typeface="Helvetica"/>
              <a:cs typeface="Helvetica"/>
            </a:endParaRP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>
              <a:latin typeface="Helvetica"/>
              <a:cs typeface="Helvetica"/>
            </a:endParaRPr>
          </a:p>
          <a:p>
            <a:pPr marL="0" indent="0" algn="ctr" defTabSz="496569">
              <a:spcBef>
                <a:spcPts val="0"/>
              </a:spcBef>
              <a:buSzTx/>
              <a:buNone/>
              <a:defRPr sz="1800"/>
            </a:pPr>
            <a:endParaRPr lang="en-US" sz="5400" dirty="0">
              <a:latin typeface="Helvetica"/>
              <a:cs typeface="Helvetica"/>
            </a:endParaRPr>
          </a:p>
          <a:p>
            <a:pPr marL="0" lvl="0" indent="0" algn="ctr" defTabSz="496569">
              <a:spcBef>
                <a:spcPts val="0"/>
              </a:spcBef>
              <a:buSzTx/>
              <a:buNone/>
              <a:defRPr sz="1800"/>
            </a:pPr>
            <a:endParaRPr sz="2000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9761" y="4006528"/>
            <a:ext cx="12365278" cy="339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03097">
              <a:defRPr sz="1800"/>
            </a:pPr>
            <a:r>
              <a:rPr sz="6000" b="1" dirty="0">
                <a:latin typeface="+mn-lt"/>
                <a:ea typeface="+mn-ea"/>
                <a:cs typeface="+mn-cs"/>
                <a:sym typeface="Helvetica"/>
              </a:rPr>
              <a:t> Five "Non-negotiables” for</a:t>
            </a:r>
          </a:p>
          <a:p>
            <a:pPr lvl="0" defTabSz="403097">
              <a:defRPr sz="1800"/>
            </a:pPr>
            <a:r>
              <a:rPr lang="en-US" sz="6000" b="1" dirty="0" smtClean="0">
                <a:latin typeface="+mn-lt"/>
                <a:ea typeface="+mn-ea"/>
                <a:cs typeface="+mn-cs"/>
                <a:sym typeface="Helvetica"/>
              </a:rPr>
              <a:t>Local Church </a:t>
            </a:r>
            <a:r>
              <a:rPr sz="6000" b="1" dirty="0" smtClean="0">
                <a:latin typeface="+mn-lt"/>
                <a:ea typeface="+mn-ea"/>
                <a:cs typeface="+mn-cs"/>
                <a:sym typeface="Helvetica"/>
              </a:rPr>
              <a:t>Board Health</a:t>
            </a:r>
            <a:endParaRPr sz="6000" b="1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 descr="5N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86973" y="1469801"/>
            <a:ext cx="6855928" cy="6855928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Shape 179"/>
          <p:cNvSpPr>
            <a:spLocks noGrp="1"/>
          </p:cNvSpPr>
          <p:nvPr>
            <p:ph type="body" idx="1"/>
          </p:nvPr>
        </p:nvSpPr>
        <p:spPr>
          <a:xfrm>
            <a:off x="905460" y="3966509"/>
            <a:ext cx="11099800" cy="21146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1500"/>
              </a:spcBef>
              <a:buNone/>
            </a:pPr>
            <a:r>
              <a:rPr lang="en-US" sz="4400" b="1" dirty="0" err="1">
                <a:latin typeface="Helvetica"/>
                <a:cs typeface="Helvetica"/>
              </a:rPr>
              <a:t>BoardServe</a:t>
            </a:r>
            <a:r>
              <a:rPr lang="en-US" sz="4400" b="1" dirty="0">
                <a:latin typeface="Helvetica"/>
                <a:cs typeface="Helvetica"/>
              </a:rPr>
              <a:t> LLC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is-IS" sz="2800" u="sng" dirty="0" smtClean="0">
                <a:hlinkClick r:id="rId4"/>
              </a:rPr>
              <a:t>www.boardserve.org</a:t>
            </a:r>
            <a:r>
              <a:rPr lang="is-IS" sz="2800" dirty="0" smtClean="0"/>
              <a:t> 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is-IS" sz="2800" u="sng" dirty="0" smtClean="0">
                <a:hlinkClick r:id="rId5"/>
              </a:rPr>
              <a:t>lfairbanks</a:t>
            </a:r>
            <a:r>
              <a:rPr lang="is-IS" sz="2800" u="sng" dirty="0">
                <a:hlinkClick r:id="rId5"/>
              </a:rPr>
              <a:t>@boardserve.org</a:t>
            </a:r>
            <a:r>
              <a:rPr lang="is-IS" sz="2800" dirty="0">
                <a:hlinkClick r:id="rId5"/>
              </a:rPr>
              <a:t> </a:t>
            </a:r>
          </a:p>
          <a:p>
            <a:pPr marL="0" indent="0" algn="ctr">
              <a:spcBef>
                <a:spcPts val="1500"/>
              </a:spcBef>
              <a:buNone/>
            </a:pPr>
            <a:endParaRPr lang="en-US" sz="2800" dirty="0" smtClean="0"/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000" dirty="0" smtClean="0"/>
              <a:t>Presentation </a:t>
            </a:r>
            <a:r>
              <a:rPr lang="en-US" sz="2000" dirty="0"/>
              <a:t>prepared in conjunction with 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000" b="1" dirty="0">
                <a:latin typeface="Helvetica"/>
                <a:cs typeface="Helvetica"/>
              </a:rPr>
              <a:t>World Mission Communication-Asia Pacific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000" dirty="0"/>
              <a:t>Manila, Philippines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000" u="sng" dirty="0">
                <a:hlinkClick r:id="rId6"/>
              </a:rPr>
              <a:t>wmc-ap.org</a:t>
            </a:r>
            <a:endParaRPr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6481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9761" y="4006528"/>
            <a:ext cx="12365278" cy="339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03097">
              <a:defRPr sz="1800"/>
            </a:pPr>
            <a:r>
              <a:rPr sz="6000" b="1" dirty="0">
                <a:latin typeface="+mn-lt"/>
                <a:ea typeface="+mn-ea"/>
                <a:cs typeface="+mn-cs"/>
                <a:sym typeface="Helvetica"/>
              </a:rPr>
              <a:t> Five "Non-negotiables” for</a:t>
            </a:r>
          </a:p>
          <a:p>
            <a:pPr lvl="0" defTabSz="403097">
              <a:defRPr sz="1800"/>
            </a:pPr>
            <a:r>
              <a:rPr lang="en-US" sz="6000" b="1" dirty="0" smtClean="0">
                <a:latin typeface="+mn-lt"/>
                <a:ea typeface="+mn-ea"/>
                <a:cs typeface="+mn-cs"/>
                <a:sym typeface="Helvetica"/>
              </a:rPr>
              <a:t>Local Church </a:t>
            </a:r>
            <a:r>
              <a:rPr sz="6000" b="1" dirty="0" smtClean="0">
                <a:latin typeface="+mn-lt"/>
                <a:ea typeface="+mn-ea"/>
                <a:cs typeface="+mn-cs"/>
                <a:sym typeface="Helvetica"/>
              </a:rPr>
              <a:t>Board Health</a:t>
            </a:r>
            <a:endParaRPr sz="6000" b="1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 descr="5N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0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58" y="293960"/>
            <a:ext cx="11099800" cy="167409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Helvetica"/>
                <a:cs typeface="Helvetica"/>
              </a:rPr>
              <a:t>We</a:t>
            </a:r>
            <a:r>
              <a:rPr lang="en-US" sz="48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4800" b="1" dirty="0" smtClean="0">
                <a:solidFill>
                  <a:schemeClr val="tx1"/>
                </a:solidFill>
                <a:latin typeface="Helvetica"/>
                <a:cs typeface="Helvetica"/>
              </a:rPr>
              <a:t>elieve in Boards</a:t>
            </a:r>
            <a:r>
              <a:rPr lang="is-IS" sz="4800" b="1" dirty="0" smtClean="0">
                <a:solidFill>
                  <a:schemeClr val="tx1"/>
                </a:solidFill>
                <a:latin typeface="Helvetica"/>
                <a:cs typeface="Helvetica"/>
              </a:rPr>
              <a:t>…</a:t>
            </a:r>
            <a:endParaRPr lang="en-US" sz="4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858" y="2057722"/>
            <a:ext cx="10958645" cy="50796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i="1" dirty="0" smtClean="0">
                <a:latin typeface="Helvetica"/>
                <a:cs typeface="Helvetica"/>
              </a:rPr>
              <a:t>Manual</a:t>
            </a:r>
            <a:r>
              <a:rPr lang="en-US" sz="3000" b="1" dirty="0" smtClean="0">
                <a:latin typeface="Helvetica"/>
                <a:cs typeface="Helvetica"/>
              </a:rPr>
              <a:t> required.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Helvetica"/>
                <a:cs typeface="Helvetica"/>
              </a:rPr>
              <a:t>Biblically supported.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Helvetica"/>
                <a:cs typeface="Helvetica"/>
              </a:rPr>
              <a:t>Practically applied.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Helvetica"/>
                <a:cs typeface="Helvetica"/>
              </a:rPr>
              <a:t>Ministry focused.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Helvetica"/>
                <a:cs typeface="Helvetica"/>
              </a:rPr>
              <a:t>Mission driven.</a:t>
            </a:r>
          </a:p>
          <a:p>
            <a:pPr marL="0" indent="0" algn="ctr">
              <a:buNone/>
            </a:pPr>
            <a:r>
              <a:rPr lang="en-US" b="1" dirty="0" smtClean="0">
                <a:latin typeface="Helvetica"/>
                <a:cs typeface="Helvetica"/>
              </a:rPr>
              <a:t>We need </a:t>
            </a:r>
            <a:r>
              <a:rPr lang="en-US" b="1" i="1" dirty="0" smtClean="0">
                <a:latin typeface="Helvetica"/>
                <a:cs typeface="Helvetica"/>
              </a:rPr>
              <a:t>Healthy</a:t>
            </a:r>
            <a:r>
              <a:rPr lang="en-US" b="1" dirty="0" smtClean="0">
                <a:latin typeface="Helvetica"/>
                <a:cs typeface="Helvetica"/>
              </a:rPr>
              <a:t> Boards!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38023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642742" y="1627702"/>
            <a:ext cx="10130596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7902" y="2598607"/>
            <a:ext cx="11924375" cy="6126131"/>
          </a:xfrm>
        </p:spPr>
        <p:txBody>
          <a:bodyPr>
            <a:noAutofit/>
          </a:bodyPr>
          <a:lstStyle/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 smtClean="0">
                <a:latin typeface="+mj-lt"/>
                <a:cs typeface="Helvetica"/>
              </a:rPr>
              <a:t>1</a:t>
            </a:r>
            <a:r>
              <a:rPr lang="en-US" sz="3500" b="1" dirty="0">
                <a:latin typeface="+mj-lt"/>
                <a:cs typeface="Helvetica"/>
              </a:rPr>
              <a:t>. Know the Basics: 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2. Ask the ‘Right’ questions: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3. Communicate in conflict situations with civility: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4. Embrace assessment and development in planning: </a:t>
            </a:r>
          </a:p>
          <a:p>
            <a:pPr marL="0" lv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lang="en-US" sz="3500" b="1" dirty="0">
                <a:latin typeface="+mj-lt"/>
                <a:cs typeface="Helvetica"/>
              </a:rPr>
              <a:t> 5. Nurture emerging leaders for the church board: </a:t>
            </a:r>
          </a:p>
        </p:txBody>
      </p:sp>
      <p:pic>
        <p:nvPicPr>
          <p:cNvPr id="3" name="Picture 2" descr="5NON-SIDE-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03" y="-7013893"/>
            <a:ext cx="13267423" cy="99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685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741528" y="1656044"/>
            <a:ext cx="11456734" cy="6947163"/>
            <a:chOff x="0" y="0"/>
            <a:chExt cx="12472638" cy="7563187"/>
          </a:xfrm>
        </p:grpSpPr>
        <p:pic>
          <p:nvPicPr>
            <p:cNvPr id="60" name="image8.png"/>
            <p:cNvPicPr/>
            <p:nvPr/>
          </p:nvPicPr>
          <p:blipFill>
            <a:blip r:embed="rId2">
              <a:extLst/>
            </a:blip>
            <a:srcRect l="4245" t="8375" r="4226" b="97"/>
            <a:stretch>
              <a:fillRect/>
            </a:stretch>
          </p:blipFill>
          <p:spPr>
            <a:xfrm rot="11765">
              <a:off x="140093" y="110175"/>
              <a:ext cx="12192974" cy="7190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image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1765">
              <a:off x="12831" y="21276"/>
              <a:ext cx="12446975" cy="7520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" name="Shape 63"/>
          <p:cNvSpPr/>
          <p:nvPr/>
        </p:nvSpPr>
        <p:spPr>
          <a:xfrm>
            <a:off x="438753" y="419299"/>
            <a:ext cx="121272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/>
            </a:pPr>
            <a:r>
              <a:rPr sz="4000" b="1" dirty="0"/>
              <a:t>Lifespan and Stages of a faith community</a:t>
            </a:r>
          </a:p>
        </p:txBody>
      </p:sp>
      <p:sp>
        <p:nvSpPr>
          <p:cNvPr id="64" name="Shape 64"/>
          <p:cNvSpPr/>
          <p:nvPr/>
        </p:nvSpPr>
        <p:spPr>
          <a:xfrm>
            <a:off x="7665905" y="1865945"/>
            <a:ext cx="964829" cy="2813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 i="0"/>
            </a:pPr>
            <a:r>
              <a:rPr sz="2000" b="1" i="1"/>
              <a:t>New Life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3766401"/>
            <a:ext cx="13004805" cy="603423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952500" y="494030"/>
            <a:ext cx="11099800" cy="4259382"/>
          </a:xfrm>
          <a:prstGeom prst="rect">
            <a:avLst/>
          </a:prstGeom>
        </p:spPr>
        <p:txBody>
          <a:bodyPr/>
          <a:lstStyle/>
          <a:p>
            <a:pPr marL="0" lvl="0" indent="0" algn="ctr" defTabSz="560830">
              <a:spcBef>
                <a:spcPts val="0"/>
              </a:spcBef>
              <a:buSzTx/>
              <a:buNone/>
              <a:defRPr sz="1800"/>
            </a:pPr>
            <a:r>
              <a:rPr sz="6700" dirty="0">
                <a:latin typeface="Helvetica"/>
                <a:cs typeface="Helvetica"/>
              </a:rPr>
              <a:t>Organizations </a:t>
            </a:r>
            <a:r>
              <a:rPr sz="6700" b="1" dirty="0">
                <a:latin typeface="Helvetica"/>
                <a:ea typeface="+mn-ea"/>
                <a:cs typeface="Helvetica"/>
                <a:sym typeface="Helvetica"/>
              </a:rPr>
              <a:t>evolve</a:t>
            </a:r>
            <a:r>
              <a:rPr sz="6700" dirty="0">
                <a:latin typeface="Helvetica"/>
                <a:cs typeface="Helvetica"/>
              </a:rPr>
              <a:t> and </a:t>
            </a:r>
            <a:r>
              <a:rPr sz="6700" b="1" dirty="0">
                <a:latin typeface="Helvetica"/>
                <a:ea typeface="+mn-ea"/>
                <a:cs typeface="Helvetica"/>
                <a:sym typeface="Helvetica"/>
              </a:rPr>
              <a:t>change</a:t>
            </a:r>
            <a:r>
              <a:rPr sz="6700" dirty="0">
                <a:latin typeface="Helvetica"/>
                <a:cs typeface="Helvetica"/>
              </a:rPr>
              <a:t>. So must their governing boards.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040002" y="1553083"/>
            <a:ext cx="910506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 b="1" spc="-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700" b="1" spc="-3000" dirty="0">
                <a:solidFill>
                  <a:srgbClr val="FFFFFF"/>
                </a:solidFill>
              </a:rPr>
              <a:t>1</a:t>
            </a:r>
            <a:endParaRPr sz="11600" b="1" spc="-3000" dirty="0">
              <a:solidFill>
                <a:srgbClr val="FFFFFF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570627" y="3856757"/>
            <a:ext cx="11872750" cy="4151903"/>
          </a:xfrm>
          <a:prstGeom prst="rect">
            <a:avLst/>
          </a:prstGeom>
        </p:spPr>
        <p:txBody>
          <a:bodyPr/>
          <a:lstStyle/>
          <a:p>
            <a:pPr marL="0" lv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56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6000" b="1" dirty="0">
                <a:latin typeface="Helvetica"/>
                <a:ea typeface="+mn-ea"/>
                <a:cs typeface="Helvetica"/>
                <a:sym typeface="Helvetica"/>
              </a:rPr>
              <a:t>KNOW THE BASICS: </a:t>
            </a:r>
          </a:p>
          <a:p>
            <a:pPr marL="0" lv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UNDERSTAND THE ESSENTIALS OF THE</a:t>
            </a:r>
          </a:p>
          <a:p>
            <a:pPr marL="0" lv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4000" dirty="0">
                <a:latin typeface="Helvetica"/>
                <a:cs typeface="Helvetica"/>
              </a:rPr>
              <a:t> BOARD’S ROLE, PURPOSE, AND FUNCTION</a:t>
            </a:r>
          </a:p>
          <a:p>
            <a:pPr marL="0" lv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5600" b="1" dirty="0">
                <a:latin typeface="Helvetica"/>
                <a:ea typeface="+mn-ea"/>
                <a:cs typeface="Helvetica"/>
                <a:sym typeface="Helvetica"/>
              </a:rPr>
              <a:t>  </a:t>
            </a:r>
            <a:endParaRPr sz="2500" i="1" dirty="0">
              <a:latin typeface="Helvetica"/>
              <a:cs typeface="Helvetica"/>
            </a:endParaRPr>
          </a:p>
          <a:p>
            <a:pPr marL="0" lv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3400" dirty="0">
                <a:latin typeface="Helvetica"/>
                <a:cs typeface="Helvetica"/>
              </a:rPr>
              <a:t>”HEADS IN; FINGERS OUT!”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1912</Words>
  <Application>Microsoft Macintosh PowerPoint</Application>
  <PresentationFormat>Custom</PresentationFormat>
  <Paragraphs>351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</vt:lpstr>
      <vt:lpstr>PowerPoint Presentation</vt:lpstr>
      <vt:lpstr>PowerPoint Presentation</vt:lpstr>
      <vt:lpstr>PowerPoint Presentation</vt:lpstr>
      <vt:lpstr>PowerPoint Presentation</vt:lpstr>
      <vt:lpstr>We Believe in Boards…</vt:lpstr>
      <vt:lpstr>PowerPoint Presentation</vt:lpstr>
      <vt:lpstr>PowerPoint Presentation</vt:lpstr>
      <vt:lpstr>PowerPoint Presentation</vt:lpstr>
      <vt:lpstr>PowerPoint Presentation</vt:lpstr>
      <vt:lpstr>Healthy Boards remember…</vt:lpstr>
      <vt:lpstr>PowerPoint Presentation</vt:lpstr>
      <vt:lpstr>To Review: The Local Church Board... </vt:lpstr>
      <vt:lpstr>PowerPoint Presentation</vt:lpstr>
      <vt:lpstr>Four Modes of Thinking  about Governance</vt:lpstr>
      <vt:lpstr>PowerPoint Presentation</vt:lpstr>
      <vt:lpstr>Church Board Survey</vt:lpstr>
      <vt:lpstr>To Review (again) Board Responsibilities The board has fiduciary, strategic and representative governance and reframing responsibilities for the organization in at least the areas of:</vt:lpstr>
      <vt:lpstr> A VISION STATEMENT  for boards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Local Church Board Diagnostic</vt:lpstr>
      <vt:lpstr>PowerPoint Presentation</vt:lpstr>
      <vt:lpstr>Ministry Connections  must be intentional…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Edward LeBron Fairbanks</cp:lastModifiedBy>
  <cp:revision>129</cp:revision>
  <dcterms:modified xsi:type="dcterms:W3CDTF">2019-09-24T22:47:14Z</dcterms:modified>
</cp:coreProperties>
</file>