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2400"/>
            </a:pPr>
            <a:r>
              <a:t>Board members are engaged in the oversight of the organization-questions, observing, commenting-but leave the operations and daily administration of the church or organization to the pastor/leader.</a:t>
            </a:r>
          </a:p>
          <a:p>
            <a:pPr algn="ctr">
              <a:defRPr sz="2400"/>
            </a:pPr>
            <a:r>
              <a:t>Effective boards </a:t>
            </a:r>
            <a:r>
              <a:rPr i="1"/>
              <a:t>empower</a:t>
            </a:r>
            <a:r>
              <a:t> and </a:t>
            </a:r>
            <a:r>
              <a:rPr i="1"/>
              <a:t>energize</a:t>
            </a:r>
            <a:r>
              <a:t> the elected leaders to do the work they were </a:t>
            </a:r>
            <a:r>
              <a:rPr i="1"/>
              <a:t>called</a:t>
            </a:r>
            <a:r>
              <a:t> to do.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An elected body that oversees the ministry and mission of a local church between annual membership meetings.</a:t>
            </a:r>
          </a:p>
          <a:p>
            <a:pPr>
              <a:defRPr sz="2400"/>
            </a:pPr>
          </a:p>
          <a:p>
            <a:pPr>
              <a:defRPr sz="2000"/>
            </a:pPr>
            <a:r>
              <a:t>The board is guided by the Church </a:t>
            </a:r>
            <a:r>
              <a:rPr i="1"/>
              <a:t>Manual </a:t>
            </a:r>
            <a:r>
              <a:t>Bylaws, Articles of Incorporation, and a Board Policy Handbook.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…helps interpret and sustain the church’s mission and goals with the pastor.…represents the interests and concerns of the congregation.…leads in selecting a pastor.</a:t>
            </a:r>
          </a:p>
          <a:p>
            <a:pPr>
              <a:defRPr sz="2400"/>
            </a:pPr>
            <a:r>
              <a:t>…is the bridge of accountability between the pastor and    congregation.</a:t>
            </a:r>
            <a:r>
              <a:t>...</a:t>
            </a:r>
            <a:r>
              <a:t>ensures the wise use of financial resources.…acts to ensure legal and moral responsibility.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0511757" y="9040142"/>
            <a:ext cx="651154" cy="663346"/>
          </a:xfrm>
          <a:prstGeom prst="rect">
            <a:avLst/>
          </a:prstGeom>
        </p:spPr>
        <p:txBody>
          <a:bodyPr lIns="65022" tIns="65022" rIns="65022" bIns="65022" anchor="t"/>
          <a:lstStyle>
            <a:lvl1pPr algn="ctr">
              <a:defRPr sz="3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20" name="Body Level One…"/>
          <p:cNvSpPr txBox="1"/>
          <p:nvPr>
            <p:ph type="body" sz="half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xfrm>
            <a:off x="952500" y="9817"/>
            <a:ext cx="11099800" cy="302836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6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hyperlink" Target="http://www.boardserve.org/" TargetMode="External"/><Relationship Id="rId4" Type="http://schemas.openxmlformats.org/officeDocument/2006/relationships/hyperlink" Target="mailto:lfairbanks@boardserve.org" TargetMode="External"/><Relationship Id="rId5" Type="http://schemas.openxmlformats.org/officeDocument/2006/relationships/hyperlink" Target="http://wmc-ap.org/" TargetMode="Externa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ive &quot;Non-negotiables” for…"/>
          <p:cNvSpPr txBox="1"/>
          <p:nvPr/>
        </p:nvSpPr>
        <p:spPr>
          <a:xfrm>
            <a:off x="319761" y="4788882"/>
            <a:ext cx="1236527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defTabSz="403097">
              <a:defRPr b="1" sz="6000"/>
            </a:pPr>
            <a:r>
              <a:t> Five "Non-negotiables” for</a:t>
            </a:r>
            <a:endParaRPr sz="1800">
              <a:latin typeface="+mn-lt"/>
              <a:ea typeface="+mn-ea"/>
              <a:cs typeface="+mn-cs"/>
              <a:sym typeface="Helvetica Neue"/>
            </a:endParaRPr>
          </a:p>
          <a:p>
            <a:pPr defTabSz="403097">
              <a:defRPr b="1" sz="6000"/>
            </a:pPr>
            <a:r>
              <a:t>Local Church Board Health</a:t>
            </a:r>
          </a:p>
        </p:txBody>
      </p:sp>
      <p:pic>
        <p:nvPicPr>
          <p:cNvPr id="102" name="5NON.jpg" descr="5N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건강한 이사회는 기억합니다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i="1" sz="5000">
                <a:latin typeface="Helvetica"/>
                <a:ea typeface="Helvetica"/>
                <a:cs typeface="Helvetica"/>
                <a:sym typeface="Helvetica"/>
              </a:defRPr>
            </a:pPr>
            <a:r>
              <a:t>건강한 이사회는 기억합니다</a:t>
            </a:r>
            <a:r>
              <a:t>…</a:t>
            </a:r>
          </a:p>
        </p:txBody>
      </p:sp>
      <p:sp>
        <p:nvSpPr>
          <p:cNvPr id="133" name="“HEADS IN – FINGERS OUT”  이사회는 공식적인 정책과 선교전략에 집중합니다;…"/>
          <p:cNvSpPr txBox="1"/>
          <p:nvPr>
            <p:ph type="body" idx="1"/>
          </p:nvPr>
        </p:nvSpPr>
        <p:spPr>
          <a:xfrm>
            <a:off x="952500" y="2603500"/>
            <a:ext cx="11099800" cy="5403976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5400">
                <a:latin typeface="Helvetica"/>
                <a:ea typeface="Helvetica"/>
                <a:cs typeface="Helvetica"/>
                <a:sym typeface="Helvetica"/>
              </a:defRPr>
            </a:pPr>
            <a:r>
              <a:t>“HEADS IN – FINGERS OUT”</a:t>
            </a:r>
            <a:br/>
            <a:br>
              <a:rPr sz="3600"/>
            </a:br>
            <a:r>
              <a:rPr sz="4000"/>
              <a:t>이사회는 공식적인 정책과 선교전략에 집중합니다;</a:t>
            </a:r>
            <a:endParaRPr sz="4000"/>
          </a:p>
          <a:p>
            <a:pPr marL="0" indent="0" algn="ctr">
              <a:buSzTx/>
              <a:buNone/>
              <a:defRPr sz="5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4000"/>
              <a:t>일상적인 운영도 아니고 인사를 관리하는 것도 아닙니다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총회 이사회는...…"/>
          <p:cNvSpPr txBox="1"/>
          <p:nvPr>
            <p:ph type="body" idx="1"/>
          </p:nvPr>
        </p:nvSpPr>
        <p:spPr>
          <a:xfrm>
            <a:off x="2335970" y="1072787"/>
            <a:ext cx="10431796" cy="6622685"/>
          </a:xfrm>
          <a:prstGeom prst="rect">
            <a:avLst/>
          </a:prstGeom>
        </p:spPr>
        <p:txBody>
          <a:bodyPr/>
          <a:lstStyle/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b="1" sz="5795">
                <a:latin typeface="Helvetica"/>
                <a:ea typeface="Helvetica"/>
                <a:cs typeface="Helvetica"/>
                <a:sym typeface="Helvetica"/>
              </a:defRPr>
            </a:pPr>
            <a:r>
              <a:t>     총회 이사회는... </a:t>
            </a:r>
            <a:endParaRPr sz="1520"/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sz="304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88632" indent="-488632" defTabSz="341318">
              <a:lnSpc>
                <a:spcPct val="108000"/>
              </a:lnSpc>
              <a:spcBef>
                <a:spcPts val="0"/>
              </a:spcBef>
              <a:buSzPct val="100000"/>
              <a:buAutoNum type="arabicPeriod" startAt="1"/>
              <a:defRPr b="1" sz="3514">
                <a:latin typeface="Helvetica"/>
                <a:ea typeface="Helvetica"/>
                <a:cs typeface="Helvetica"/>
                <a:sym typeface="Helvetica"/>
              </a:defRPr>
            </a:pPr>
            <a:r>
              <a:rPr b="0"/>
              <a:t>선교를 </a:t>
            </a:r>
            <a:r>
              <a:t>감독하고</a:t>
            </a:r>
            <a:r>
              <a:rPr b="0"/>
              <a:t>,</a:t>
            </a:r>
            <a:endParaRPr sz="3800"/>
          </a:p>
          <a:p>
            <a:pPr marL="528251" indent="-528251" defTabSz="341318">
              <a:lnSpc>
                <a:spcPct val="108000"/>
              </a:lnSpc>
              <a:spcBef>
                <a:spcPts val="0"/>
              </a:spcBef>
              <a:buSzPct val="100000"/>
              <a:buAutoNum type="arabicPeriod" startAt="1"/>
              <a:defRPr b="1" sz="3514">
                <a:latin typeface="Helvetica"/>
                <a:ea typeface="Helvetica"/>
                <a:cs typeface="Helvetica"/>
                <a:sym typeface="Helvetica"/>
              </a:defRPr>
            </a:pPr>
            <a:r>
              <a:rPr b="0" sz="3800"/>
              <a:t>공유된 비전을 </a:t>
            </a:r>
            <a:r>
              <a:rPr sz="3800"/>
              <a:t>계발하고</a:t>
            </a:r>
            <a:endParaRPr sz="3800"/>
          </a:p>
          <a:p>
            <a:pPr marL="528251" indent="-528251" defTabSz="341318">
              <a:lnSpc>
                <a:spcPct val="108000"/>
              </a:lnSpc>
              <a:spcBef>
                <a:spcPts val="0"/>
              </a:spcBef>
              <a:buSzPct val="100000"/>
              <a:buAutoNum type="arabicPeriod" startAt="1"/>
              <a:defRPr b="1" sz="3514">
                <a:latin typeface="Helvetica"/>
                <a:ea typeface="Helvetica"/>
                <a:cs typeface="Helvetica"/>
                <a:sym typeface="Helvetica"/>
              </a:defRPr>
            </a:pPr>
            <a:r>
              <a:rPr b="0" sz="3800"/>
              <a:t>조직의 미래를</a:t>
            </a:r>
            <a:r>
              <a:rPr sz="3800"/>
              <a:t> 구성하며</a:t>
            </a:r>
            <a:endParaRPr sz="1520"/>
          </a:p>
          <a:p>
            <a:pPr marL="488632" indent="-488632" defTabSz="341318">
              <a:lnSpc>
                <a:spcPct val="108000"/>
              </a:lnSpc>
              <a:spcBef>
                <a:spcPts val="0"/>
              </a:spcBef>
              <a:buSzPct val="100000"/>
              <a:buAutoNum type="arabicPeriod" startAt="1"/>
              <a:defRPr b="1" sz="3514">
                <a:latin typeface="Helvetica"/>
                <a:ea typeface="Helvetica"/>
                <a:cs typeface="Helvetica"/>
                <a:sym typeface="Helvetica"/>
              </a:defRPr>
            </a:pPr>
            <a:r>
              <a:t>책임을 보장합니다</a:t>
            </a:r>
            <a:r>
              <a:rPr b="0"/>
              <a:t>...</a:t>
            </a:r>
            <a:endParaRPr sz="3800"/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i="1" sz="2755">
                <a:latin typeface="Helvetica"/>
                <a:ea typeface="Helvetica"/>
                <a:cs typeface="Helvetica"/>
                <a:sym typeface="Helvetica"/>
              </a:defRPr>
            </a:pPr>
            <a:r>
              <a:t>		</a:t>
            </a:r>
            <a:endParaRPr sz="1520"/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i="1" sz="2755">
                <a:latin typeface="Helvetica"/>
                <a:ea typeface="Helvetica"/>
                <a:cs typeface="Helvetica"/>
                <a:sym typeface="Helvetica"/>
              </a:defRPr>
            </a:pPr>
            <a:r>
              <a:t>		</a:t>
            </a:r>
            <a:r>
              <a:rPr sz="3514"/>
              <a:t>정부에게</a:t>
            </a:r>
            <a:r>
              <a:rPr i="0" sz="3514"/>
              <a:t>;</a:t>
            </a:r>
            <a:endParaRPr sz="3800"/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sz="3514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endParaRPr sz="3800"/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i="1" sz="3514">
                <a:latin typeface="Helvetica"/>
                <a:ea typeface="Helvetica"/>
                <a:cs typeface="Helvetica"/>
                <a:sym typeface="Helvetica"/>
              </a:defRPr>
            </a:pPr>
            <a:r>
              <a:t>		도덕적인 소유주 또는 회원들에게</a:t>
            </a:r>
            <a:r>
              <a:rPr i="0"/>
              <a:t>,</a:t>
            </a:r>
            <a:endParaRPr sz="1520"/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sz="3514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endParaRPr sz="3800"/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sz="3514">
                <a:latin typeface="Helvetica"/>
                <a:ea typeface="Helvetica"/>
                <a:cs typeface="Helvetica"/>
                <a:sym typeface="Helvetica"/>
              </a:defRPr>
            </a:pPr>
            <a:r>
              <a:t>		그리고 리더들을 위해서</a:t>
            </a:r>
            <a:r>
              <a:rPr i="1"/>
              <a:t>.</a:t>
            </a:r>
            <a:endParaRPr sz="3800"/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sz="342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i="1" sz="2280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개교회 이사회는…"/>
          <p:cNvSpPr txBox="1"/>
          <p:nvPr>
            <p:ph type="title"/>
          </p:nvPr>
        </p:nvSpPr>
        <p:spPr>
          <a:xfrm>
            <a:off x="952500" y="-345331"/>
            <a:ext cx="11099800" cy="1853236"/>
          </a:xfrm>
          <a:prstGeom prst="rect">
            <a:avLst/>
          </a:prstGeom>
        </p:spPr>
        <p:txBody>
          <a:bodyPr/>
          <a:lstStyle/>
          <a:p>
            <a:pPr>
              <a:defRPr b="1" i="1" sz="5000">
                <a:latin typeface="Helvetica"/>
                <a:ea typeface="Helvetica"/>
                <a:cs typeface="Helvetica"/>
                <a:sym typeface="Helvetica"/>
              </a:defRPr>
            </a:pPr>
            <a:r>
              <a:t>개교회 이사회는</a:t>
            </a:r>
            <a:r>
              <a:t>…</a:t>
            </a:r>
          </a:p>
        </p:txBody>
      </p:sp>
      <p:sp>
        <p:nvSpPr>
          <p:cNvPr id="142" name="지명된 위원회에서 후보들을 선출하고…"/>
          <p:cNvSpPr txBox="1"/>
          <p:nvPr>
            <p:ph type="body" idx="1"/>
          </p:nvPr>
        </p:nvSpPr>
        <p:spPr>
          <a:xfrm>
            <a:off x="1322216" y="-181012"/>
            <a:ext cx="10360368" cy="796694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지명된 위원회에서 후보들을 선출하고</a:t>
            </a:r>
          </a:p>
          <a:p>
            <a:pPr marL="0" indent="0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총회 이후 90일 이내에 선출합니다.</a:t>
            </a:r>
          </a:p>
          <a:p>
            <a:pPr marL="0" indent="0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sz="2400"/>
          </a:p>
          <a:p>
            <a:pPr lvl="1" marL="0" indent="448055">
              <a:spcBef>
                <a:spcPts val="0"/>
              </a:spcBef>
              <a:buSzTx/>
              <a:buNone/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 선출</a:t>
            </a:r>
          </a:p>
          <a:p>
            <a:pPr lvl="1" marL="0" indent="448055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재산과 기금조성의 책임</a:t>
            </a:r>
            <a:endParaRPr i="1"/>
          </a:p>
          <a:p>
            <a:pPr lvl="1" marL="0" indent="444500">
              <a:spcBef>
                <a:spcPts val="0"/>
              </a:spcBef>
              <a:buSzTx/>
              <a:buNone/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1" marL="0" indent="444500">
              <a:spcBef>
                <a:spcPts val="0"/>
              </a:spcBef>
              <a:buSzTx/>
              <a:buNone/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Election of Stewards </a:t>
            </a:r>
          </a:p>
          <a:p>
            <a:pPr lvl="1" marL="0" indent="444500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교회성장과 전도의 책임</a:t>
            </a:r>
          </a:p>
          <a:p>
            <a:pPr lvl="1" marL="0" indent="444500">
              <a:buSzTx/>
              <a:buNone/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교육위원회 </a:t>
            </a:r>
            <a:r>
              <a:rPr b="0"/>
              <a:t>- 이사회의 한 부분이 될수 있습니다.</a:t>
            </a:r>
            <a:endParaRPr b="0"/>
          </a:p>
          <a:p>
            <a:pPr lvl="1" marL="0" indent="444500">
              <a:buSzTx/>
              <a:buNone/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이사회나 위원회 구조 대체</a:t>
            </a:r>
            <a:r>
              <a:rPr b="0"/>
              <a:t> may be used by a local church board in organizing itself for ministry and missional action….” </a:t>
            </a:r>
            <a:r>
              <a:rPr b="0" i="1"/>
              <a:t>교리장정  </a:t>
            </a:r>
            <a:r>
              <a:rPr b="0"/>
              <a:t>111.12</a:t>
            </a:r>
            <a:endParaRPr b="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이사회 책임들…"/>
          <p:cNvSpPr txBox="1"/>
          <p:nvPr>
            <p:ph type="title"/>
          </p:nvPr>
        </p:nvSpPr>
        <p:spPr>
          <a:xfrm>
            <a:off x="952500" y="444500"/>
            <a:ext cx="11099800" cy="1920041"/>
          </a:xfrm>
          <a:prstGeom prst="rect">
            <a:avLst/>
          </a:prstGeom>
        </p:spPr>
        <p:txBody>
          <a:bodyPr/>
          <a:lstStyle/>
          <a:p>
            <a:pPr defTabSz="391413">
              <a:defRPr b="1" sz="47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 책임들</a:t>
            </a:r>
            <a:endParaRPr sz="1600"/>
          </a:p>
          <a:p>
            <a:pPr defTabSz="391413">
              <a:spcBef>
                <a:spcPts val="2800"/>
              </a:spcBef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/>
              <a:t>이사회는 수탁자, 전략적인 대표로 관리를 할 책임을 가지고 있으며 최소 다음 분야에서 조직을 위한 재조명할 책임이있다.</a:t>
            </a:r>
          </a:p>
        </p:txBody>
      </p:sp>
      <p:sp>
        <p:nvSpPr>
          <p:cNvPr id="145" name="1. 선교와 비전의 명확성…"/>
          <p:cNvSpPr txBox="1"/>
          <p:nvPr>
            <p:ph type="body" idx="1"/>
          </p:nvPr>
        </p:nvSpPr>
        <p:spPr>
          <a:xfrm>
            <a:off x="1011299" y="2105865"/>
            <a:ext cx="11902445" cy="5529856"/>
          </a:xfrm>
          <a:prstGeom prst="rect">
            <a:avLst/>
          </a:prstGeom>
        </p:spPr>
        <p:txBody>
          <a:bodyPr/>
          <a:lstStyle/>
          <a:p>
            <a:pPr lvl="4" marL="0" indent="0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t>	</a:t>
            </a:r>
            <a:r>
              <a:rPr sz="3400"/>
              <a:t>1. 선교와 비전의 명확성  </a:t>
            </a:r>
            <a:endParaRPr sz="1800"/>
          </a:p>
          <a:p>
            <a:pPr lvl="4" marL="0" indent="0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	2. 전략적인 생각과 계획                                                                                                                                                                                                        </a:t>
            </a:r>
            <a:endParaRPr sz="1800"/>
          </a:p>
          <a:p>
            <a:pPr lvl="4" marL="0" indent="0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	3. 건강한 재정, 관리, 예산책정</a:t>
            </a:r>
            <a:endParaRPr sz="1800"/>
          </a:p>
          <a:p>
            <a:pPr lvl="4" marL="0" indent="0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	4. 후원금과 자본계발</a:t>
            </a:r>
            <a:endParaRPr sz="1800"/>
          </a:p>
          <a:p>
            <a:pPr lvl="4" marL="0" indent="0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	5. 선교이행, 전략, 평가</a:t>
            </a:r>
            <a:endParaRPr sz="1800"/>
          </a:p>
          <a:p>
            <a:pPr lvl="4" marL="0" indent="0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	6. 문제해결 또는 대처능력</a:t>
            </a:r>
            <a:endParaRPr sz="1800"/>
          </a:p>
          <a:p>
            <a:pPr lvl="4" marL="0" indent="0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	7. 조직 연결과 네트워킹</a:t>
            </a:r>
            <a:endParaRPr sz="1800"/>
          </a:p>
          <a:p>
            <a:pPr lvl="4" marL="0" indent="0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	8. 재산 관리, 확장, 법적지위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네가지 사고 방식:…"/>
          <p:cNvSpPr txBox="1"/>
          <p:nvPr>
            <p:ph type="body" idx="1"/>
          </p:nvPr>
        </p:nvSpPr>
        <p:spPr>
          <a:xfrm>
            <a:off x="645845" y="377779"/>
            <a:ext cx="11524813" cy="7649755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b="1" sz="6700">
                <a:latin typeface="Helvetica"/>
                <a:ea typeface="Helvetica"/>
                <a:cs typeface="Helvetica"/>
                <a:sym typeface="Helvetica"/>
              </a:defRPr>
            </a:pPr>
            <a:r>
              <a:t>네가지 사고 방식: 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수탁자                  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전략적인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대표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재구성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이 사고 방식을 순환으로 생각해봅시다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관리에 대한 네가지 사고방식"/>
          <p:cNvSpPr txBox="1"/>
          <p:nvPr>
            <p:ph type="title"/>
          </p:nvPr>
        </p:nvSpPr>
        <p:spPr>
          <a:xfrm>
            <a:off x="952500" y="444500"/>
            <a:ext cx="11099800" cy="1342779"/>
          </a:xfrm>
          <a:prstGeom prst="rect">
            <a:avLst/>
          </a:prstGeom>
        </p:spPr>
        <p:txBody>
          <a:bodyPr/>
          <a:lstStyle/>
          <a:p>
            <a:pPr lvl="4">
              <a:defRPr b="1" sz="4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관리에 대한 네가지 사고방식</a:t>
            </a:r>
          </a:p>
        </p:txBody>
      </p:sp>
      <p:pic>
        <p:nvPicPr>
          <p:cNvPr id="152" name="image10.png" descr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562" y="2014723"/>
            <a:ext cx="9842902" cy="60349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5400000">
              <a:srgbClr val="000000"/>
            </a:outerShdw>
          </a:effectLst>
        </p:spPr>
      </p:pic>
      <p:sp>
        <p:nvSpPr>
          <p:cNvPr id="153" name="수탁자"/>
          <p:cNvSpPr txBox="1"/>
          <p:nvPr/>
        </p:nvSpPr>
        <p:spPr>
          <a:xfrm>
            <a:off x="5858644" y="1390650"/>
            <a:ext cx="13007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수탁자</a:t>
            </a:r>
          </a:p>
        </p:txBody>
      </p:sp>
      <p:sp>
        <p:nvSpPr>
          <p:cNvPr id="154" name="전략적"/>
          <p:cNvSpPr txBox="1"/>
          <p:nvPr/>
        </p:nvSpPr>
        <p:spPr>
          <a:xfrm>
            <a:off x="9369933" y="4133850"/>
            <a:ext cx="13007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전략적</a:t>
            </a:r>
          </a:p>
        </p:txBody>
      </p:sp>
      <p:sp>
        <p:nvSpPr>
          <p:cNvPr id="155" name="대표"/>
          <p:cNvSpPr txBox="1"/>
          <p:nvPr/>
        </p:nvSpPr>
        <p:spPr>
          <a:xfrm>
            <a:off x="6049771" y="6496050"/>
            <a:ext cx="90525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대표</a:t>
            </a:r>
          </a:p>
        </p:txBody>
      </p:sp>
      <p:sp>
        <p:nvSpPr>
          <p:cNvPr id="156" name="재구성"/>
          <p:cNvSpPr txBox="1"/>
          <p:nvPr/>
        </p:nvSpPr>
        <p:spPr>
          <a:xfrm>
            <a:off x="2384933" y="4133850"/>
            <a:ext cx="13007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재구성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11.png" descr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367773">
            <a:off x="1846551" y="676468"/>
            <a:ext cx="9601320" cy="620815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59" name="법률과 프로그램 감사"/>
          <p:cNvSpPr/>
          <p:nvPr/>
        </p:nvSpPr>
        <p:spPr>
          <a:xfrm rot="21087451">
            <a:off x="-164519" y="3973020"/>
            <a:ext cx="13402451" cy="92269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cap="all" sz="5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법률과 프로그램 감사</a:t>
            </a:r>
          </a:p>
        </p:txBody>
      </p:sp>
      <p:sp>
        <p:nvSpPr>
          <p:cNvPr id="160" name="See www.BoardServe.org. Click Blog. See February 24, 2015 blogpost"/>
          <p:cNvSpPr txBox="1"/>
          <p:nvPr/>
        </p:nvSpPr>
        <p:spPr>
          <a:xfrm>
            <a:off x="376268" y="7535018"/>
            <a:ext cx="12428688" cy="45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389431" indent="-389431" defTabSz="484886">
              <a:spcBef>
                <a:spcPts val="340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See www.BoardServe.org. Click Blog. See February 24, 2015 blogpost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교회 이사회 설문"/>
          <p:cNvSpPr txBox="1"/>
          <p:nvPr>
            <p:ph type="title"/>
          </p:nvPr>
        </p:nvSpPr>
        <p:spPr>
          <a:xfrm>
            <a:off x="952500" y="355081"/>
            <a:ext cx="11099800" cy="1483480"/>
          </a:xfrm>
          <a:prstGeom prst="rect">
            <a:avLst/>
          </a:prstGeom>
        </p:spPr>
        <p:txBody>
          <a:bodyPr/>
          <a:lstStyle>
            <a:lvl1pPr>
              <a:defRPr b="1" sz="5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교회 이사회 설문</a:t>
            </a:r>
          </a:p>
        </p:txBody>
      </p:sp>
      <p:sp>
        <p:nvSpPr>
          <p:cNvPr id="163" name="각 항목에 점수를 주세요 (1) 전적으로 동의한다, (2) 동의한다, (3) 동의하지 않는다, (4) 전적으로 동의하지 않는다.…"/>
          <p:cNvSpPr txBox="1"/>
          <p:nvPr>
            <p:ph type="body" idx="1"/>
          </p:nvPr>
        </p:nvSpPr>
        <p:spPr>
          <a:xfrm>
            <a:off x="952500" y="1508359"/>
            <a:ext cx="11099800" cy="6502401"/>
          </a:xfrm>
          <a:prstGeom prst="rect">
            <a:avLst/>
          </a:prstGeom>
        </p:spPr>
        <p:txBody>
          <a:bodyPr/>
          <a:lstStyle/>
          <a:p>
            <a:pPr marL="0" indent="0" algn="ctr" defTabSz="549148">
              <a:spcBef>
                <a:spcPts val="3900"/>
              </a:spcBef>
              <a:buSzTx/>
              <a:buNone/>
              <a:defRPr sz="1879">
                <a:latin typeface="Helvetica"/>
                <a:ea typeface="Helvetica"/>
                <a:cs typeface="Helvetica"/>
                <a:sym typeface="Helvetica"/>
              </a:defRPr>
            </a:pPr>
            <a:r>
              <a:t>각 항목에 점수를 주세요 (1) 전적으로 동의한다, (2) 동의한다, (3) 동의하지 않는다, (4) 전적으로 동의하지 않는다. </a:t>
            </a:r>
          </a:p>
          <a:p>
            <a:pPr marL="0" indent="0" algn="ctr" defTabSz="549148">
              <a:spcBef>
                <a:spcPts val="900"/>
              </a:spcBef>
              <a:buSzTx/>
              <a:buNone/>
              <a:defRPr b="1" sz="3384">
                <a:latin typeface="Helvetica"/>
                <a:ea typeface="Helvetica"/>
                <a:cs typeface="Helvetica"/>
                <a:sym typeface="Helvetica"/>
              </a:defRPr>
            </a:pPr>
            <a:r>
              <a:t>A. 이사회 그리고 미션: </a:t>
            </a:r>
          </a:p>
          <a:p>
            <a:pPr marL="0" indent="0" algn="ctr" defTabSz="549148">
              <a:spcBef>
                <a:spcPts val="900"/>
              </a:spcBef>
              <a:buSzTx/>
              <a:buNone/>
              <a:defRPr b="1" sz="3384">
                <a:latin typeface="Helvetica"/>
                <a:ea typeface="Helvetica"/>
                <a:cs typeface="Helvetica"/>
                <a:sym typeface="Helvetica"/>
              </a:defRPr>
            </a:pPr>
            <a:r>
              <a:t>B. 이사회/목회자 관계: </a:t>
            </a:r>
          </a:p>
          <a:p>
            <a:pPr marL="0" indent="0" algn="ctr" defTabSz="549148">
              <a:spcBef>
                <a:spcPts val="900"/>
              </a:spcBef>
              <a:buSzTx/>
              <a:buNone/>
              <a:defRPr b="1" sz="3384">
                <a:latin typeface="Helvetica"/>
                <a:ea typeface="Helvetica"/>
                <a:cs typeface="Helvetica"/>
                <a:sym typeface="Helvetica"/>
              </a:defRPr>
            </a:pPr>
            <a:r>
              <a:t>C. 성도와 성도들의 관계: </a:t>
            </a:r>
          </a:p>
          <a:p>
            <a:pPr marL="0" indent="0" algn="ctr" defTabSz="549148">
              <a:spcBef>
                <a:spcPts val="900"/>
              </a:spcBef>
              <a:buSzTx/>
              <a:buNone/>
              <a:defRPr b="1" sz="3384">
                <a:latin typeface="Helvetica"/>
                <a:ea typeface="Helvetica"/>
                <a:cs typeface="Helvetica"/>
                <a:sym typeface="Helvetica"/>
              </a:defRPr>
            </a:pPr>
            <a:r>
              <a:t>D. 이사회 회의 논제: </a:t>
            </a:r>
          </a:p>
          <a:p>
            <a:pPr marL="0" indent="0" algn="ctr" defTabSz="549148">
              <a:spcBef>
                <a:spcPts val="900"/>
              </a:spcBef>
              <a:buSzTx/>
              <a:buNone/>
              <a:defRPr b="1" sz="3384">
                <a:latin typeface="Helvetica"/>
                <a:ea typeface="Helvetica"/>
                <a:cs typeface="Helvetica"/>
                <a:sym typeface="Helvetica"/>
              </a:defRPr>
            </a:pPr>
            <a:r>
              <a:t>E. 조직의 이사회: </a:t>
            </a:r>
          </a:p>
          <a:p>
            <a:pPr marL="0" indent="0" algn="ctr" defTabSz="549148">
              <a:spcBef>
                <a:spcPts val="900"/>
              </a:spcBef>
              <a:buSzTx/>
              <a:buNone/>
              <a:defRPr b="1" sz="3384">
                <a:latin typeface="Helvetica"/>
                <a:ea typeface="Helvetica"/>
                <a:cs typeface="Helvetica"/>
                <a:sym typeface="Helvetica"/>
              </a:defRPr>
            </a:pPr>
            <a:r>
              <a:t>F. 이사회의 기능: </a:t>
            </a:r>
          </a:p>
          <a:p>
            <a:pPr marL="0" indent="0" algn="ctr" defTabSz="549148">
              <a:spcBef>
                <a:spcPts val="900"/>
              </a:spcBef>
              <a:buSzTx/>
              <a:buNone/>
              <a:defRPr b="1" sz="3384">
                <a:latin typeface="Helvetica"/>
                <a:ea typeface="Helvetica"/>
                <a:cs typeface="Helvetica"/>
                <a:sym typeface="Helvetica"/>
              </a:defRPr>
            </a:pPr>
            <a:r>
              <a:t>G. 기본 문제:</a:t>
            </a:r>
          </a:p>
          <a:p>
            <a:pPr marL="0" indent="0" algn="ctr" defTabSz="549148">
              <a:spcBef>
                <a:spcPts val="900"/>
              </a:spcBef>
              <a:buSzTx/>
              <a:buNone/>
              <a:defRPr b="1" sz="3384">
                <a:latin typeface="Helvetica"/>
                <a:ea typeface="Helvetica"/>
                <a:cs typeface="Helvetica"/>
                <a:sym typeface="Helvetica"/>
              </a:defRPr>
            </a:pPr>
            <a:r>
              <a:t>H. 요약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이사회를 위한 비전선언문"/>
          <p:cNvSpPr txBox="1"/>
          <p:nvPr>
            <p:ph type="title"/>
          </p:nvPr>
        </p:nvSpPr>
        <p:spPr>
          <a:xfrm>
            <a:off x="1034818" y="717261"/>
            <a:ext cx="11099801" cy="1638938"/>
          </a:xfrm>
          <a:prstGeom prst="rect">
            <a:avLst/>
          </a:prstGeom>
        </p:spPr>
        <p:txBody>
          <a:bodyPr/>
          <a:lstStyle>
            <a:lvl1pPr>
              <a:defRPr b="1" i="1" sz="4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이사회를 위한 비전선언문</a:t>
            </a:r>
          </a:p>
        </p:txBody>
      </p:sp>
      <p:sp>
        <p:nvSpPr>
          <p:cNvPr id="166" name="“우리의 교회 이사회의 사역 리더십은 성도들로 하여금 이웃과 공동체안에서 사명을 가지고 봉사의 직무를 수행할수 있도록 하는 것이다."/>
          <p:cNvSpPr txBox="1"/>
          <p:nvPr>
            <p:ph type="body" idx="1"/>
          </p:nvPr>
        </p:nvSpPr>
        <p:spPr>
          <a:xfrm>
            <a:off x="952500" y="2234097"/>
            <a:ext cx="11099800" cy="5608763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000"/>
              </a:spcBef>
              <a:buSzTx/>
              <a:buNone/>
              <a:defRPr b="1"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“우리의 교회 이사회의 사역 리더십은 성도들로 하여금 이웃과 공동체안에서 사명을 가지고 봉사의 직무를 수행할수 있도록 하는 것이다.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2"/>
          <p:cNvSpPr txBox="1"/>
          <p:nvPr/>
        </p:nvSpPr>
        <p:spPr>
          <a:xfrm>
            <a:off x="5715232" y="1544056"/>
            <a:ext cx="1552286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pc="-3000" sz="167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69" name="옳은 질문을 물어봅시다.…"/>
          <p:cNvSpPr txBox="1"/>
          <p:nvPr>
            <p:ph type="body" idx="1"/>
          </p:nvPr>
        </p:nvSpPr>
        <p:spPr>
          <a:xfrm>
            <a:off x="743884" y="3490721"/>
            <a:ext cx="11099804" cy="4618133"/>
          </a:xfrm>
          <a:prstGeom prst="rect">
            <a:avLst/>
          </a:prstGeom>
        </p:spPr>
        <p:txBody>
          <a:bodyPr/>
          <a:lstStyle/>
          <a:p>
            <a:pPr marL="0" indent="0" algn="ctr" defTabSz="405253">
              <a:spcBef>
                <a:spcPts val="0"/>
              </a:spcBef>
              <a:buSzTx/>
              <a:buNone/>
              <a:defRPr b="1"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옳은 질문을 물어봅시다.</a:t>
            </a:r>
            <a:endParaRPr sz="5400"/>
          </a:p>
          <a:p>
            <a:pPr marL="0" indent="0" algn="ctr" defTabSz="405253">
              <a:spcBef>
                <a:spcPts val="0"/>
              </a:spcBef>
              <a:buSzTx/>
              <a:buNone/>
              <a:defRPr i="1" sz="4400">
                <a:latin typeface="Helvetica"/>
                <a:ea typeface="Helvetica"/>
                <a:cs typeface="Helvetica"/>
                <a:sym typeface="Helvetica"/>
              </a:defRPr>
            </a:pPr>
            <a:r>
              <a:t>사명을 가져오고 지속 가능성있는 질문을 합시다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4.jpeg" descr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747518" y="-1018986"/>
            <a:ext cx="29478936" cy="11791572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Rectangle"/>
          <p:cNvSpPr/>
          <p:nvPr/>
        </p:nvSpPr>
        <p:spPr>
          <a:xfrm>
            <a:off x="940196" y="1246504"/>
            <a:ext cx="11124408" cy="7080330"/>
          </a:xfrm>
          <a:prstGeom prst="rect">
            <a:avLst/>
          </a:prstGeom>
          <a:solidFill>
            <a:srgbClr val="FFFFFF">
              <a:alpha val="1210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06" name="힘이 있는 이사회는 선교적이고 비전적인 리더들에게 권한을 주고…"/>
          <p:cNvSpPr txBox="1"/>
          <p:nvPr>
            <p:ph type="body" idx="1"/>
          </p:nvPr>
        </p:nvSpPr>
        <p:spPr>
          <a:xfrm>
            <a:off x="1652606" y="1773876"/>
            <a:ext cx="9699588" cy="5741107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  <p:txBody>
          <a:bodyPr/>
          <a:lstStyle/>
          <a:p>
            <a:pPr marL="0" indent="0" algn="ctr" defTabSz="572516">
              <a:spcBef>
                <a:spcPts val="0"/>
              </a:spcBef>
              <a:buSzTx/>
              <a:buNone/>
              <a:defRPr sz="588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힘이 있는 이사회는 선교적이고 비전적인 리더들에게 </a:t>
            </a:r>
            <a:r>
              <a:rPr b="1"/>
              <a:t>권한을 주고</a:t>
            </a:r>
          </a:p>
          <a:p>
            <a:pPr marL="0" indent="0" algn="ctr" defTabSz="572516">
              <a:spcBef>
                <a:spcPts val="0"/>
              </a:spcBef>
              <a:buSzTx/>
              <a:buNone/>
              <a:defRPr sz="588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힘이있는 리더들은 열정적이고 </a:t>
            </a:r>
          </a:p>
          <a:p>
            <a:pPr marL="0" indent="0" algn="ctr" defTabSz="572516">
              <a:spcBef>
                <a:spcPts val="0"/>
              </a:spcBef>
              <a:buSzTx/>
              <a:buNone/>
              <a:defRPr sz="588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긍정적으로 이사회를 </a:t>
            </a:r>
            <a:r>
              <a:rPr b="1"/>
              <a:t>포용합니다.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ircle"/>
          <p:cNvSpPr/>
          <p:nvPr/>
        </p:nvSpPr>
        <p:spPr>
          <a:xfrm>
            <a:off x="246954" y="3504008"/>
            <a:ext cx="3186532" cy="3186532"/>
          </a:xfrm>
          <a:prstGeom prst="ellipse">
            <a:avLst/>
          </a:prstGeom>
          <a:solidFill>
            <a:srgbClr val="3E3E3E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72" name="?"/>
          <p:cNvSpPr txBox="1"/>
          <p:nvPr/>
        </p:nvSpPr>
        <p:spPr>
          <a:xfrm>
            <a:off x="547040" y="3012438"/>
            <a:ext cx="239683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5000">
                <a:solidFill>
                  <a:srgbClr val="F1F3AE"/>
                </a:solidFill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73" name="예상되는 질문:…"/>
          <p:cNvSpPr txBox="1"/>
          <p:nvPr>
            <p:ph type="body" idx="1"/>
          </p:nvPr>
        </p:nvSpPr>
        <p:spPr>
          <a:xfrm>
            <a:off x="3944327" y="1284071"/>
            <a:ext cx="8448043" cy="762640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예상되는 질문</a:t>
            </a:r>
            <a:r>
              <a:rPr b="0"/>
              <a:t>: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7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>
              <a:spcBef>
                <a:spcPts val="0"/>
              </a:spcBef>
              <a:buSzTx/>
              <a:buNone/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이사회가 직면하고 있는 주요 문제 또는 </a:t>
            </a:r>
            <a:r>
              <a:rPr b="1"/>
              <a:t>비판적</a:t>
            </a:r>
            <a:r>
              <a:t> 이슈가 무엇인가?</a:t>
            </a:r>
          </a:p>
          <a:p>
            <a:pPr marL="0" indent="0">
              <a:spcBef>
                <a:spcPts val="0"/>
              </a:spcBef>
              <a:buSzTx/>
              <a:buNone/>
              <a:defRPr sz="37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>
              <a:spcBef>
                <a:spcPts val="0"/>
              </a:spcBef>
              <a:buSzTx/>
              <a:buNone/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r>
              <a:t>매년 어떤 법적인 문서가 평가하기 위해서 필요한가</a:t>
            </a:r>
            <a:r>
              <a:t>?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7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r>
              <a:t>다음 3년을 위해서 이사회가 집중해야하는 </a:t>
            </a:r>
            <a:r>
              <a:rPr b="1"/>
              <a:t>가장</a:t>
            </a:r>
            <a:r>
              <a:t> </a:t>
            </a:r>
            <a:r>
              <a:rPr b="1"/>
              <a:t>큰 3가지</a:t>
            </a:r>
            <a:r>
              <a:t>가 무엇입니까?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ircle"/>
          <p:cNvSpPr/>
          <p:nvPr/>
        </p:nvSpPr>
        <p:spPr>
          <a:xfrm>
            <a:off x="246954" y="3504008"/>
            <a:ext cx="3186532" cy="3186532"/>
          </a:xfrm>
          <a:prstGeom prst="ellipse">
            <a:avLst/>
          </a:prstGeom>
          <a:solidFill>
            <a:srgbClr val="3E3E3E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76" name="?"/>
          <p:cNvSpPr txBox="1"/>
          <p:nvPr/>
        </p:nvSpPr>
        <p:spPr>
          <a:xfrm>
            <a:off x="547040" y="3012438"/>
            <a:ext cx="253401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5000">
                <a:solidFill>
                  <a:srgbClr val="F1F3AE"/>
                </a:solidFill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77" name="우리는 누구인가?…"/>
          <p:cNvSpPr txBox="1"/>
          <p:nvPr>
            <p:ph type="body" idx="1"/>
          </p:nvPr>
        </p:nvSpPr>
        <p:spPr>
          <a:xfrm>
            <a:off x="3465191" y="1338262"/>
            <a:ext cx="8825774" cy="7077076"/>
          </a:xfrm>
          <a:prstGeom prst="rect">
            <a:avLst/>
          </a:prstGeom>
        </p:spPr>
        <p:txBody>
          <a:bodyPr/>
          <a:lstStyle/>
          <a:p>
            <a:pPr marL="0" indent="0" algn="ctr" defTabSz="543305">
              <a:spcBef>
                <a:spcPts val="0"/>
              </a:spcBef>
              <a:buSzTx/>
              <a:buNone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우리는 누구인가? </a:t>
            </a:r>
            <a:endParaRPr sz="1800"/>
          </a:p>
          <a:p>
            <a:pPr marL="0" indent="0" algn="ctr" defTabSz="543305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(우리의 미션, 선교, 가치는 무엇인가?)</a:t>
            </a:r>
            <a:endParaRPr sz="1800"/>
          </a:p>
          <a:p>
            <a:pPr marL="0" indent="0" algn="ctr" defTabSz="543305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algn="ctr" defTabSz="543305">
              <a:spcBef>
                <a:spcPts val="0"/>
              </a:spcBef>
              <a:buSzTx/>
              <a:buNone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우리는 어디인가?</a:t>
            </a:r>
            <a:r>
              <a:rPr b="0"/>
              <a:t> </a:t>
            </a:r>
            <a:endParaRPr sz="1800"/>
          </a:p>
          <a:p>
            <a:pPr marL="0" indent="0" algn="ctr" defTabSz="543305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(지도의 한 지역을 말하는게 아니라 조직의 생명 주기안에서 우리는 어디에 있는가?</a:t>
            </a:r>
            <a:endParaRPr sz="1800"/>
          </a:p>
          <a:p>
            <a:pPr marL="0" indent="0" algn="ctr" defTabSz="543305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algn="ctr" defTabSz="543305">
              <a:spcBef>
                <a:spcPts val="0"/>
              </a:spcBef>
              <a:buSzTx/>
              <a:buNone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우리는 어디로 가는가?</a:t>
            </a:r>
            <a:endParaRPr sz="1800"/>
          </a:p>
          <a:p>
            <a:pPr marL="0" indent="0" algn="ctr" defTabSz="543305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(우리가 지금까지 한것처럼 계속해서 간다면?)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ircle"/>
          <p:cNvSpPr/>
          <p:nvPr/>
        </p:nvSpPr>
        <p:spPr>
          <a:xfrm>
            <a:off x="246954" y="3504008"/>
            <a:ext cx="3186532" cy="3186532"/>
          </a:xfrm>
          <a:prstGeom prst="ellipse">
            <a:avLst/>
          </a:prstGeom>
          <a:solidFill>
            <a:srgbClr val="3E3E3E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80" name="?"/>
          <p:cNvSpPr txBox="1"/>
          <p:nvPr/>
        </p:nvSpPr>
        <p:spPr>
          <a:xfrm>
            <a:off x="547040" y="3012438"/>
            <a:ext cx="239683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5000">
                <a:solidFill>
                  <a:srgbClr val="F1F3AE"/>
                </a:solidFill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81" name="우리가 어디로 갈수 있는가?…"/>
          <p:cNvSpPr txBox="1"/>
          <p:nvPr>
            <p:ph type="body" idx="1"/>
          </p:nvPr>
        </p:nvSpPr>
        <p:spPr>
          <a:xfrm>
            <a:off x="3726546" y="627795"/>
            <a:ext cx="8681365" cy="849801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b="1" sz="3800">
                <a:latin typeface="Helvetica"/>
                <a:ea typeface="Helvetica"/>
                <a:cs typeface="Helvetica"/>
                <a:sym typeface="Helvetica"/>
              </a:defRPr>
            </a:pPr>
            <a:r>
              <a:t>우리가 어디로 갈수 있는가? 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t>(성령님이 인도하시는 비전과 이사회의 연합과 함께?)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b="1" sz="3800">
                <a:latin typeface="Helvetica"/>
                <a:ea typeface="Helvetica"/>
                <a:cs typeface="Helvetica"/>
                <a:sym typeface="Helvetica"/>
              </a:defRPr>
            </a:pPr>
            <a:r>
              <a:t>“거리로 왜 우리는 가야하는가?</a:t>
            </a:r>
            <a:r>
              <a:t>" 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t>(무엇이 우리의 성장동력인가?)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b="1" sz="3800">
                <a:latin typeface="Helvetica"/>
                <a:ea typeface="Helvetica"/>
                <a:cs typeface="Helvetica"/>
                <a:sym typeface="Helvetica"/>
              </a:defRPr>
            </a:pPr>
            <a:r>
              <a:t>거기까지 가는데 얼마나 걸리는가? 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t>(영적, 육체적, 경제적자원은 필요한가?)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b="1" sz="3800">
                <a:latin typeface="Helvetica"/>
                <a:ea typeface="Helvetica"/>
                <a:cs typeface="Helvetica"/>
                <a:sym typeface="Helvetica"/>
              </a:defRPr>
            </a:pPr>
            <a:r>
              <a:t>우리가 그곳에 도착했을 때 어떻게 알수있는가?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ircle"/>
          <p:cNvSpPr/>
          <p:nvPr/>
        </p:nvSpPr>
        <p:spPr>
          <a:xfrm>
            <a:off x="246954" y="3504008"/>
            <a:ext cx="3186532" cy="3186532"/>
          </a:xfrm>
          <a:prstGeom prst="ellipse">
            <a:avLst/>
          </a:prstGeom>
          <a:solidFill>
            <a:srgbClr val="3E3E3E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84" name="?"/>
          <p:cNvSpPr txBox="1"/>
          <p:nvPr/>
        </p:nvSpPr>
        <p:spPr>
          <a:xfrm>
            <a:off x="547040" y="3012438"/>
            <a:ext cx="239683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5000">
                <a:solidFill>
                  <a:srgbClr val="F1F3AE"/>
                </a:solidFill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85" name="이사회가 적응하고 전환을 주어야 하는 공동체에 어떤 중요한 변화가 있었습니까?"/>
          <p:cNvSpPr txBox="1"/>
          <p:nvPr>
            <p:ph type="body" idx="1"/>
          </p:nvPr>
        </p:nvSpPr>
        <p:spPr>
          <a:xfrm>
            <a:off x="3410344" y="1072017"/>
            <a:ext cx="9406498" cy="7792443"/>
          </a:xfrm>
          <a:prstGeom prst="rect">
            <a:avLst/>
          </a:prstGeom>
        </p:spPr>
        <p:txBody>
          <a:bodyPr/>
          <a:lstStyle/>
          <a:p>
            <a:pPr marL="0" indent="0" algn="ctr" defTabSz="549148">
              <a:spcBef>
                <a:spcPts val="0"/>
              </a:spcBef>
              <a:buSzTx/>
              <a:buNone/>
              <a:defRPr sz="56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이사회가 </a:t>
            </a:r>
            <a:r>
              <a:rPr b="1"/>
              <a:t>적응하고 전환을</a:t>
            </a:r>
            <a:r>
              <a:t> 주어야 하는 </a:t>
            </a:r>
            <a:r>
              <a:rPr b="1"/>
              <a:t>공동체에</a:t>
            </a:r>
            <a:r>
              <a:t> 어떤 </a:t>
            </a:r>
            <a:r>
              <a:rPr b="1"/>
              <a:t>중요한 변화가</a:t>
            </a:r>
            <a:r>
              <a:t> 있었습니까?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ircle"/>
          <p:cNvSpPr/>
          <p:nvPr/>
        </p:nvSpPr>
        <p:spPr>
          <a:xfrm>
            <a:off x="246954" y="3504008"/>
            <a:ext cx="3186532" cy="3186532"/>
          </a:xfrm>
          <a:prstGeom prst="ellipse">
            <a:avLst/>
          </a:prstGeom>
          <a:solidFill>
            <a:srgbClr val="3E3E3E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88" name="?"/>
          <p:cNvSpPr txBox="1"/>
          <p:nvPr/>
        </p:nvSpPr>
        <p:spPr>
          <a:xfrm>
            <a:off x="547040" y="3012438"/>
            <a:ext cx="239683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5000">
                <a:solidFill>
                  <a:srgbClr val="F1F3AE"/>
                </a:solidFill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89" name="우리가 문제를 해결하지 않는다면 가까운 미래에 심각한 문제를 일으키는 것은 무엇입니까?…"/>
          <p:cNvSpPr txBox="1"/>
          <p:nvPr>
            <p:ph type="body" idx="1"/>
          </p:nvPr>
        </p:nvSpPr>
        <p:spPr>
          <a:xfrm>
            <a:off x="3293216" y="-841337"/>
            <a:ext cx="9239147" cy="105656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우리가 문제를 해결하지 않는다면 가까운 미래에 심각한 문제를 일으키는 것은 무엇입니까?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수익 창출을 위해 우리는 어떤 새로운 방법을 사용할수 있습니까?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논제를 보호하십시오!…"/>
          <p:cNvSpPr txBox="1"/>
          <p:nvPr>
            <p:ph type="body" idx="1"/>
          </p:nvPr>
        </p:nvSpPr>
        <p:spPr>
          <a:xfrm>
            <a:off x="952500" y="-777243"/>
            <a:ext cx="11099800" cy="10010145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i="1" sz="6300">
                <a:latin typeface="Helvetica"/>
                <a:ea typeface="Helvetica"/>
                <a:cs typeface="Helvetica"/>
                <a:sym typeface="Helvetica"/>
              </a:defRPr>
            </a:pPr>
            <a:r>
              <a:t>논제를 보호하십시오!</a:t>
            </a:r>
            <a:endParaRPr sz="1800"/>
          </a:p>
          <a:p>
            <a:pPr marL="0" indent="0" algn="ctr">
              <a:buSzTx/>
              <a:buNone/>
              <a:defRPr b="1" i="1" sz="4500">
                <a:latin typeface="Helvetica"/>
                <a:ea typeface="Helvetica"/>
                <a:cs typeface="Helvetica"/>
                <a:sym typeface="Helvetica"/>
              </a:defRPr>
            </a:pPr>
            <a:r>
              <a:t>정보항목</a:t>
            </a:r>
            <a:endParaRPr sz="1800"/>
          </a:p>
          <a:p>
            <a:pPr marL="0" indent="0" algn="ctr">
              <a:buSzTx/>
              <a:buNone/>
              <a:defRPr b="1" i="1" sz="4500">
                <a:latin typeface="Helvetica"/>
                <a:ea typeface="Helvetica"/>
                <a:cs typeface="Helvetica"/>
                <a:sym typeface="Helvetica"/>
              </a:defRPr>
            </a:pPr>
            <a:r>
              <a:t>토론항목</a:t>
            </a:r>
            <a:endParaRPr sz="1800"/>
          </a:p>
          <a:p>
            <a:pPr marL="0" indent="0" algn="ctr">
              <a:buSzTx/>
              <a:buNone/>
              <a:defRPr b="1" i="1" sz="4500">
                <a:latin typeface="Helvetica"/>
                <a:ea typeface="Helvetica"/>
                <a:cs typeface="Helvetica"/>
                <a:sym typeface="Helvetica"/>
              </a:defRPr>
            </a:pPr>
            <a:r>
              <a:t>결정항목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3"/>
          <p:cNvSpPr txBox="1"/>
          <p:nvPr/>
        </p:nvSpPr>
        <p:spPr>
          <a:xfrm>
            <a:off x="5892186" y="1611801"/>
            <a:ext cx="1217425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pc="-3000" sz="167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94" name="충돌적인 상황에서 공손하게 의사소통합니다.…"/>
          <p:cNvSpPr txBox="1"/>
          <p:nvPr>
            <p:ph type="body" sz="half" idx="1"/>
          </p:nvPr>
        </p:nvSpPr>
        <p:spPr>
          <a:xfrm>
            <a:off x="496998" y="4068409"/>
            <a:ext cx="11964786" cy="422127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b="1" cap="all"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 충돌적인 상황에서 공손하게 의사소통합니다.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b="1" cap="all"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r>
              <a:t>충돌은 비전,가치, 전통, 계획 등을 넘어서 발생합니다.</a:t>
            </a:r>
            <a:endParaRPr i="1" sz="400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i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“고정장치는 필요합니다…!”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온화하게 말하십시오. 말하는 것을 조심하세요.…"/>
          <p:cNvSpPr txBox="1"/>
          <p:nvPr>
            <p:ph type="body" idx="1"/>
          </p:nvPr>
        </p:nvSpPr>
        <p:spPr>
          <a:xfrm>
            <a:off x="164635" y="646711"/>
            <a:ext cx="11865579" cy="7545086"/>
          </a:xfrm>
          <a:prstGeom prst="rect">
            <a:avLst/>
          </a:prstGeom>
        </p:spPr>
        <p:txBody>
          <a:bodyPr/>
          <a:lstStyle/>
          <a:p>
            <a:pPr marL="1701800" indent="-914400">
              <a:spcBef>
                <a:spcPts val="3200"/>
              </a:spcBef>
              <a:buSzPct val="100000"/>
              <a:buAutoNum type="arabicPeriod" startAt="1"/>
              <a:defRPr b="1"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온화하게 말하십시오.</a:t>
            </a:r>
            <a:r>
              <a:rPr b="0" sz="4800"/>
              <a:t> 말하는 것을 조심하세요.</a:t>
            </a:r>
            <a:endParaRPr sz="4800"/>
          </a:p>
          <a:p>
            <a:pPr marL="1518920" indent="-731520">
              <a:spcBef>
                <a:spcPts val="3200"/>
              </a:spcBef>
              <a:buSzPct val="100000"/>
              <a:buAutoNum type="arabicPeriod" startAt="2"/>
              <a:defRPr b="1"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4800"/>
              <a:t>듣는 것에 집중하세요</a:t>
            </a:r>
            <a:r>
              <a:t>.</a:t>
            </a:r>
            <a:r>
              <a:rPr b="0"/>
              <a:t> 이해하는 것에 먼저 집중하시기 바랍니다.</a:t>
            </a:r>
            <a:endParaRPr sz="4800"/>
          </a:p>
          <a:p>
            <a:pPr marL="1518920" indent="-731520">
              <a:spcBef>
                <a:spcPts val="3200"/>
              </a:spcBef>
              <a:buSzPct val="100000"/>
              <a:buAutoNum type="arabicPeriod" startAt="3"/>
              <a:defRPr b="1"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4800"/>
              <a:t>거리낌없이 용서하십시오</a:t>
            </a:r>
            <a:r>
              <a:rPr b="0"/>
              <a:t>. </a:t>
            </a:r>
            <a:r>
              <a:rPr b="0" sz="5400"/>
              <a:t>먼저 다가가서 용서하시기 바랍니다.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4. 깊게 사랑하시길 바랍니다. 사람의 가치는 힘이 아닙니다.…"/>
          <p:cNvSpPr txBox="1"/>
          <p:nvPr>
            <p:ph type="body" idx="1"/>
          </p:nvPr>
        </p:nvSpPr>
        <p:spPr>
          <a:xfrm>
            <a:off x="258713" y="552645"/>
            <a:ext cx="12406526" cy="7257123"/>
          </a:xfrm>
          <a:prstGeom prst="rect">
            <a:avLst/>
          </a:prstGeom>
        </p:spPr>
        <p:txBody>
          <a:bodyPr/>
          <a:lstStyle/>
          <a:p>
            <a:pPr marL="0" indent="300035" defTabSz="438150">
              <a:spcBef>
                <a:spcPts val="1900"/>
              </a:spcBef>
              <a:buSzTx/>
              <a:buNone/>
              <a:defRPr b="1"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4. 깊게 사랑하시길 바랍니다</a:t>
            </a:r>
            <a:r>
              <a:rPr b="0"/>
              <a:t>. </a:t>
            </a:r>
            <a:r>
              <a:rPr b="0" sz="4400"/>
              <a:t>사람의 가치는 힘이 아닙니다.</a:t>
            </a:r>
            <a:endParaRPr sz="4800"/>
          </a:p>
          <a:p>
            <a:pPr marL="1031556" indent="-731519" defTabSz="438150">
              <a:spcBef>
                <a:spcPts val="1900"/>
              </a:spcBef>
              <a:buSzPct val="100000"/>
              <a:buAutoNum type="arabicPeriod" startAt="5"/>
              <a:defRPr b="1" sz="6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4800"/>
              <a:t>확고하게 계획하십시오</a:t>
            </a:r>
            <a:r>
              <a:t>.</a:t>
            </a:r>
            <a:r>
              <a:rPr b="0"/>
              <a:t> </a:t>
            </a:r>
            <a:r>
              <a:rPr b="0" sz="4400"/>
              <a:t>확고한 결정과 함께 겸손함과 뚜렷한 비전을 연합하십시오.</a:t>
            </a:r>
            <a:endParaRPr sz="4500"/>
          </a:p>
          <a:p>
            <a:pPr marL="0" indent="300035" algn="ctr" defTabSz="438150">
              <a:spcBef>
                <a:spcPts val="1900"/>
              </a:spcBef>
              <a:buSzTx/>
              <a:buNone/>
              <a:defRPr b="1" sz="5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4500"/>
              <a:t>스스로의 변화에 집중하시길 바랍니다. 다른 사람들을 변화시키는 것도 마찬가지입니다.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건강하게 정책을 논의하고 이사회안에서 결정하십시오!…"/>
          <p:cNvSpPr txBox="1"/>
          <p:nvPr>
            <p:ph type="body" idx="1"/>
          </p:nvPr>
        </p:nvSpPr>
        <p:spPr>
          <a:xfrm>
            <a:off x="470390" y="540887"/>
            <a:ext cx="12089012" cy="7360764"/>
          </a:xfrm>
          <a:prstGeom prst="rect">
            <a:avLst/>
          </a:prstGeom>
        </p:spPr>
        <p:txBody>
          <a:bodyPr/>
          <a:lstStyle/>
          <a:p>
            <a:pPr defTabSz="288713">
              <a:spcBef>
                <a:spcPts val="0"/>
              </a:spcBef>
              <a:buClr>
                <a:srgbClr val="3E3E3E"/>
              </a:buClr>
              <a:buChar char="▪"/>
              <a:defRPr b="1"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건강하게 정책을 논의하고 이사회안에서 결정하십시오!</a:t>
            </a:r>
          </a:p>
          <a:p>
            <a:pPr defTabSz="288713">
              <a:spcBef>
                <a:spcPts val="0"/>
              </a:spcBef>
              <a:buClr>
                <a:srgbClr val="3E3E3E"/>
              </a:buClr>
              <a:buChar char="▪"/>
              <a:defRPr b="1"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통일된 지원아래에서 이사회의 활동을 외부에서도 알려주십시오!</a:t>
            </a:r>
          </a:p>
          <a:p>
            <a:pPr defTabSz="288713">
              <a:spcBef>
                <a:spcPts val="0"/>
              </a:spcBef>
              <a:buClr>
                <a:srgbClr val="3E3E3E"/>
              </a:buClr>
              <a:buChar char="▪"/>
              <a:defRPr b="1"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기밀대화는 보안을 지켜주십시오!</a:t>
            </a:r>
          </a:p>
          <a:p>
            <a:pPr defTabSz="288713">
              <a:spcBef>
                <a:spcPts val="0"/>
              </a:spcBef>
              <a:buClr>
                <a:srgbClr val="3E3E3E"/>
              </a:buClr>
              <a:buChar char="▪"/>
              <a:defRPr b="1"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 결정을 받아들입니다..!</a:t>
            </a:r>
          </a:p>
          <a:p>
            <a:pPr defTabSz="288713">
              <a:spcBef>
                <a:spcPts val="0"/>
              </a:spcBef>
              <a:buClr>
                <a:srgbClr val="3E3E3E"/>
              </a:buClr>
              <a:buChar char="▪"/>
              <a:defRPr b="1"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열심히 믿을만한 말을 지키십시오!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4.jpeg" descr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747518" y="-1018986"/>
            <a:ext cx="29478936" cy="1179157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Rectangle"/>
          <p:cNvSpPr/>
          <p:nvPr/>
        </p:nvSpPr>
        <p:spPr>
          <a:xfrm>
            <a:off x="940196" y="1246504"/>
            <a:ext cx="11124408" cy="7080330"/>
          </a:xfrm>
          <a:prstGeom prst="rect">
            <a:avLst/>
          </a:prstGeom>
          <a:solidFill>
            <a:srgbClr val="FFFFFF">
              <a:alpha val="1210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10" name="이사회의 성장은 한번에…"/>
          <p:cNvSpPr txBox="1"/>
          <p:nvPr>
            <p:ph type="body" idx="1"/>
          </p:nvPr>
        </p:nvSpPr>
        <p:spPr>
          <a:xfrm>
            <a:off x="1652606" y="1773876"/>
            <a:ext cx="9699588" cy="5741107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이사회의 성장은 한번에 </a:t>
            </a:r>
          </a:p>
          <a:p>
            <a:pPr marL="0" indent="0" algn="ctr">
              <a:spcBef>
                <a:spcPts val="0"/>
              </a:spcBef>
              <a:buSzTx/>
              <a:buNone/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일어나는 것이 아니라 </a:t>
            </a:r>
          </a:p>
          <a:p>
            <a:pPr marL="0" indent="0" algn="ctr">
              <a:spcBef>
                <a:spcPts val="0"/>
              </a:spcBef>
              <a:buSzTx/>
              <a:buNone/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계속적이고 </a:t>
            </a:r>
          </a:p>
          <a:p>
            <a:pPr marL="0" indent="0" algn="ctr">
              <a:spcBef>
                <a:spcPts val="0"/>
              </a:spcBef>
              <a:buSzTx/>
              <a:buNone/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의도적으로 일어나는 과정</a:t>
            </a:r>
            <a:r>
              <a:t>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이러한 가치들이 우리안에서 최선을 만들어내며 그것들은 최악의 경우를 판단합니다."/>
          <p:cNvSpPr txBox="1"/>
          <p:nvPr>
            <p:ph type="body" idx="1"/>
          </p:nvPr>
        </p:nvSpPr>
        <p:spPr>
          <a:xfrm>
            <a:off x="586737" y="729020"/>
            <a:ext cx="11643391" cy="7219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이러한 가치들이 우리안에서 최선을 만들어내며 그것들은 최악의 경우를 판단합니다.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4"/>
          <p:cNvSpPr txBox="1"/>
          <p:nvPr/>
        </p:nvSpPr>
        <p:spPr>
          <a:xfrm>
            <a:off x="5659351" y="1511540"/>
            <a:ext cx="1443805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pc="-3000" sz="167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05" name="계획안에 있는 성장과 도전과제를 포용합니다.…"/>
          <p:cNvSpPr txBox="1"/>
          <p:nvPr>
            <p:ph type="body" sz="half" idx="1"/>
          </p:nvPr>
        </p:nvSpPr>
        <p:spPr>
          <a:xfrm>
            <a:off x="473092" y="4044893"/>
            <a:ext cx="12058616" cy="4150718"/>
          </a:xfrm>
          <a:prstGeom prst="rect">
            <a:avLst/>
          </a:prstGeom>
        </p:spPr>
        <p:txBody>
          <a:bodyPr/>
          <a:lstStyle/>
          <a:p>
            <a:pPr marL="0" indent="0" algn="ctr" defTabSz="549148">
              <a:lnSpc>
                <a:spcPct val="90000"/>
              </a:lnSpc>
              <a:spcBef>
                <a:spcPts val="0"/>
              </a:spcBef>
              <a:buSzTx/>
              <a:buNone/>
              <a:defRPr b="1" cap="all" sz="5640">
                <a:latin typeface="Helvetica"/>
                <a:ea typeface="Helvetica"/>
                <a:cs typeface="Helvetica"/>
                <a:sym typeface="Helvetica"/>
              </a:defRPr>
            </a:pPr>
            <a:r>
              <a:t>계획안에 있는 성장과 도전과제를 포용합니다.</a:t>
            </a:r>
          </a:p>
          <a:p>
            <a:pPr marL="0" indent="0" algn="ctr" defTabSz="549148">
              <a:lnSpc>
                <a:spcPct val="90000"/>
              </a:lnSpc>
              <a:spcBef>
                <a:spcPts val="0"/>
              </a:spcBef>
              <a:buSzTx/>
              <a:buNone/>
              <a:defRPr i="1" sz="3759">
                <a:latin typeface="Helvetica"/>
                <a:ea typeface="Helvetica"/>
                <a:cs typeface="Helvetica"/>
                <a:sym typeface="Helvetica"/>
              </a:defRPr>
            </a:pPr>
            <a:r>
              <a:rPr sz="5640"/>
              <a:t>재정과 조직의 계발전략을 만드는데 있어서 의사결정을 필요한 만큼 검토하고 수정하십시오.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필요한만큼 평가하고 수정하십시오,…"/>
          <p:cNvSpPr txBox="1"/>
          <p:nvPr>
            <p:ph type="body" idx="1"/>
          </p:nvPr>
        </p:nvSpPr>
        <p:spPr>
          <a:xfrm>
            <a:off x="376312" y="164616"/>
            <a:ext cx="12288926" cy="8078029"/>
          </a:xfrm>
          <a:prstGeom prst="rect">
            <a:avLst/>
          </a:prstGeom>
        </p:spPr>
        <p:txBody>
          <a:bodyPr/>
          <a:lstStyle/>
          <a:p>
            <a:pPr marL="0" indent="0" algn="ctr" defTabSz="496569">
              <a:spcBef>
                <a:spcPts val="0"/>
              </a:spcBef>
              <a:buSzTx/>
              <a:buNone/>
              <a:defRPr b="1" sz="4800">
                <a:latin typeface="Helvetica"/>
                <a:ea typeface="Helvetica"/>
                <a:cs typeface="Helvetica"/>
                <a:sym typeface="Helvetica"/>
              </a:defRPr>
            </a:pPr>
            <a:r>
              <a:t>필요한만큼 평가하고 수정하십시오,</a:t>
            </a:r>
            <a:endParaRPr sz="40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사명</a:t>
            </a:r>
            <a:r>
              <a:t>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비전…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가치…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우선순위…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전략적 주도권…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적절한 시기…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인사이동…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예산…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성과…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이것에 더 집중한다면 사역과 사명은 더 효과적입니다.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ircle"/>
          <p:cNvSpPr/>
          <p:nvPr/>
        </p:nvSpPr>
        <p:spPr>
          <a:xfrm>
            <a:off x="2883095" y="810387"/>
            <a:ext cx="6718978" cy="6718978"/>
          </a:xfrm>
          <a:prstGeom prst="ellipse">
            <a:avLst/>
          </a:prstGeom>
          <a:ln w="12700">
            <a:solidFill>
              <a:srgbClr val="FFCC66"/>
            </a:solidFill>
          </a:ln>
        </p:spPr>
        <p:txBody>
          <a:bodyPr lIns="50800" tIns="50800" rIns="50800" bIns="50800" anchor="ctr"/>
          <a:lstStyle/>
          <a:p>
            <a:pPr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10" name="Rectangle"/>
          <p:cNvSpPr/>
          <p:nvPr/>
        </p:nvSpPr>
        <p:spPr>
          <a:xfrm>
            <a:off x="4942275" y="160233"/>
            <a:ext cx="2600962" cy="1300481"/>
          </a:xfrm>
          <a:prstGeom prst="rect">
            <a:avLst/>
          </a:prstGeom>
          <a:solidFill>
            <a:srgbClr val="FFCC66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11" name="Rectangle"/>
          <p:cNvSpPr/>
          <p:nvPr/>
        </p:nvSpPr>
        <p:spPr>
          <a:xfrm>
            <a:off x="4942275" y="6879380"/>
            <a:ext cx="2600962" cy="1300482"/>
          </a:xfrm>
          <a:prstGeom prst="rect">
            <a:avLst/>
          </a:prstGeom>
          <a:solidFill>
            <a:srgbClr val="FFCC66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12" name="Rectangle"/>
          <p:cNvSpPr/>
          <p:nvPr/>
        </p:nvSpPr>
        <p:spPr>
          <a:xfrm>
            <a:off x="607340" y="3519806"/>
            <a:ext cx="2709336" cy="1300482"/>
          </a:xfrm>
          <a:prstGeom prst="rect">
            <a:avLst/>
          </a:prstGeom>
          <a:solidFill>
            <a:srgbClr val="FFCC66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13" name="Line"/>
          <p:cNvSpPr/>
          <p:nvPr/>
        </p:nvSpPr>
        <p:spPr>
          <a:xfrm>
            <a:off x="5592514" y="1460712"/>
            <a:ext cx="3" cy="1950722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4" name="Line"/>
          <p:cNvSpPr/>
          <p:nvPr/>
        </p:nvSpPr>
        <p:spPr>
          <a:xfrm flipV="1">
            <a:off x="6892993" y="1569086"/>
            <a:ext cx="2" cy="1950723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5" name="Line"/>
          <p:cNvSpPr/>
          <p:nvPr/>
        </p:nvSpPr>
        <p:spPr>
          <a:xfrm>
            <a:off x="5592514" y="4820286"/>
            <a:ext cx="2" cy="1950723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6" name="Line"/>
          <p:cNvSpPr/>
          <p:nvPr/>
        </p:nvSpPr>
        <p:spPr>
          <a:xfrm flipV="1">
            <a:off x="6892994" y="4928660"/>
            <a:ext cx="2" cy="1950722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7" name="Line"/>
          <p:cNvSpPr/>
          <p:nvPr/>
        </p:nvSpPr>
        <p:spPr>
          <a:xfrm flipH="1">
            <a:off x="3425047" y="3844926"/>
            <a:ext cx="1517228" cy="1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8" name="Line"/>
          <p:cNvSpPr/>
          <p:nvPr/>
        </p:nvSpPr>
        <p:spPr>
          <a:xfrm>
            <a:off x="3316675" y="4495167"/>
            <a:ext cx="1517228" cy="1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9" name="Line"/>
          <p:cNvSpPr/>
          <p:nvPr/>
        </p:nvSpPr>
        <p:spPr>
          <a:xfrm flipH="1">
            <a:off x="7759981" y="3844926"/>
            <a:ext cx="1517229" cy="1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0" name="Line"/>
          <p:cNvSpPr/>
          <p:nvPr/>
        </p:nvSpPr>
        <p:spPr>
          <a:xfrm>
            <a:off x="7543234" y="4495167"/>
            <a:ext cx="1517229" cy="1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1" name="1. 사명을 이해합니다:…"/>
          <p:cNvSpPr txBox="1"/>
          <p:nvPr/>
        </p:nvSpPr>
        <p:spPr>
          <a:xfrm>
            <a:off x="5050647" y="160232"/>
            <a:ext cx="2341317" cy="743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062" tIns="18062" rIns="18062" bIns="18062">
            <a:spAutoFit/>
          </a:bodyPr>
          <a:lstStyle/>
          <a:p>
            <a:pPr defTabSz="914400">
              <a:defRPr b="1"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사명을 이해합니다:</a:t>
            </a:r>
            <a:endParaRPr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defTabSz="914400">
              <a:buClr>
                <a:srgbClr val="000000"/>
              </a:buClr>
              <a:buSzPct val="100000"/>
              <a:buFont typeface="Times New Roman"/>
              <a:buChar char="•"/>
              <a:defRPr b="1"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914400">
              <a:defRPr b="1" sz="1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대단히 중요한 사명선언문</a:t>
            </a:r>
          </a:p>
        </p:txBody>
      </p:sp>
      <p:sp>
        <p:nvSpPr>
          <p:cNvPr id="222" name="3. 목표를 계발합니다…"/>
          <p:cNvSpPr txBox="1"/>
          <p:nvPr/>
        </p:nvSpPr>
        <p:spPr>
          <a:xfrm>
            <a:off x="4942275" y="6879380"/>
            <a:ext cx="2600962" cy="80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062" tIns="18062" rIns="18062" bIns="18062">
            <a:spAutoFit/>
          </a:bodyPr>
          <a:lstStyle/>
          <a:p>
            <a:pPr defTabSz="914400">
              <a:defRPr b="1"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목표를 계발합니다</a:t>
            </a:r>
            <a:endParaRPr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defTabSz="914400">
              <a:defRPr b="1" sz="1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defTabSz="914400">
              <a:defRPr b="1" sz="1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개인적이고/ 전문적인 성장 목표</a:t>
            </a:r>
          </a:p>
        </p:txBody>
      </p:sp>
      <p:sp>
        <p:nvSpPr>
          <p:cNvPr id="223" name="4. 계획을 시행합니다:…"/>
          <p:cNvSpPr txBox="1"/>
          <p:nvPr/>
        </p:nvSpPr>
        <p:spPr>
          <a:xfrm>
            <a:off x="607340" y="3519806"/>
            <a:ext cx="2709336" cy="80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062" tIns="18062" rIns="18062" bIns="18062">
            <a:spAutoFit/>
          </a:bodyPr>
          <a:lstStyle/>
          <a:p>
            <a:pPr defTabSz="914400">
              <a:defRPr b="1"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계획을 시행합니다:</a:t>
            </a:r>
            <a:endParaRPr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defTabSz="914400">
              <a:defRPr b="1"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914400">
              <a:defRPr b="1" sz="1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종합적인 시행 계획</a:t>
            </a:r>
          </a:p>
        </p:txBody>
      </p:sp>
      <p:sp>
        <p:nvSpPr>
          <p:cNvPr id="224" name="Rectangle"/>
          <p:cNvSpPr/>
          <p:nvPr/>
        </p:nvSpPr>
        <p:spPr>
          <a:xfrm>
            <a:off x="4833901" y="3519806"/>
            <a:ext cx="2817709" cy="1300482"/>
          </a:xfrm>
          <a:prstGeom prst="rect">
            <a:avLst/>
          </a:prstGeom>
          <a:solidFill>
            <a:srgbClr val="FFCC66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25" name="계속해서 전략을 검토하고 수정합니다:…"/>
          <p:cNvSpPr txBox="1"/>
          <p:nvPr/>
        </p:nvSpPr>
        <p:spPr>
          <a:xfrm>
            <a:off x="4833901" y="3519806"/>
            <a:ext cx="2817709" cy="1162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062" tIns="18062" rIns="18062" bIns="18062">
            <a:spAutoFit/>
          </a:bodyPr>
          <a:lstStyle/>
          <a:p>
            <a:pPr defTabSz="914400">
              <a:defRPr b="1"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계속해서 전략을 검토하고 수정합니다:</a:t>
            </a:r>
          </a:p>
          <a:p>
            <a:pPr defTabSz="914400">
              <a:defRPr b="1"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914400">
              <a:defRPr b="1"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검토 및 수정</a:t>
            </a:r>
          </a:p>
        </p:txBody>
      </p:sp>
      <p:sp>
        <p:nvSpPr>
          <p:cNvPr id="226" name="Rectangle"/>
          <p:cNvSpPr/>
          <p:nvPr/>
        </p:nvSpPr>
        <p:spPr>
          <a:xfrm>
            <a:off x="9168834" y="3519806"/>
            <a:ext cx="2709335" cy="1300482"/>
          </a:xfrm>
          <a:prstGeom prst="rect">
            <a:avLst/>
          </a:prstGeom>
          <a:solidFill>
            <a:srgbClr val="FFCC66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27" name="2. 상황을 평가합니다:…"/>
          <p:cNvSpPr txBox="1"/>
          <p:nvPr/>
        </p:nvSpPr>
        <p:spPr>
          <a:xfrm>
            <a:off x="9168834" y="3519806"/>
            <a:ext cx="2709335" cy="795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062" tIns="18062" rIns="18062" bIns="18062">
            <a:spAutoFit/>
          </a:bodyPr>
          <a:lstStyle/>
          <a:p>
            <a:pPr defTabSz="914400">
              <a:defRPr b="1"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상황을 평가합니다:</a:t>
            </a:r>
            <a:endParaRPr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defTabSz="914400">
              <a:defRPr b="1"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914400">
              <a:defRPr b="1" sz="1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상황평가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7"/>
      <p:bldP build="whole" bldLvl="1" animBg="1" rev="0" advAuto="0" spid="213" grpId="6"/>
      <p:bldP build="whole" bldLvl="1" animBg="1" rev="0" advAuto="0" spid="227" grpId="2"/>
      <p:bldP build="whole" bldLvl="1" animBg="1" rev="0" advAuto="0" spid="215" grpId="11"/>
      <p:bldP build="whole" bldLvl="1" animBg="1" rev="0" advAuto="0" spid="218" grpId="12"/>
      <p:bldP build="whole" bldLvl="1" animBg="1" rev="0" advAuto="0" spid="217" grpId="13"/>
      <p:bldP build="whole" bldLvl="1" animBg="1" rev="0" advAuto="0" spid="223" grpId="4"/>
      <p:bldP build="whole" bldLvl="1" animBg="1" rev="0" advAuto="0" spid="222" grpId="3"/>
      <p:bldP build="whole" bldLvl="1" animBg="1" rev="0" advAuto="0" spid="216" grpId="10"/>
      <p:bldP build="whole" bldLvl="1" animBg="1" rev="0" advAuto="0" spid="219" grpId="8"/>
      <p:bldP build="whole" bldLvl="1" animBg="1" rev="0" advAuto="0" spid="225" grpId="5"/>
      <p:bldP build="whole" bldLvl="1" animBg="1" rev="0" advAuto="0" spid="221" grpId="1"/>
      <p:bldP build="whole" bldLvl="1" animBg="1" rev="0" advAuto="0" spid="220" grpId="9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사역의 연결은 의도적이어야 합니다."/>
          <p:cNvSpPr txBox="1"/>
          <p:nvPr>
            <p:ph type="title"/>
          </p:nvPr>
        </p:nvSpPr>
        <p:spPr>
          <a:xfrm>
            <a:off x="0" y="884449"/>
            <a:ext cx="13004800" cy="1625601"/>
          </a:xfrm>
          <a:prstGeom prst="rect">
            <a:avLst/>
          </a:prstGeom>
        </p:spPr>
        <p:txBody>
          <a:bodyPr/>
          <a:lstStyle>
            <a:lvl1pPr>
              <a:defRPr b="1" sz="5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사역의 연결은 의도적이어야 합니다.</a:t>
            </a:r>
          </a:p>
        </p:txBody>
      </p:sp>
      <p:sp>
        <p:nvSpPr>
          <p:cNvPr id="230" name="내부에서 외부로 집중.…"/>
          <p:cNvSpPr txBox="1"/>
          <p:nvPr>
            <p:ph type="body" idx="1"/>
          </p:nvPr>
        </p:nvSpPr>
        <p:spPr>
          <a:xfrm>
            <a:off x="1059302" y="1351889"/>
            <a:ext cx="12030214" cy="71748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6000"/>
              </a:lnSpc>
              <a:spcBef>
                <a:spcPts val="1000"/>
              </a:spcBef>
              <a:buChar char="▪"/>
              <a:defRPr sz="4100">
                <a:latin typeface="Helvetica"/>
                <a:ea typeface="Helvetica"/>
                <a:cs typeface="Helvetica"/>
                <a:sym typeface="Helvetica"/>
              </a:defRPr>
            </a:pPr>
            <a:r>
              <a:t>내부에서 외부로 집중.</a:t>
            </a:r>
            <a:endParaRPr sz="2700"/>
          </a:p>
          <a:p>
            <a:pPr>
              <a:lnSpc>
                <a:spcPct val="96000"/>
              </a:lnSpc>
              <a:spcBef>
                <a:spcPts val="1000"/>
              </a:spcBef>
              <a:buChar char="▪"/>
              <a:defRPr sz="4100">
                <a:latin typeface="Helvetica"/>
                <a:ea typeface="Helvetica"/>
                <a:cs typeface="Helvetica"/>
                <a:sym typeface="Helvetica"/>
              </a:defRPr>
            </a:pPr>
            <a:r>
              <a:t>“우리를” 위한 프로그램에서 우리 주변 사람들을 위한 프로그램으로</a:t>
            </a:r>
            <a:endParaRPr sz="2700"/>
          </a:p>
          <a:p>
            <a:pPr>
              <a:lnSpc>
                <a:spcPct val="96000"/>
              </a:lnSpc>
              <a:spcBef>
                <a:spcPts val="1000"/>
              </a:spcBef>
              <a:buChar char="▪"/>
              <a:defRPr sz="4100">
                <a:latin typeface="Helvetica"/>
                <a:ea typeface="Helvetica"/>
                <a:cs typeface="Helvetica"/>
                <a:sym typeface="Helvetica"/>
              </a:defRPr>
            </a:pPr>
            <a:r>
              <a:t>교회 안에서의 사역에서 교회밖의 사역으로</a:t>
            </a:r>
            <a:endParaRPr sz="2700"/>
          </a:p>
          <a:p>
            <a:pPr>
              <a:lnSpc>
                <a:spcPct val="96000"/>
              </a:lnSpc>
              <a:spcBef>
                <a:spcPts val="1000"/>
              </a:spcBef>
              <a:buChar char="▪"/>
              <a:defRPr sz="4100">
                <a:latin typeface="Helvetica"/>
                <a:ea typeface="Helvetica"/>
                <a:cs typeface="Helvetica"/>
                <a:sym typeface="Helvetica"/>
              </a:defRPr>
            </a:pPr>
            <a:r>
              <a:t>소수에 의한 사역에서 다수를 위한 사역으로</a:t>
            </a:r>
            <a:endParaRPr sz="2700"/>
          </a:p>
          <a:p>
            <a:pPr>
              <a:lnSpc>
                <a:spcPct val="96000"/>
              </a:lnSpc>
              <a:spcBef>
                <a:spcPts val="1000"/>
              </a:spcBef>
              <a:buChar char="▪"/>
              <a:defRPr sz="4100">
                <a:latin typeface="Helvetica"/>
                <a:ea typeface="Helvetica"/>
                <a:cs typeface="Helvetica"/>
                <a:sym typeface="Helvetica"/>
              </a:defRPr>
            </a:pPr>
            <a:r>
              <a:t>프로그램 개발에서 인재 개발으로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Oval"/>
          <p:cNvSpPr/>
          <p:nvPr/>
        </p:nvSpPr>
        <p:spPr>
          <a:xfrm>
            <a:off x="1517226" y="866987"/>
            <a:ext cx="9861975" cy="8128001"/>
          </a:xfrm>
          <a:prstGeom prst="ellipse">
            <a:avLst/>
          </a:prstGeom>
          <a:ln w="381000">
            <a:solidFill>
              <a:srgbClr val="A58E1A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233" name="Line"/>
          <p:cNvSpPr/>
          <p:nvPr/>
        </p:nvSpPr>
        <p:spPr>
          <a:xfrm>
            <a:off x="6394027" y="6394026"/>
            <a:ext cx="1" cy="1192108"/>
          </a:xfrm>
          <a:prstGeom prst="line">
            <a:avLst/>
          </a:prstGeom>
          <a:ln w="190500" cap="rnd">
            <a:solidFill>
              <a:srgbClr val="A58E1A"/>
            </a:solidFill>
            <a:tailEnd type="stealt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4" name="Line"/>
          <p:cNvSpPr/>
          <p:nvPr/>
        </p:nvSpPr>
        <p:spPr>
          <a:xfrm>
            <a:off x="6394027" y="2384214"/>
            <a:ext cx="1" cy="1408854"/>
          </a:xfrm>
          <a:prstGeom prst="line">
            <a:avLst/>
          </a:prstGeom>
          <a:ln w="190500" cap="rnd">
            <a:solidFill>
              <a:srgbClr val="A58E1A"/>
            </a:solidFill>
            <a:tailEnd type="stealt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5" name="Line"/>
          <p:cNvSpPr/>
          <p:nvPr/>
        </p:nvSpPr>
        <p:spPr>
          <a:xfrm flipV="1">
            <a:off x="7477760" y="6285653"/>
            <a:ext cx="1" cy="1083734"/>
          </a:xfrm>
          <a:prstGeom prst="line">
            <a:avLst/>
          </a:prstGeom>
          <a:ln w="190500" cap="rnd">
            <a:solidFill>
              <a:srgbClr val="A58E1A"/>
            </a:solidFill>
            <a:tailEnd type="stealt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6" name="Line"/>
          <p:cNvSpPr/>
          <p:nvPr/>
        </p:nvSpPr>
        <p:spPr>
          <a:xfrm flipV="1">
            <a:off x="7369386" y="2384213"/>
            <a:ext cx="1" cy="1192108"/>
          </a:xfrm>
          <a:prstGeom prst="line">
            <a:avLst/>
          </a:prstGeom>
          <a:ln w="190500" cap="rnd">
            <a:solidFill>
              <a:srgbClr val="A58E1A"/>
            </a:solidFill>
            <a:tailEnd type="stealt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7" name="Line"/>
          <p:cNvSpPr/>
          <p:nvPr/>
        </p:nvSpPr>
        <p:spPr>
          <a:xfrm>
            <a:off x="8669866" y="5418666"/>
            <a:ext cx="1083734" cy="1"/>
          </a:xfrm>
          <a:prstGeom prst="line">
            <a:avLst/>
          </a:prstGeom>
          <a:ln w="190500" cap="rnd">
            <a:solidFill>
              <a:srgbClr val="A58E1A"/>
            </a:solidFill>
            <a:tailEnd type="stealt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8" name="Line"/>
          <p:cNvSpPr/>
          <p:nvPr/>
        </p:nvSpPr>
        <p:spPr>
          <a:xfrm flipH="1">
            <a:off x="3901440" y="5419937"/>
            <a:ext cx="975361" cy="1"/>
          </a:xfrm>
          <a:prstGeom prst="line">
            <a:avLst/>
          </a:prstGeom>
          <a:ln w="190500" cap="rnd">
            <a:solidFill>
              <a:srgbClr val="A58E1A"/>
            </a:solidFill>
            <a:tailEnd type="stealt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9" name="Line"/>
          <p:cNvSpPr/>
          <p:nvPr/>
        </p:nvSpPr>
        <p:spPr>
          <a:xfrm flipH="1">
            <a:off x="8344747" y="4443307"/>
            <a:ext cx="1192108" cy="1"/>
          </a:xfrm>
          <a:prstGeom prst="line">
            <a:avLst/>
          </a:prstGeom>
          <a:ln w="190500" cap="rnd">
            <a:solidFill>
              <a:srgbClr val="A58E1A"/>
            </a:solidFill>
            <a:tailEnd type="stealt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0" name="Line"/>
          <p:cNvSpPr/>
          <p:nvPr/>
        </p:nvSpPr>
        <p:spPr>
          <a:xfrm>
            <a:off x="4118187" y="4661323"/>
            <a:ext cx="975361" cy="1"/>
          </a:xfrm>
          <a:prstGeom prst="line">
            <a:avLst/>
          </a:prstGeom>
          <a:ln w="190500" cap="rnd">
            <a:solidFill>
              <a:srgbClr val="A58E1A"/>
            </a:solidFill>
            <a:tailEnd type="stealth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243" name="Group"/>
          <p:cNvGrpSpPr/>
          <p:nvPr/>
        </p:nvGrpSpPr>
        <p:grpSpPr>
          <a:xfrm>
            <a:off x="4443307" y="574040"/>
            <a:ext cx="4517279" cy="1452881"/>
            <a:chOff x="0" y="0"/>
            <a:chExt cx="4517278" cy="1452880"/>
          </a:xfrm>
        </p:grpSpPr>
        <p:sp>
          <p:nvSpPr>
            <p:cNvPr id="241" name="Rounded Rectangle"/>
            <p:cNvSpPr/>
            <p:nvPr/>
          </p:nvSpPr>
          <p:spPr>
            <a:xfrm>
              <a:off x="0" y="0"/>
              <a:ext cx="4517279" cy="1452881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650229" indent="-650229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2" name="젊고, 두개 언어를 할줄 알고 선교 경험이 있는 목회자 또는 리더"/>
            <p:cNvSpPr txBox="1"/>
            <p:nvPr/>
          </p:nvSpPr>
          <p:spPr>
            <a:xfrm>
              <a:off x="70923" y="75671"/>
              <a:ext cx="4375432" cy="1301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650229" indent="-650229"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젊고, 두개 언어를 할줄 알고 선교 경험이 있는 목회자 또는 리더</a:t>
              </a:r>
            </a:p>
          </p:txBody>
        </p:sp>
      </p:grpSp>
      <p:grpSp>
        <p:nvGrpSpPr>
          <p:cNvPr id="246" name="Group"/>
          <p:cNvGrpSpPr/>
          <p:nvPr/>
        </p:nvGrpSpPr>
        <p:grpSpPr>
          <a:xfrm>
            <a:off x="4443307" y="7733454"/>
            <a:ext cx="4660054" cy="1452881"/>
            <a:chOff x="0" y="0"/>
            <a:chExt cx="4660053" cy="1452880"/>
          </a:xfrm>
        </p:grpSpPr>
        <p:sp>
          <p:nvSpPr>
            <p:cNvPr id="244" name="Rounded Rectangle"/>
            <p:cNvSpPr/>
            <p:nvPr/>
          </p:nvSpPr>
          <p:spPr>
            <a:xfrm>
              <a:off x="0" y="0"/>
              <a:ext cx="4660054" cy="1452881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5" name="세대간, 다민족의 리더십과 제자훈련 프로그램"/>
            <p:cNvSpPr txBox="1"/>
            <p:nvPr/>
          </p:nvSpPr>
          <p:spPr>
            <a:xfrm>
              <a:off x="70923" y="294533"/>
              <a:ext cx="4518207" cy="863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세대간, 다민족의 리더십과 제자훈련 프로그램</a:t>
              </a:r>
            </a:p>
          </p:txBody>
        </p:sp>
      </p:grpSp>
      <p:grpSp>
        <p:nvGrpSpPr>
          <p:cNvPr id="249" name="Group"/>
          <p:cNvGrpSpPr/>
          <p:nvPr/>
        </p:nvGrpSpPr>
        <p:grpSpPr>
          <a:xfrm>
            <a:off x="9753600" y="3926842"/>
            <a:ext cx="2926080" cy="1937174"/>
            <a:chOff x="0" y="0"/>
            <a:chExt cx="2926079" cy="1937173"/>
          </a:xfrm>
        </p:grpSpPr>
        <p:sp>
          <p:nvSpPr>
            <p:cNvPr id="247" name="Rounded Rectangle"/>
            <p:cNvSpPr/>
            <p:nvPr/>
          </p:nvSpPr>
          <p:spPr>
            <a:xfrm>
              <a:off x="0" y="0"/>
              <a:ext cx="2926080" cy="1937174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8" name="적극적인 아웃리치에서 가까이에 있는  공동체로"/>
            <p:cNvSpPr txBox="1"/>
            <p:nvPr/>
          </p:nvSpPr>
          <p:spPr>
            <a:xfrm>
              <a:off x="94565" y="321312"/>
              <a:ext cx="2736950" cy="1294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적극적인 아웃리치에서 가까이에 있는  공동체로</a:t>
              </a:r>
            </a:p>
          </p:txBody>
        </p:sp>
      </p:grpSp>
      <p:grpSp>
        <p:nvGrpSpPr>
          <p:cNvPr id="252" name="Group"/>
          <p:cNvGrpSpPr/>
          <p:nvPr/>
        </p:nvGrpSpPr>
        <p:grpSpPr>
          <a:xfrm>
            <a:off x="5093546" y="3962403"/>
            <a:ext cx="3382597" cy="1937174"/>
            <a:chOff x="0" y="0"/>
            <a:chExt cx="3382595" cy="1937173"/>
          </a:xfrm>
        </p:grpSpPr>
        <p:sp>
          <p:nvSpPr>
            <p:cNvPr id="250" name="Rounded Rectangle"/>
            <p:cNvSpPr/>
            <p:nvPr/>
          </p:nvSpPr>
          <p:spPr>
            <a:xfrm>
              <a:off x="0" y="0"/>
              <a:ext cx="3382596" cy="1937174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1" name="사명, 비전, 가치 그리고 변화시키는 예배"/>
            <p:cNvSpPr txBox="1"/>
            <p:nvPr/>
          </p:nvSpPr>
          <p:spPr>
            <a:xfrm>
              <a:off x="94565" y="536679"/>
              <a:ext cx="3193465" cy="863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사명, 비전, 가치 그리고 변화시키는 예배</a:t>
              </a:r>
            </a:p>
          </p:txBody>
        </p:sp>
      </p:grpSp>
      <p:grpSp>
        <p:nvGrpSpPr>
          <p:cNvPr id="255" name="Group"/>
          <p:cNvGrpSpPr/>
          <p:nvPr/>
        </p:nvGrpSpPr>
        <p:grpSpPr>
          <a:xfrm>
            <a:off x="354173" y="3781216"/>
            <a:ext cx="3311670" cy="1937174"/>
            <a:chOff x="0" y="0"/>
            <a:chExt cx="3311669" cy="1937173"/>
          </a:xfrm>
        </p:grpSpPr>
        <p:sp>
          <p:nvSpPr>
            <p:cNvPr id="253" name="Rounded Rectangle"/>
            <p:cNvSpPr/>
            <p:nvPr/>
          </p:nvSpPr>
          <p:spPr>
            <a:xfrm>
              <a:off x="0" y="0"/>
              <a:ext cx="3311670" cy="1937174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4" name="교인성장을 가능하게 하는 건강한 이사회"/>
            <p:cNvSpPr txBox="1"/>
            <p:nvPr/>
          </p:nvSpPr>
          <p:spPr>
            <a:xfrm>
              <a:off x="94564" y="536679"/>
              <a:ext cx="3122542" cy="863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교인성장을 가능하게 하는 건강한 이사회</a:t>
              </a:r>
            </a:p>
          </p:txBody>
        </p:sp>
      </p:grpSp>
      <p:sp>
        <p:nvSpPr>
          <p:cNvPr id="256" name="계획 사이클"/>
          <p:cNvSpPr txBox="1"/>
          <p:nvPr/>
        </p:nvSpPr>
        <p:spPr>
          <a:xfrm>
            <a:off x="199915" y="188133"/>
            <a:ext cx="3359574" cy="872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b="1" sz="4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계획 사이클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2"/>
      <p:bldP build="whole" bldLvl="1" animBg="1" rev="0" advAuto="0" spid="236" grpId="7"/>
      <p:bldP build="whole" bldLvl="1" animBg="1" rev="0" advAuto="0" spid="234" grpId="6"/>
      <p:bldP build="whole" bldLvl="1" animBg="1" rev="0" advAuto="0" spid="237" grpId="9"/>
      <p:bldP build="whole" bldLvl="1" animBg="1" rev="0" advAuto="0" spid="252" grpId="5"/>
      <p:bldP build="whole" bldLvl="1" animBg="1" rev="0" advAuto="0" spid="235" grpId="10"/>
      <p:bldP build="whole" bldLvl="1" animBg="1" rev="0" advAuto="0" spid="243" grpId="1"/>
      <p:bldP build="whole" bldLvl="1" animBg="1" rev="0" advAuto="0" spid="255" grpId="4"/>
      <p:bldP build="whole" bldLvl="1" animBg="1" rev="0" advAuto="0" spid="233" grpId="11"/>
      <p:bldP build="whole" bldLvl="1" animBg="1" rev="0" advAuto="0" spid="238" grpId="12"/>
      <p:bldP build="whole" bldLvl="1" animBg="1" rev="0" advAuto="0" spid="239" grpId="8"/>
      <p:bldP build="whole" bldLvl="1" animBg="1" rev="0" advAuto="0" spid="246" grpId="3"/>
      <p:bldP build="whole" bldLvl="1" animBg="1" rev="0" advAuto="0" spid="240" grpId="1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"/>
          <p:cNvSpPr/>
          <p:nvPr/>
        </p:nvSpPr>
        <p:spPr>
          <a:xfrm>
            <a:off x="1642741" y="1627702"/>
            <a:ext cx="10130598" cy="6644207"/>
          </a:xfrm>
          <a:prstGeom prst="rect">
            <a:avLst/>
          </a:prstGeom>
          <a:solidFill>
            <a:srgbClr val="FFFFFF">
              <a:alpha val="2814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59" name="이사회의  의사결정과 역량 향상 그리고 조직의 지속 가능성을 연결한다.…"/>
          <p:cNvSpPr txBox="1"/>
          <p:nvPr>
            <p:ph type="body" idx="1"/>
          </p:nvPr>
        </p:nvSpPr>
        <p:spPr>
          <a:xfrm>
            <a:off x="249014" y="630493"/>
            <a:ext cx="12326236" cy="762107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b="1" sz="54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이사회의  의사결정과 역량 향상 그리고 조직의 지속 가능성을 연결한다.</a:t>
            </a:r>
          </a:p>
          <a:p>
            <a:pPr marL="0" indent="0" algn="ctr">
              <a:spcBef>
                <a:spcPts val="0"/>
              </a:spcBef>
              <a:buSzTx/>
              <a:buNone/>
              <a:defRPr b="1" sz="54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sz="5400">
                <a:latin typeface="Helvetica"/>
                <a:ea typeface="Helvetica"/>
                <a:cs typeface="Helvetica"/>
                <a:sym typeface="Helvetica"/>
              </a:defRPr>
            </a:pPr>
            <a:r>
              <a:t> 미래지향적인 이사회 정책을 통해 설득력있는 사역 지원을 위한 사례를 만든다.</a:t>
            </a:r>
            <a:endParaRPr b="1" sz="1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ectangle"/>
          <p:cNvSpPr/>
          <p:nvPr/>
        </p:nvSpPr>
        <p:spPr>
          <a:xfrm>
            <a:off x="1642741" y="1627702"/>
            <a:ext cx="10130598" cy="6644207"/>
          </a:xfrm>
          <a:prstGeom prst="rect">
            <a:avLst/>
          </a:prstGeom>
          <a:solidFill>
            <a:srgbClr val="FFFFFF">
              <a:alpha val="2814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62" name="이사회 구성원들은 후원금 조성 계획을 성공적으로 완수할수 있도록 전략을 제공하는 것과 만드는 것에 솔선수범해야합니다."/>
          <p:cNvSpPr txBox="1"/>
          <p:nvPr>
            <p:ph type="body" idx="1"/>
          </p:nvPr>
        </p:nvSpPr>
        <p:spPr>
          <a:xfrm>
            <a:off x="1056018" y="927499"/>
            <a:ext cx="11101193" cy="628650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4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 구성원들은 후원금 조성 계획을 성공적으로 완수할수 있도록 전략을 </a:t>
            </a:r>
            <a:r>
              <a:rPr b="1"/>
              <a:t>제공하는 것</a:t>
            </a:r>
            <a:r>
              <a:t>과 </a:t>
            </a:r>
            <a:r>
              <a:rPr b="1"/>
              <a:t>만드는 것에</a:t>
            </a:r>
            <a:r>
              <a:t> 솔선수범해야합니다.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NGO는 두가지 사업을 가지고 있습니다.…"/>
          <p:cNvSpPr txBox="1"/>
          <p:nvPr>
            <p:ph type="body" idx="1"/>
          </p:nvPr>
        </p:nvSpPr>
        <p:spPr>
          <a:xfrm>
            <a:off x="1059094" y="-88974"/>
            <a:ext cx="10886611" cy="8190518"/>
          </a:xfrm>
          <a:prstGeom prst="rect">
            <a:avLst/>
          </a:prstGeom>
        </p:spPr>
        <p:txBody>
          <a:bodyPr/>
          <a:lstStyle/>
          <a:p>
            <a:pPr marL="0" indent="0" algn="ctr" defTabSz="496569">
              <a:spcBef>
                <a:spcPts val="0"/>
              </a:spcBef>
              <a:buSzTx/>
              <a:buNone/>
              <a:defRPr b="1"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NGO는 두가지 사업을 가지고 있습니다.</a:t>
            </a:r>
          </a:p>
          <a:p>
            <a:pPr lvl="1" marL="0" indent="444500" defTabSz="496569">
              <a:spcBef>
                <a:spcPts val="0"/>
              </a:spcBef>
              <a:buSzTx/>
              <a:buNone/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1. </a:t>
            </a:r>
            <a:r>
              <a:t> </a:t>
            </a:r>
            <a:r>
              <a:t>서비스를 제공하는 것</a:t>
            </a:r>
          </a:p>
          <a:p>
            <a:pPr lvl="1" marL="0" indent="444500" defTabSz="496569">
              <a:spcBef>
                <a:spcPts val="0"/>
              </a:spcBef>
              <a:buSzTx/>
              <a:buNone/>
              <a:defRPr sz="6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1" marL="0" indent="444500" defTabSz="496569">
              <a:spcBef>
                <a:spcPts val="0"/>
              </a:spcBef>
              <a:buSzTx/>
              <a:buNone/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2.  서비스를 제공하기 위해 수익을 창출하는 것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교회 이사회를 위해 차세대…"/>
          <p:cNvSpPr txBox="1"/>
          <p:nvPr>
            <p:ph type="body" sz="half" idx="1"/>
          </p:nvPr>
        </p:nvSpPr>
        <p:spPr>
          <a:xfrm>
            <a:off x="417790" y="4003986"/>
            <a:ext cx="11915220" cy="403876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b="1" cap="all"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교회 이사회를 위해 차세대 </a:t>
            </a:r>
          </a:p>
          <a:p>
            <a:pPr marL="0" indent="0" algn="ctr">
              <a:spcBef>
                <a:spcPts val="0"/>
              </a:spcBef>
              <a:buSzTx/>
              <a:buNone/>
              <a:defRPr b="1" cap="all"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리더들을 양육합니다.</a:t>
            </a:r>
          </a:p>
          <a:p>
            <a:pPr marL="0" indent="0" algn="ctr">
              <a:spcBef>
                <a:spcPts val="0"/>
              </a:spcBef>
              <a:buSzTx/>
              <a:buNone/>
              <a:defRPr b="1" i="1" sz="5400">
                <a:latin typeface="Helvetica"/>
                <a:ea typeface="Helvetica"/>
                <a:cs typeface="Helvetica"/>
                <a:sym typeface="Helvetica"/>
              </a:defRPr>
            </a:pPr>
            <a:r>
              <a:t>의도적으로!</a:t>
            </a:r>
          </a:p>
        </p:txBody>
      </p:sp>
      <p:sp>
        <p:nvSpPr>
          <p:cNvPr id="267" name="5"/>
          <p:cNvSpPr txBox="1"/>
          <p:nvPr/>
        </p:nvSpPr>
        <p:spPr>
          <a:xfrm>
            <a:off x="5659351" y="1511540"/>
            <a:ext cx="1443805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pc="-3000" sz="167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두가지 실제 질문들..."/>
          <p:cNvSpPr txBox="1"/>
          <p:nvPr>
            <p:ph type="title"/>
          </p:nvPr>
        </p:nvSpPr>
        <p:spPr>
          <a:xfrm>
            <a:off x="1081857" y="1443963"/>
            <a:ext cx="11099801" cy="1017941"/>
          </a:xfrm>
          <a:prstGeom prst="rect">
            <a:avLst/>
          </a:prstGeom>
        </p:spPr>
        <p:txBody>
          <a:bodyPr/>
          <a:lstStyle>
            <a:lvl1pPr>
              <a:defRPr b="1"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두가지 실제 질문들...</a:t>
            </a:r>
          </a:p>
        </p:txBody>
      </p:sp>
      <p:sp>
        <p:nvSpPr>
          <p:cNvPr id="113" name="이번 강의에서 이사회와 관련되어 듣고자                     하는 것이 무엇입니까?…"/>
          <p:cNvSpPr txBox="1"/>
          <p:nvPr>
            <p:ph type="body" idx="1"/>
          </p:nvPr>
        </p:nvSpPr>
        <p:spPr>
          <a:xfrm>
            <a:off x="964298" y="2810260"/>
            <a:ext cx="10958646" cy="490325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이번 강의에서 이사회와 관련되어 듣고자                     하는 것이 무엇입니까?</a:t>
            </a:r>
          </a:p>
          <a:p>
            <a:pPr marL="0" indent="0" algn="ctr">
              <a:buSzTx/>
              <a:buNone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이사회와 부딪히고 있는 가장 큰 문제가 무엇입니까?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70" name="image12.png" descr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52752"/>
            <a:ext cx="13004800" cy="6972736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“스스로 다시 일어나시기 바랍니다   교회와 그것의 과업을 위한 열정적인 후원자로..."/>
          <p:cNvSpPr txBox="1"/>
          <p:nvPr>
            <p:ph type="body" sz="half" idx="1"/>
          </p:nvPr>
        </p:nvSpPr>
        <p:spPr>
          <a:xfrm>
            <a:off x="152838" y="5910629"/>
            <a:ext cx="12450744" cy="239283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4400">
                <a:latin typeface="Helvetica"/>
                <a:ea typeface="Helvetica"/>
                <a:cs typeface="Helvetica"/>
                <a:sym typeface="Helvetica"/>
              </a:defRPr>
            </a:pPr>
            <a:r>
              <a:t>“스스로 </a:t>
            </a:r>
            <a:r>
              <a:rPr b="1"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</a:rPr>
              <a:t>다시 일어나시기 바랍니다</a:t>
            </a:r>
            <a:br/>
            <a:r>
              <a:t>		교회와 그것의 과업을 위한 열정적인 후원자로...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차세대 리더들을 위해 조금더 책임을 지고 기회들을 제공 하기 위한 방법으로 위원회를 사용하시기 바랍니다."/>
          <p:cNvSpPr txBox="1"/>
          <p:nvPr>
            <p:ph type="body" idx="1"/>
          </p:nvPr>
        </p:nvSpPr>
        <p:spPr>
          <a:xfrm>
            <a:off x="952500" y="1152324"/>
            <a:ext cx="11099800" cy="6737568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000"/>
              </a:spcBef>
              <a:buSzTx/>
              <a:buNone/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차세대 리더들을 위해 조금더 책임을 지고 </a:t>
            </a:r>
            <a:r>
              <a:rPr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</a:rPr>
              <a:t>기회들을 제공</a:t>
            </a:r>
            <a:r>
              <a:t> 하기 위한 방법으로 위원회를 사용하시기 바랍니다.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평신도 리더십 패러다임!…"/>
          <p:cNvSpPr txBox="1"/>
          <p:nvPr>
            <p:ph type="title"/>
          </p:nvPr>
        </p:nvSpPr>
        <p:spPr>
          <a:xfrm>
            <a:off x="1206500" y="596900"/>
            <a:ext cx="11099800" cy="2159000"/>
          </a:xfrm>
          <a:prstGeom prst="rect">
            <a:avLst/>
          </a:prstGeom>
        </p:spPr>
        <p:txBody>
          <a:bodyPr/>
          <a:lstStyle/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400">
                <a:latin typeface="Helvetica"/>
                <a:ea typeface="Helvetica"/>
                <a:cs typeface="Helvetica"/>
                <a:sym typeface="Helvetica"/>
              </a:defRPr>
            </a:pPr>
            <a:r>
              <a:t>    평신도 리더십 패러다임</a:t>
            </a:r>
            <a:r>
              <a:t>!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400">
                <a:solidFill>
                  <a:srgbClr val="F3AE3D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“자기주도적 사역 팀”</a:t>
            </a:r>
          </a:p>
        </p:txBody>
      </p:sp>
      <p:sp>
        <p:nvSpPr>
          <p:cNvPr id="276" name="정의: 그 목적과 선교과업을 지원하는 사역 또는 특수사역에 헌신된 그룹…"/>
          <p:cNvSpPr txBox="1"/>
          <p:nvPr>
            <p:ph type="body" idx="1"/>
          </p:nvPr>
        </p:nvSpPr>
        <p:spPr>
          <a:xfrm>
            <a:off x="952500" y="0"/>
            <a:ext cx="11099800" cy="7902724"/>
          </a:xfrm>
          <a:prstGeom prst="rect">
            <a:avLst/>
          </a:prstGeom>
        </p:spPr>
        <p:txBody>
          <a:bodyPr/>
          <a:lstStyle/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35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35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35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3500">
                <a:latin typeface="+mj-lt"/>
                <a:ea typeface="+mj-ea"/>
                <a:cs typeface="+mj-cs"/>
                <a:sym typeface="Arial"/>
              </a:defRPr>
            </a:pPr>
            <a:r>
              <a:t>  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35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3500">
                <a:latin typeface="+mj-lt"/>
                <a:ea typeface="+mj-ea"/>
                <a:cs typeface="+mj-cs"/>
                <a:sym typeface="Arial"/>
              </a:defRPr>
            </a:pPr>
            <a:r>
              <a:t>정의:</a:t>
            </a:r>
            <a:r>
              <a:rPr b="0"/>
              <a:t> 그 목적과</a:t>
            </a:r>
            <a:r>
              <a:t> 선교과업을 지원하는 </a:t>
            </a:r>
            <a:r>
              <a:rPr b="0"/>
              <a:t>사역 또는 특수사역에 헌신된 </a:t>
            </a:r>
            <a:r>
              <a:t>그룹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3500">
                <a:latin typeface="+mj-lt"/>
                <a:ea typeface="+mj-ea"/>
                <a:cs typeface="+mj-cs"/>
                <a:sym typeface="Arial"/>
              </a:defRPr>
            </a:pPr>
            <a:endParaRPr b="0" i="1"/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3500">
                <a:latin typeface="+mj-lt"/>
                <a:ea typeface="+mj-ea"/>
                <a:cs typeface="+mj-cs"/>
                <a:sym typeface="Arial"/>
              </a:defRPr>
            </a:pPr>
            <a:r>
              <a:t>자기주도적</a:t>
            </a:r>
            <a:r>
              <a:t> </a:t>
            </a:r>
            <a:r>
              <a:rPr b="0"/>
              <a:t>– </a:t>
            </a:r>
            <a:r>
              <a:rPr b="0" spc="-5"/>
              <a:t>그들이 스스로 선교과업을 가집니다</a:t>
            </a:r>
            <a:r>
              <a:rPr b="0"/>
              <a:t>.</a:t>
            </a:r>
            <a:r>
              <a:t> </a:t>
            </a:r>
            <a:r>
              <a:rPr spc="-63"/>
              <a:t>사업</a:t>
            </a:r>
            <a:r>
              <a:t> </a:t>
            </a:r>
            <a:r>
              <a:rPr b="0"/>
              <a:t>– </a:t>
            </a:r>
            <a:r>
              <a:rPr b="0" spc="-5"/>
              <a:t>건물이 아니라 사역에 집중합시다</a:t>
            </a:r>
            <a:r>
              <a:rPr b="0"/>
              <a:t>.</a:t>
            </a:r>
            <a:r>
              <a:t> </a:t>
            </a:r>
            <a:r>
              <a:rPr spc="-249"/>
              <a:t>팀</a:t>
            </a:r>
            <a:r>
              <a:rPr b="0"/>
              <a:t> – </a:t>
            </a:r>
            <a:r>
              <a:rPr b="0" spc="-5"/>
              <a:t>팀으로 하는 것이 더 힘이 있습니다.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33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3300">
                <a:latin typeface="+mj-lt"/>
                <a:ea typeface="+mj-ea"/>
                <a:cs typeface="+mj-cs"/>
                <a:sym typeface="Arial"/>
              </a:defRPr>
            </a:pPr>
            <a:r>
              <a:t>우리는 유동적으로 이벤트와 요구들을 변경할수있는 권위가 있습니다.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128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br/>
          </a:p>
        </p:txBody>
      </p:sp>
      <p:sp>
        <p:nvSpPr>
          <p:cNvPr id="279" name="이사회 임원들은…"/>
          <p:cNvSpPr txBox="1"/>
          <p:nvPr>
            <p:ph type="body" idx="1"/>
          </p:nvPr>
        </p:nvSpPr>
        <p:spPr>
          <a:xfrm>
            <a:off x="952500" y="1292395"/>
            <a:ext cx="11099800" cy="6232988"/>
          </a:xfrm>
          <a:prstGeom prst="rect">
            <a:avLst/>
          </a:prstGeom>
        </p:spPr>
        <p:txBody>
          <a:bodyPr/>
          <a:lstStyle/>
          <a:p>
            <a:pPr marL="39686" marR="40639" algn="ctr">
              <a:spcBef>
                <a:spcPts val="1000"/>
              </a:spcBef>
              <a:buClr>
                <a:srgbClr val="FFFFFF"/>
              </a:buClr>
              <a:buFont typeface="Futura"/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 임원들은</a:t>
            </a:r>
          </a:p>
          <a:p>
            <a:pPr marL="39686" marR="40639" algn="ctr">
              <a:spcBef>
                <a:spcPts val="1000"/>
              </a:spcBef>
              <a:buClr>
                <a:srgbClr val="FFFFFF"/>
              </a:buClr>
              <a:buFont typeface="Futura"/>
              <a:defRPr b="1" i="1"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의도적으로</a:t>
            </a:r>
          </a:p>
          <a:p>
            <a:pPr marL="0" marR="40639" indent="0" algn="ctr">
              <a:spcBef>
                <a:spcPts val="1000"/>
              </a:spcBef>
              <a:buSzTx/>
              <a:buNone/>
              <a:defRPr sz="6000"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 </a:t>
            </a:r>
            <a:r>
              <a:rPr b="1"/>
              <a:t>맨토여야하며</a:t>
            </a:r>
            <a:r>
              <a:rPr>
                <a:solidFill>
                  <a:srgbClr val="000000"/>
                </a:solidFill>
                <a:uFillTx/>
              </a:rPr>
              <a:t> 다음세대의 이사회 </a:t>
            </a:r>
            <a:endParaRPr>
              <a:solidFill>
                <a:srgbClr val="000000"/>
              </a:solidFill>
              <a:uFillTx/>
            </a:endParaRPr>
          </a:p>
          <a:p>
            <a:pPr marL="0" marR="40639" indent="0" algn="ctr">
              <a:spcBef>
                <a:spcPts val="1000"/>
              </a:spcBef>
              <a:buSzTx/>
              <a:buNone/>
              <a:defRPr sz="6000"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  <a:uFillTx/>
              </a:rPr>
              <a:t>리더를 </a:t>
            </a:r>
            <a:r>
              <a:rPr b="1"/>
              <a:t>양육해야합니다.</a:t>
            </a:r>
            <a:endParaRPr b="1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Five &quot;Non-negotiables” for…"/>
          <p:cNvSpPr txBox="1"/>
          <p:nvPr/>
        </p:nvSpPr>
        <p:spPr>
          <a:xfrm>
            <a:off x="319761" y="4788882"/>
            <a:ext cx="1236527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defTabSz="403097">
              <a:defRPr b="1" sz="6000"/>
            </a:pPr>
            <a:r>
              <a:t> Five "Non-negotiables” for</a:t>
            </a:r>
            <a:endParaRPr sz="1800">
              <a:latin typeface="+mn-lt"/>
              <a:ea typeface="+mn-ea"/>
              <a:cs typeface="+mn-cs"/>
              <a:sym typeface="Helvetica Neue"/>
            </a:endParaRPr>
          </a:p>
          <a:p>
            <a:pPr defTabSz="403097">
              <a:defRPr b="1" sz="6000"/>
            </a:pPr>
            <a:r>
              <a:t>Local Church Board Health</a:t>
            </a:r>
          </a:p>
        </p:txBody>
      </p:sp>
      <p:pic>
        <p:nvPicPr>
          <p:cNvPr id="282" name="5NON.jpg" descr="5N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"/>
          <p:cNvSpPr/>
          <p:nvPr/>
        </p:nvSpPr>
        <p:spPr>
          <a:xfrm>
            <a:off x="1642741" y="1627702"/>
            <a:ext cx="10130598" cy="6644207"/>
          </a:xfrm>
          <a:prstGeom prst="rect">
            <a:avLst/>
          </a:prstGeom>
          <a:solidFill>
            <a:srgbClr val="FFFFFF">
              <a:alpha val="2814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85" name="1. 기본을 알고 있습니다:…"/>
          <p:cNvSpPr txBox="1"/>
          <p:nvPr>
            <p:ph type="body" idx="1"/>
          </p:nvPr>
        </p:nvSpPr>
        <p:spPr>
          <a:xfrm>
            <a:off x="787901" y="2598607"/>
            <a:ext cx="11924377" cy="6126132"/>
          </a:xfrm>
          <a:prstGeom prst="rect">
            <a:avLst/>
          </a:prstGeom>
        </p:spPr>
        <p:txBody>
          <a:bodyPr/>
          <a:lstStyle/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b="1" sz="3500">
                <a:latin typeface="+mn-lt"/>
                <a:ea typeface="+mn-ea"/>
                <a:cs typeface="+mn-cs"/>
                <a:sym typeface="Helvetica Neue"/>
              </a:defRPr>
            </a:pPr>
            <a:r>
              <a:t>1. 기본을 알고 있습니다:  </a:t>
            </a:r>
            <a:endParaRPr sz="1800"/>
          </a:p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b="1" sz="3500">
                <a:latin typeface="+mn-lt"/>
                <a:ea typeface="+mn-ea"/>
                <a:cs typeface="+mn-cs"/>
                <a:sym typeface="Helvetica Neue"/>
              </a:defRPr>
            </a:pPr>
            <a:r>
              <a:t>2. 옳은 질문을 물어봅시다:</a:t>
            </a:r>
            <a:endParaRPr sz="1800"/>
          </a:p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b="1" sz="3500">
                <a:latin typeface="+mn-lt"/>
                <a:ea typeface="+mn-ea"/>
                <a:cs typeface="+mn-cs"/>
                <a:sym typeface="Helvetica Neue"/>
              </a:defRPr>
            </a:pPr>
            <a:r>
              <a:t>3. 충돌적인 상황에서 공손하게 의사소통합니다: </a:t>
            </a:r>
            <a:endParaRPr sz="1800"/>
          </a:p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b="1" sz="3500">
                <a:latin typeface="+mn-lt"/>
                <a:ea typeface="+mn-ea"/>
                <a:cs typeface="+mn-cs"/>
                <a:sym typeface="Helvetica Neue"/>
              </a:defRPr>
            </a:pPr>
            <a:r>
              <a:t>4. 계획하는데에 있어 평가와 성장을 포괄하다 : </a:t>
            </a:r>
            <a:endParaRPr sz="1800"/>
          </a:p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b="1" sz="3500">
                <a:latin typeface="+mn-lt"/>
                <a:ea typeface="+mn-ea"/>
                <a:cs typeface="+mn-cs"/>
                <a:sym typeface="Helvetica Neue"/>
              </a:defRPr>
            </a:pPr>
            <a:r>
              <a:t> 5. 교회 이사회를 위해 차세대 리더들을 양육합니다: </a:t>
            </a:r>
          </a:p>
        </p:txBody>
      </p:sp>
      <p:pic>
        <p:nvPicPr>
          <p:cNvPr id="286" name="5NON-SIDE-BG.jpg" descr="5NON-SIDE-B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103" y="-7013893"/>
            <a:ext cx="13267423" cy="9950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ctangle"/>
          <p:cNvSpPr/>
          <p:nvPr/>
        </p:nvSpPr>
        <p:spPr>
          <a:xfrm>
            <a:off x="1642741" y="1627702"/>
            <a:ext cx="10130598" cy="6644207"/>
          </a:xfrm>
          <a:prstGeom prst="rect">
            <a:avLst/>
          </a:prstGeom>
          <a:solidFill>
            <a:srgbClr val="FFFFFF">
              <a:alpha val="2814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89" name="두가지가 필요합니다:…"/>
          <p:cNvSpPr txBox="1"/>
          <p:nvPr>
            <p:ph type="body" idx="1"/>
          </p:nvPr>
        </p:nvSpPr>
        <p:spPr>
          <a:xfrm>
            <a:off x="952500" y="1075078"/>
            <a:ext cx="11099800" cy="6286501"/>
          </a:xfrm>
          <a:prstGeom prst="rect">
            <a:avLst/>
          </a:prstGeom>
        </p:spPr>
        <p:txBody>
          <a:bodyPr/>
          <a:lstStyle/>
          <a:p>
            <a:pPr marL="0" indent="0" algn="ctr" defTabSz="484886">
              <a:spcBef>
                <a:spcPts val="0"/>
              </a:spcBef>
              <a:buSzTx/>
              <a:buNone/>
              <a:defRPr b="1" i="1" sz="4900">
                <a:latin typeface="Helvetica"/>
                <a:ea typeface="Helvetica"/>
                <a:cs typeface="Helvetica"/>
                <a:sym typeface="Helvetica"/>
              </a:defRPr>
            </a:pPr>
            <a:r>
              <a:t>두가지가 필요합니다:</a:t>
            </a:r>
            <a:endParaRPr sz="1800"/>
          </a:p>
          <a:p>
            <a:pPr marL="0" indent="0" algn="ctr" defTabSz="484886">
              <a:spcBef>
                <a:spcPts val="0"/>
              </a:spcBef>
              <a:buSzTx/>
              <a:buNone/>
              <a:defRPr b="1" sz="4900">
                <a:latin typeface="Helvetica"/>
                <a:ea typeface="Helvetica"/>
                <a:cs typeface="Helvetica"/>
                <a:sym typeface="Helvetica"/>
              </a:defRPr>
            </a:pPr>
            <a:r>
              <a:t>       힘이 있는 이사회는 선교적이고 비전적인 리더들에게 권한을 주는 이사회입니다;</a:t>
            </a:r>
          </a:p>
          <a:p>
            <a:pPr marL="0" indent="0" algn="ctr" defTabSz="484886">
              <a:spcBef>
                <a:spcPts val="0"/>
              </a:spcBef>
              <a:buSzTx/>
              <a:buNone/>
              <a:defRPr b="1" sz="49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algn="ctr" defTabSz="484886">
              <a:spcBef>
                <a:spcPts val="0"/>
              </a:spcBef>
              <a:buSzTx/>
              <a:buNone/>
              <a:defRPr b="1" sz="4900">
                <a:latin typeface="Helvetica"/>
                <a:ea typeface="Helvetica"/>
                <a:cs typeface="Helvetica"/>
                <a:sym typeface="Helvetica"/>
              </a:defRPr>
            </a:pPr>
            <a:r>
              <a:t>       힘이 있는 리더는 이사회를 열정적으로 긍정적으로 이사회를 포용하는 리더입니다.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12 CHARACTERISTICS OF…"/>
          <p:cNvSpPr txBox="1"/>
          <p:nvPr/>
        </p:nvSpPr>
        <p:spPr>
          <a:xfrm>
            <a:off x="319761" y="4072894"/>
            <a:ext cx="12365278" cy="217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defTabSz="484886">
              <a:defRPr b="1" sz="6600"/>
            </a:pPr>
            <a:r>
              <a:t>12 CHARACTERISTICS OF</a:t>
            </a:r>
            <a:endParaRPr sz="1800">
              <a:latin typeface="+mn-lt"/>
              <a:ea typeface="+mn-ea"/>
              <a:cs typeface="+mn-cs"/>
              <a:sym typeface="Helvetica Neue"/>
            </a:endParaRPr>
          </a:p>
          <a:p>
            <a:pPr defTabSz="484886">
              <a:defRPr sz="77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Strong and Effective Boards</a:t>
            </a:r>
          </a:p>
        </p:txBody>
      </p:sp>
      <p:pic>
        <p:nvPicPr>
          <p:cNvPr id="292" name="image13.jpeg" descr="image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4862"/>
            <a:ext cx="14814516" cy="5185945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효과적인 이사회를 위한 최고의 훈련"/>
          <p:cNvSpPr txBox="1"/>
          <p:nvPr/>
        </p:nvSpPr>
        <p:spPr>
          <a:xfrm>
            <a:off x="2056715" y="5578343"/>
            <a:ext cx="6554570" cy="679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효과적인 이사회를 위한 최고의 훈련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"/>
          <p:cNvGrpSpPr/>
          <p:nvPr/>
        </p:nvGrpSpPr>
        <p:grpSpPr>
          <a:xfrm>
            <a:off x="1987394" y="569444"/>
            <a:ext cx="10536727" cy="8719699"/>
            <a:chOff x="0" y="0"/>
            <a:chExt cx="10536725" cy="8719697"/>
          </a:xfrm>
        </p:grpSpPr>
        <p:sp>
          <p:nvSpPr>
            <p:cNvPr id="295" name="Rectangle"/>
            <p:cNvSpPr/>
            <p:nvPr/>
          </p:nvSpPr>
          <p:spPr>
            <a:xfrm>
              <a:off x="-1" y="0"/>
              <a:ext cx="10536727" cy="8719698"/>
            </a:xfrm>
            <a:prstGeom prst="rect">
              <a:avLst/>
            </a:prstGeom>
            <a:solidFill>
              <a:srgbClr val="FFFFFF">
                <a:alpha val="2814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15468">
                <a:spcBef>
                  <a:spcPts val="1500"/>
                </a:spcBef>
                <a:defRPr sz="1800"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sp>
          <p:nvSpPr>
            <p:cNvPr id="296" name="함께,  이동합시다…"/>
            <p:cNvSpPr txBox="1"/>
            <p:nvPr/>
          </p:nvSpPr>
          <p:spPr>
            <a:xfrm>
              <a:off x="-1" y="1997234"/>
              <a:ext cx="10536727" cy="4725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315468">
                <a:spcBef>
                  <a:spcPts val="1500"/>
                </a:spcBef>
                <a:defRPr b="1" sz="6000"/>
              </a:pPr>
              <a:r>
                <a:t>함께,  이동합시다</a:t>
              </a:r>
            </a:p>
            <a:p>
              <a:pPr defTabSz="315468">
                <a:spcBef>
                  <a:spcPts val="1500"/>
                </a:spcBef>
                <a:defRPr sz="6600"/>
              </a:pPr>
              <a:r>
                <a:t>비전을 가지고</a:t>
              </a:r>
              <a:r>
                <a:rPr b="1"/>
                <a:t>,</a:t>
              </a:r>
            </a:p>
            <a:p>
              <a:pPr defTabSz="315468">
                <a:spcBef>
                  <a:spcPts val="1500"/>
                </a:spcBef>
                <a:defRPr sz="6600"/>
              </a:pPr>
              <a:r>
                <a:t>행동으로</a:t>
              </a:r>
              <a:r>
                <a:rPr b="1"/>
                <a:t>,</a:t>
              </a:r>
            </a:p>
            <a:p>
              <a:pPr defTabSz="315468">
                <a:spcBef>
                  <a:spcPts val="1500"/>
                </a:spcBef>
                <a:defRPr sz="6600"/>
              </a:pPr>
              <a:r>
                <a:t> 그리고 결과로</a:t>
              </a:r>
              <a:r>
                <a:rPr b="1"/>
                <a:t>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요약:…"/>
          <p:cNvSpPr txBox="1"/>
          <p:nvPr>
            <p:ph type="body" idx="1"/>
          </p:nvPr>
        </p:nvSpPr>
        <p:spPr>
          <a:xfrm>
            <a:off x="2199070" y="1138122"/>
            <a:ext cx="9853230" cy="8597104"/>
          </a:xfrm>
          <a:prstGeom prst="rect">
            <a:avLst/>
          </a:prstGeom>
        </p:spPr>
        <p:txBody>
          <a:bodyPr/>
          <a:lstStyle/>
          <a:p>
            <a:pPr marL="0" indent="0" algn="ctr" defTabSz="407186">
              <a:lnSpc>
                <a:spcPct val="80000"/>
              </a:lnSpc>
              <a:spcBef>
                <a:spcPts val="0"/>
              </a:spcBef>
              <a:buSzTx/>
              <a:buNone/>
              <a:defRPr b="1" sz="5412">
                <a:latin typeface="Helvetica"/>
                <a:ea typeface="Helvetica"/>
                <a:cs typeface="Helvetica"/>
                <a:sym typeface="Helvetica"/>
              </a:defRPr>
            </a:pPr>
            <a:r>
              <a:t>요약:</a:t>
            </a:r>
            <a:endParaRPr sz="328"/>
          </a:p>
          <a:p>
            <a:pPr marL="0" indent="0" algn="ctr" defTabSz="407186">
              <a:lnSpc>
                <a:spcPct val="80000"/>
              </a:lnSpc>
              <a:spcBef>
                <a:spcPts val="0"/>
              </a:spcBef>
              <a:buSzTx/>
              <a:buNone/>
              <a:defRPr sz="4428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marR="33323" indent="0" algn="ctr" defTabSz="479044">
              <a:lnSpc>
                <a:spcPct val="150000"/>
              </a:lnSpc>
              <a:spcBef>
                <a:spcPts val="900"/>
              </a:spcBef>
              <a:buSzTx/>
              <a:buNone/>
              <a:defRPr b="1" sz="2952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r>
              <a:rPr i="1"/>
              <a:t>과정이 명확 해졌습니까</a:t>
            </a:r>
            <a:r>
              <a:rPr sz="3280"/>
              <a:t>?</a:t>
            </a:r>
            <a:endParaRPr sz="3280"/>
          </a:p>
          <a:p>
            <a:pPr marL="0" marR="33323" indent="0" algn="ctr" defTabSz="479044">
              <a:lnSpc>
                <a:spcPct val="150000"/>
              </a:lnSpc>
              <a:spcBef>
                <a:spcPts val="900"/>
              </a:spcBef>
              <a:buSzTx/>
              <a:buNone/>
              <a:defRPr b="1" sz="3280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r>
              <a:rPr i="1"/>
              <a:t> 정책이 필요합니까</a:t>
            </a:r>
            <a:r>
              <a:t>?</a:t>
            </a:r>
          </a:p>
          <a:p>
            <a:pPr marL="0" marR="33323" indent="0" algn="ctr" defTabSz="479044">
              <a:lnSpc>
                <a:spcPct val="150000"/>
              </a:lnSpc>
              <a:spcBef>
                <a:spcPts val="900"/>
              </a:spcBef>
              <a:buSzTx/>
              <a:buNone/>
              <a:defRPr b="1" sz="328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  물어봐야할 질문이 있습니까</a:t>
            </a:r>
            <a:r>
              <a:t>?</a:t>
            </a:r>
          </a:p>
          <a:p>
            <a:pPr marL="0" marR="33323" indent="0" algn="ctr" defTabSz="479044">
              <a:lnSpc>
                <a:spcPct val="150000"/>
              </a:lnSpc>
              <a:spcBef>
                <a:spcPts val="900"/>
              </a:spcBef>
              <a:buSzTx/>
              <a:buNone/>
              <a:defRPr b="1" i="1" sz="3280">
                <a:latin typeface="Helvetica"/>
                <a:ea typeface="Helvetica"/>
                <a:cs typeface="Helvetica"/>
                <a:sym typeface="Helvetica"/>
              </a:defRPr>
            </a:pPr>
            <a:r>
              <a:t>계발 되어야할 계획이 있습니까?</a:t>
            </a:r>
          </a:p>
          <a:p>
            <a:pPr marL="0" marR="33323" indent="0" algn="ctr" defTabSz="479044">
              <a:lnSpc>
                <a:spcPct val="150000"/>
              </a:lnSpc>
              <a:spcBef>
                <a:spcPts val="900"/>
              </a:spcBef>
              <a:buSzTx/>
              <a:buNone/>
              <a:defRPr b="1" sz="3280">
                <a:latin typeface="Helvetica"/>
                <a:ea typeface="Helvetica"/>
                <a:cs typeface="Helvetica"/>
                <a:sym typeface="Helvetica"/>
              </a:defRPr>
            </a:pPr>
            <a:r>
              <a:t> 시작될 프로젝트가 있습니까?</a:t>
            </a:r>
          </a:p>
          <a:p>
            <a:pPr marL="0" marR="33323" indent="0" algn="ctr" defTabSz="479044">
              <a:lnSpc>
                <a:spcPct val="150000"/>
              </a:lnSpc>
              <a:spcBef>
                <a:spcPts val="900"/>
              </a:spcBef>
              <a:buSzTx/>
              <a:buNone/>
              <a:defRPr b="1" i="1" sz="3280">
                <a:latin typeface="Helvetica"/>
                <a:ea typeface="Helvetica"/>
                <a:cs typeface="Helvetica"/>
                <a:sym typeface="Helvetica"/>
              </a:defRPr>
            </a:pPr>
            <a:r>
              <a:t>다음 단계는 무엇입니까?</a:t>
            </a:r>
            <a:endParaRPr b="0" i="0">
              <a:latin typeface="Futura"/>
              <a:ea typeface="Futura"/>
              <a:cs typeface="Futura"/>
              <a:sym typeface="Futura"/>
            </a:endParaRPr>
          </a:p>
          <a:p>
            <a:pPr marL="0" indent="0" algn="ctr" defTabSz="407186">
              <a:lnSpc>
                <a:spcPct val="80000"/>
              </a:lnSpc>
              <a:spcBef>
                <a:spcPts val="0"/>
              </a:spcBef>
              <a:buSzTx/>
              <a:buNone/>
              <a:defRPr sz="4428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algn="ctr" defTabSz="407186">
              <a:lnSpc>
                <a:spcPct val="80000"/>
              </a:lnSpc>
              <a:spcBef>
                <a:spcPts val="0"/>
              </a:spcBef>
              <a:buSzTx/>
              <a:buNone/>
              <a:defRPr sz="4428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나는 이사회를 믿습니다."/>
          <p:cNvSpPr txBox="1"/>
          <p:nvPr>
            <p:ph type="title"/>
          </p:nvPr>
        </p:nvSpPr>
        <p:spPr>
          <a:xfrm>
            <a:off x="952500" y="-61516"/>
            <a:ext cx="11099800" cy="2453581"/>
          </a:xfrm>
          <a:prstGeom prst="rect">
            <a:avLst/>
          </a:prstGeom>
        </p:spPr>
        <p:txBody>
          <a:bodyPr/>
          <a:lstStyle>
            <a:lvl1pPr>
              <a:defRPr b="1" sz="4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나는 이사회를 믿습니다.</a:t>
            </a:r>
          </a:p>
        </p:txBody>
      </p:sp>
      <p:sp>
        <p:nvSpPr>
          <p:cNvPr id="116" name="교리장정을 기초로하여…"/>
          <p:cNvSpPr txBox="1"/>
          <p:nvPr>
            <p:ph type="body" idx="1"/>
          </p:nvPr>
        </p:nvSpPr>
        <p:spPr>
          <a:xfrm>
            <a:off x="952500" y="1608683"/>
            <a:ext cx="11099800" cy="7977436"/>
          </a:xfrm>
          <a:prstGeom prst="rect">
            <a:avLst/>
          </a:prstGeom>
        </p:spPr>
        <p:txBody>
          <a:bodyPr/>
          <a:lstStyle/>
          <a:p>
            <a:pPr marL="342264" indent="-342264" algn="ctr" defTabSz="449833">
              <a:spcBef>
                <a:spcPts val="3200"/>
              </a:spcBef>
              <a:defRPr b="1" sz="2772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342264" indent="-342264" algn="ctr" defTabSz="449833">
              <a:spcBef>
                <a:spcPts val="3200"/>
              </a:spcBef>
              <a:defRPr b="1" sz="2772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교리장정을 기초로하여</a:t>
            </a:r>
          </a:p>
          <a:p>
            <a:pPr marL="342264" indent="-342264" algn="ctr" defTabSz="449833">
              <a:spcBef>
                <a:spcPts val="3200"/>
              </a:spcBef>
              <a:defRPr b="1" sz="2772">
                <a:latin typeface="Helvetica"/>
                <a:ea typeface="Helvetica"/>
                <a:cs typeface="Helvetica"/>
                <a:sym typeface="Helvetica"/>
              </a:defRPr>
            </a:pPr>
            <a:r>
              <a:t>성경적으로 지지받고</a:t>
            </a:r>
          </a:p>
          <a:p>
            <a:pPr marL="342264" indent="-342264" algn="ctr" defTabSz="449833">
              <a:spcBef>
                <a:spcPts val="3200"/>
              </a:spcBef>
              <a:defRPr b="1" sz="2772">
                <a:latin typeface="Helvetica"/>
                <a:ea typeface="Helvetica"/>
                <a:cs typeface="Helvetica"/>
                <a:sym typeface="Helvetica"/>
              </a:defRPr>
            </a:pPr>
            <a:r>
              <a:t>실용적으로 적용되며</a:t>
            </a:r>
          </a:p>
          <a:p>
            <a:pPr marL="342264" indent="-342264" algn="ctr" defTabSz="449833">
              <a:spcBef>
                <a:spcPts val="3200"/>
              </a:spcBef>
              <a:defRPr b="1" sz="2772">
                <a:latin typeface="Helvetica"/>
                <a:ea typeface="Helvetica"/>
                <a:cs typeface="Helvetica"/>
                <a:sym typeface="Helvetica"/>
              </a:defRPr>
            </a:pPr>
            <a:r>
              <a:t>사역에 초첨을 맞추고</a:t>
            </a:r>
          </a:p>
          <a:p>
            <a:pPr marL="342264" indent="-342264" algn="ctr" defTabSz="449833">
              <a:spcBef>
                <a:spcPts val="3200"/>
              </a:spcBef>
              <a:defRPr b="1" sz="2772">
                <a:latin typeface="Helvetica"/>
                <a:ea typeface="Helvetica"/>
                <a:cs typeface="Helvetica"/>
                <a:sym typeface="Helvetica"/>
              </a:defRPr>
            </a:pPr>
            <a:r>
              <a:t>선교를 이끈다</a:t>
            </a:r>
          </a:p>
          <a:p>
            <a:pPr marL="342264" indent="-342264" algn="ctr" defTabSz="449833">
              <a:spcBef>
                <a:spcPts val="3200"/>
              </a:spcBef>
              <a:defRPr b="1" sz="2772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342264" indent="-342264" algn="ctr" defTabSz="449833">
              <a:spcBef>
                <a:spcPts val="3200"/>
              </a:spcBef>
              <a:defRPr b="1" sz="2772">
                <a:latin typeface="Helvetica"/>
                <a:ea typeface="Helvetica"/>
                <a:cs typeface="Helvetica"/>
                <a:sym typeface="Helvetica"/>
              </a:defRPr>
            </a:pPr>
            <a:r>
              <a:t>우리는 건강한 이사회가 필요합니다.</a:t>
            </a:r>
          </a:p>
          <a:p>
            <a:pPr marL="342264" indent="-342264" algn="ctr" defTabSz="449833">
              <a:spcBef>
                <a:spcPts val="3200"/>
              </a:spcBef>
              <a:defRPr b="1" sz="2772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Five &quot;Non-negotiables” for…"/>
          <p:cNvSpPr txBox="1"/>
          <p:nvPr/>
        </p:nvSpPr>
        <p:spPr>
          <a:xfrm>
            <a:off x="319761" y="4788882"/>
            <a:ext cx="1236527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defTabSz="403097">
              <a:defRPr b="1" sz="6000"/>
            </a:pPr>
            <a:r>
              <a:t> Five "Non-negotiables” for</a:t>
            </a:r>
            <a:endParaRPr sz="1800">
              <a:latin typeface="+mn-lt"/>
              <a:ea typeface="+mn-ea"/>
              <a:cs typeface="+mn-cs"/>
              <a:sym typeface="Helvetica Neue"/>
            </a:endParaRPr>
          </a:p>
          <a:p>
            <a:pPr defTabSz="403097">
              <a:defRPr b="1" sz="6000"/>
            </a:pPr>
            <a:r>
              <a:t>Local Church Board Health</a:t>
            </a:r>
          </a:p>
        </p:txBody>
      </p:sp>
      <p:pic>
        <p:nvPicPr>
          <p:cNvPr id="302" name="5NON.jpg" descr="5N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Circle"/>
          <p:cNvSpPr/>
          <p:nvPr/>
        </p:nvSpPr>
        <p:spPr>
          <a:xfrm>
            <a:off x="2986972" y="1469800"/>
            <a:ext cx="6855929" cy="685593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304" name="BoardServe LLC…"/>
          <p:cNvSpPr txBox="1"/>
          <p:nvPr>
            <p:ph type="body" sz="quarter" idx="1"/>
          </p:nvPr>
        </p:nvSpPr>
        <p:spPr>
          <a:xfrm>
            <a:off x="3220167" y="3160991"/>
            <a:ext cx="6389540" cy="3473548"/>
          </a:xfrm>
          <a:prstGeom prst="rect">
            <a:avLst/>
          </a:prstGeom>
        </p:spPr>
        <p:txBody>
          <a:bodyPr/>
          <a:lstStyle/>
          <a:p>
            <a:pPr marL="0" indent="0" algn="ctr" defTabSz="274574">
              <a:spcBef>
                <a:spcPts val="700"/>
              </a:spcBef>
              <a:buSzTx/>
              <a:buNone/>
              <a:defRPr b="1" sz="3243">
                <a:latin typeface="Helvetica"/>
                <a:ea typeface="Helvetica"/>
                <a:cs typeface="Helvetica"/>
                <a:sym typeface="Helvetica"/>
              </a:defRPr>
            </a:pPr>
            <a:r>
              <a:t>BoardServe LLC</a:t>
            </a:r>
          </a:p>
          <a:p>
            <a:pPr marL="0" indent="0" algn="ctr" defTabSz="274574">
              <a:spcBef>
                <a:spcPts val="700"/>
              </a:spcBef>
              <a:buSzTx/>
              <a:buNone/>
              <a:defRPr sz="2256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www.boardserve.org</a:t>
            </a:r>
            <a:r>
              <a:rPr u="none"/>
              <a:t> </a:t>
            </a:r>
            <a:endParaRPr u="none"/>
          </a:p>
          <a:p>
            <a:pPr marL="0" indent="0" algn="ctr" defTabSz="274574">
              <a:spcBef>
                <a:spcPts val="700"/>
              </a:spcBef>
              <a:buSzTx/>
              <a:buNone/>
              <a:defRPr sz="2256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lfairbanks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@boardserve.org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 </a:t>
            </a:r>
          </a:p>
          <a:p>
            <a:pPr marL="0" indent="0" algn="ctr" defTabSz="274574">
              <a:spcBef>
                <a:spcPts val="700"/>
              </a:spcBef>
              <a:buSzTx/>
              <a:buNone/>
              <a:defRPr sz="2256"/>
            </a:pPr>
          </a:p>
          <a:p>
            <a:pPr marL="0" indent="0" algn="ctr" defTabSz="274574">
              <a:spcBef>
                <a:spcPts val="400"/>
              </a:spcBef>
              <a:buSzTx/>
              <a:buNone/>
              <a:defRPr sz="2256"/>
            </a:pPr>
            <a:r>
              <a:t>Presentation prepared in conjunction with </a:t>
            </a:r>
          </a:p>
          <a:p>
            <a:pPr marL="0" indent="0" algn="ctr" defTabSz="274574">
              <a:spcBef>
                <a:spcPts val="400"/>
              </a:spcBef>
              <a:buSzTx/>
              <a:buNone/>
              <a:defRPr b="1" sz="2256">
                <a:latin typeface="Helvetica"/>
                <a:ea typeface="Helvetica"/>
                <a:cs typeface="Helvetica"/>
                <a:sym typeface="Helvetica"/>
              </a:defRPr>
            </a:pPr>
            <a:r>
              <a:t>World Mission Communication-Asia Pacific</a:t>
            </a:r>
          </a:p>
          <a:p>
            <a:pPr marL="0" indent="0" algn="ctr" defTabSz="274574">
              <a:spcBef>
                <a:spcPts val="400"/>
              </a:spcBef>
              <a:buSzTx/>
              <a:buNone/>
              <a:defRPr sz="2256"/>
            </a:pPr>
            <a:r>
              <a:t>Manila, Philippines</a:t>
            </a:r>
          </a:p>
          <a:p>
            <a:pPr marL="0" indent="0" algn="ctr" defTabSz="274574">
              <a:spcBef>
                <a:spcPts val="400"/>
              </a:spcBef>
              <a:buSzTx/>
              <a:buNone/>
              <a:defRPr sz="2256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wmc-ap.org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Five &quot;Non-negotiables” for…"/>
          <p:cNvSpPr txBox="1"/>
          <p:nvPr/>
        </p:nvSpPr>
        <p:spPr>
          <a:xfrm>
            <a:off x="319761" y="4788882"/>
            <a:ext cx="1236527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defTabSz="403097">
              <a:defRPr b="1" sz="6000"/>
            </a:pPr>
            <a:r>
              <a:t> Five "Non-negotiables” for</a:t>
            </a:r>
            <a:endParaRPr sz="1800">
              <a:latin typeface="+mn-lt"/>
              <a:ea typeface="+mn-ea"/>
              <a:cs typeface="+mn-cs"/>
              <a:sym typeface="Helvetica Neue"/>
            </a:endParaRPr>
          </a:p>
          <a:p>
            <a:pPr defTabSz="403097">
              <a:defRPr b="1" sz="6000"/>
            </a:pPr>
            <a:r>
              <a:t>Local Church Board Health</a:t>
            </a:r>
          </a:p>
        </p:txBody>
      </p:sp>
      <p:pic>
        <p:nvPicPr>
          <p:cNvPr id="307" name="5NON.jpg" descr="5N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"/>
          <p:cNvSpPr/>
          <p:nvPr/>
        </p:nvSpPr>
        <p:spPr>
          <a:xfrm>
            <a:off x="1642741" y="1627702"/>
            <a:ext cx="10130598" cy="6644207"/>
          </a:xfrm>
          <a:prstGeom prst="rect">
            <a:avLst/>
          </a:prstGeom>
          <a:solidFill>
            <a:srgbClr val="FFFFFF">
              <a:alpha val="2814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19" name="1. 기본을 알고 있습니다:…"/>
          <p:cNvSpPr txBox="1"/>
          <p:nvPr>
            <p:ph type="body" idx="1"/>
          </p:nvPr>
        </p:nvSpPr>
        <p:spPr>
          <a:xfrm>
            <a:off x="787901" y="2598607"/>
            <a:ext cx="11924377" cy="6126132"/>
          </a:xfrm>
          <a:prstGeom prst="rect">
            <a:avLst/>
          </a:prstGeom>
        </p:spPr>
        <p:txBody>
          <a:bodyPr/>
          <a:lstStyle/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b="1" sz="3500">
                <a:latin typeface="+mn-lt"/>
                <a:ea typeface="+mn-ea"/>
                <a:cs typeface="+mn-cs"/>
                <a:sym typeface="Helvetica Neue"/>
              </a:defRPr>
            </a:pPr>
            <a:r>
              <a:t>1. 기본을 알고 있습니다:  </a:t>
            </a:r>
            <a:endParaRPr sz="1800"/>
          </a:p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b="1" sz="3500">
                <a:latin typeface="+mn-lt"/>
                <a:ea typeface="+mn-ea"/>
                <a:cs typeface="+mn-cs"/>
                <a:sym typeface="Helvetica Neue"/>
              </a:defRPr>
            </a:pPr>
            <a:r>
              <a:t>2. 옳은 질문을 물어봅니다:</a:t>
            </a:r>
            <a:endParaRPr sz="1800"/>
          </a:p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b="1" sz="3500">
                <a:latin typeface="+mn-lt"/>
                <a:ea typeface="+mn-ea"/>
                <a:cs typeface="+mn-cs"/>
                <a:sym typeface="Helvetica Neue"/>
              </a:defRPr>
            </a:pPr>
            <a:r>
              <a:t>3. 충돌적인 상황에서 공손하게 의사소통 합니다: </a:t>
            </a:r>
            <a:endParaRPr sz="1800"/>
          </a:p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b="1" sz="3500">
                <a:latin typeface="+mn-lt"/>
                <a:ea typeface="+mn-ea"/>
                <a:cs typeface="+mn-cs"/>
                <a:sym typeface="Helvetica Neue"/>
              </a:defRPr>
            </a:pPr>
            <a:r>
              <a:t>4. 계획하는데에 있어 평가와 성장을 포괄하다: </a:t>
            </a:r>
            <a:endParaRPr sz="1800"/>
          </a:p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b="1" sz="3500">
                <a:latin typeface="+mn-lt"/>
                <a:ea typeface="+mn-ea"/>
                <a:cs typeface="+mn-cs"/>
                <a:sym typeface="Helvetica Neue"/>
              </a:defRPr>
            </a:pPr>
            <a:r>
              <a:t> 5. 교회 이사회를 위해서 차세대 리더들을 양육합니다: </a:t>
            </a:r>
          </a:p>
        </p:txBody>
      </p:sp>
      <p:pic>
        <p:nvPicPr>
          <p:cNvPr id="120" name="5NON-SIDE-BG.jpg" descr="5NON-SIDE-B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103" y="-7013893"/>
            <a:ext cx="13267423" cy="9950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생애주기 믿음의 공동체 단계와 생애주기"/>
          <p:cNvSpPr txBox="1"/>
          <p:nvPr/>
        </p:nvSpPr>
        <p:spPr>
          <a:xfrm>
            <a:off x="438753" y="401514"/>
            <a:ext cx="12127294" cy="746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000"/>
            </a:lvl1pPr>
          </a:lstStyle>
          <a:p>
            <a:pPr/>
            <a:r>
              <a:t>생애주기 믿음의 공동체 단계와 생애주기</a:t>
            </a:r>
          </a:p>
        </p:txBody>
      </p:sp>
      <p:sp>
        <p:nvSpPr>
          <p:cNvPr id="123" name="New Life"/>
          <p:cNvSpPr/>
          <p:nvPr/>
        </p:nvSpPr>
        <p:spPr>
          <a:xfrm>
            <a:off x="7665905" y="1854200"/>
            <a:ext cx="964829" cy="304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i="1"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New Life</a:t>
            </a:r>
          </a:p>
        </p:txBody>
      </p:sp>
      <p:pic>
        <p:nvPicPr>
          <p:cNvPr id="124" name="Untitled-1.jpg" descr="Untitled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1727" y="1457085"/>
            <a:ext cx="7341346" cy="5941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8.png" descr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3766401"/>
            <a:ext cx="13004805" cy="6034233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조직들은 진화하고 변합니다.…"/>
          <p:cNvSpPr txBox="1"/>
          <p:nvPr>
            <p:ph type="body" sz="half" idx="1"/>
          </p:nvPr>
        </p:nvSpPr>
        <p:spPr>
          <a:xfrm>
            <a:off x="952500" y="494030"/>
            <a:ext cx="11099800" cy="4259382"/>
          </a:xfrm>
          <a:prstGeom prst="rect">
            <a:avLst/>
          </a:prstGeom>
        </p:spPr>
        <p:txBody>
          <a:bodyPr/>
          <a:lstStyle/>
          <a:p>
            <a:pPr marL="0" indent="0" algn="ctr" defTabSz="560830">
              <a:spcBef>
                <a:spcPts val="0"/>
              </a:spcBef>
              <a:buSzTx/>
              <a:buNone/>
              <a:defRPr sz="6700">
                <a:latin typeface="Helvetica"/>
                <a:ea typeface="Helvetica"/>
                <a:cs typeface="Helvetica"/>
                <a:sym typeface="Helvetica"/>
              </a:defRPr>
            </a:pPr>
            <a:r>
              <a:t>조직들은 </a:t>
            </a:r>
            <a:r>
              <a:rPr b="1"/>
              <a:t>진화하고 변합니다</a:t>
            </a:r>
            <a:r>
              <a:t>. </a:t>
            </a:r>
          </a:p>
          <a:p>
            <a:pPr marL="0" indent="0" algn="ctr" defTabSz="560830">
              <a:spcBef>
                <a:spcPts val="0"/>
              </a:spcBef>
              <a:buSzTx/>
              <a:buNone/>
              <a:defRPr sz="67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이사회도 마찬가지입니다.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1"/>
          <p:cNvSpPr txBox="1"/>
          <p:nvPr/>
        </p:nvSpPr>
        <p:spPr>
          <a:xfrm>
            <a:off x="6038832" y="1568545"/>
            <a:ext cx="912845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pc="-3000" sz="167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30" name="기본을 알고있습니다:…"/>
          <p:cNvSpPr txBox="1"/>
          <p:nvPr>
            <p:ph type="body" sz="half" idx="1"/>
          </p:nvPr>
        </p:nvSpPr>
        <p:spPr>
          <a:xfrm>
            <a:off x="570626" y="3856756"/>
            <a:ext cx="11872752" cy="4151904"/>
          </a:xfrm>
          <a:prstGeom prst="rect">
            <a:avLst/>
          </a:prstGeom>
        </p:spPr>
        <p:txBody>
          <a:bodyPr/>
          <a:lstStyle/>
          <a:p>
            <a:pPr marL="0" indent="0" algn="ctr" defTabSz="473201">
              <a:spcBef>
                <a:spcPts val="0"/>
              </a:spcBef>
              <a:buSzTx/>
              <a:buNone/>
              <a:defRPr b="1" sz="5600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r>
              <a:rPr sz="6000"/>
              <a:t>기본을 알고있습니다: </a:t>
            </a:r>
            <a:endParaRPr sz="1800"/>
          </a:p>
          <a:p>
            <a:pPr marL="0" indent="0" algn="ctr" defTabSz="473201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이사회의 본질적인 역할과 목적 그리고 기능 이해합니다.</a:t>
            </a:r>
          </a:p>
          <a:p>
            <a:pPr marL="0" indent="0" algn="ctr" defTabSz="473201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  </a:t>
            </a:r>
            <a:endParaRPr i="1" sz="2500"/>
          </a:p>
          <a:p>
            <a:pPr marL="0" indent="0" algn="ctr" defTabSz="473201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”HEADS IN; FINGERS OUT!”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