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5" r:id="rId1"/>
  </p:sldMasterIdLst>
  <p:notesMasterIdLst>
    <p:notesMasterId r:id="rId68"/>
  </p:notesMasterIdLst>
  <p:handoutMasterIdLst>
    <p:handoutMasterId r:id="rId69"/>
  </p:handoutMasterIdLst>
  <p:sldIdLst>
    <p:sldId id="256" r:id="rId2"/>
    <p:sldId id="349" r:id="rId3"/>
    <p:sldId id="418" r:id="rId4"/>
    <p:sldId id="417" r:id="rId5"/>
    <p:sldId id="350" r:id="rId6"/>
    <p:sldId id="420" r:id="rId7"/>
    <p:sldId id="375" r:id="rId8"/>
    <p:sldId id="376" r:id="rId9"/>
    <p:sldId id="413" r:id="rId10"/>
    <p:sldId id="353" r:id="rId11"/>
    <p:sldId id="354" r:id="rId12"/>
    <p:sldId id="311" r:id="rId13"/>
    <p:sldId id="304" r:id="rId14"/>
    <p:sldId id="305" r:id="rId15"/>
    <p:sldId id="306" r:id="rId16"/>
    <p:sldId id="422" r:id="rId17"/>
    <p:sldId id="286" r:id="rId18"/>
    <p:sldId id="342" r:id="rId19"/>
    <p:sldId id="341" r:id="rId20"/>
    <p:sldId id="351" r:id="rId21"/>
    <p:sldId id="352" r:id="rId22"/>
    <p:sldId id="379" r:id="rId23"/>
    <p:sldId id="380" r:id="rId24"/>
    <p:sldId id="381" r:id="rId25"/>
    <p:sldId id="343" r:id="rId26"/>
    <p:sldId id="355" r:id="rId27"/>
    <p:sldId id="356" r:id="rId28"/>
    <p:sldId id="280" r:id="rId29"/>
    <p:sldId id="346" r:id="rId30"/>
    <p:sldId id="290" r:id="rId31"/>
    <p:sldId id="281" r:id="rId32"/>
    <p:sldId id="357" r:id="rId33"/>
    <p:sldId id="358" r:id="rId34"/>
    <p:sldId id="302" r:id="rId35"/>
    <p:sldId id="327" r:id="rId36"/>
    <p:sldId id="308" r:id="rId37"/>
    <p:sldId id="307" r:id="rId38"/>
    <p:sldId id="382" r:id="rId39"/>
    <p:sldId id="383" r:id="rId40"/>
    <p:sldId id="384" r:id="rId41"/>
    <p:sldId id="385" r:id="rId42"/>
    <p:sldId id="386" r:id="rId43"/>
    <p:sldId id="387" r:id="rId44"/>
    <p:sldId id="388" r:id="rId45"/>
    <p:sldId id="407" r:id="rId46"/>
    <p:sldId id="389" r:id="rId47"/>
    <p:sldId id="390" r:id="rId48"/>
    <p:sldId id="409"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10" r:id="rId66"/>
    <p:sldId id="421" r:id="rId67"/>
  </p:sldIdLst>
  <p:sldSz cx="9144000" cy="6858000" type="screen4x3"/>
  <p:notesSz cx="7077075" cy="9393238"/>
  <p:defaultTextStyle>
    <a:defPPr>
      <a:defRPr lang="en-US"/>
    </a:defPPr>
    <a:lvl1pPr algn="l" rtl="0" eaLnBrk="0" fontAlgn="base" hangingPunct="0">
      <a:spcBef>
        <a:spcPct val="0"/>
      </a:spcBef>
      <a:spcAft>
        <a:spcPct val="0"/>
      </a:spcAft>
      <a:defRPr sz="5400" b="1" kern="1200">
        <a:solidFill>
          <a:schemeClr val="tx1"/>
        </a:solidFill>
        <a:latin typeface="Arial" charset="0"/>
        <a:ea typeface="+mn-ea"/>
        <a:cs typeface="+mn-cs"/>
      </a:defRPr>
    </a:lvl1pPr>
    <a:lvl2pPr marL="457200" algn="l" rtl="0" eaLnBrk="0" fontAlgn="base" hangingPunct="0">
      <a:spcBef>
        <a:spcPct val="0"/>
      </a:spcBef>
      <a:spcAft>
        <a:spcPct val="0"/>
      </a:spcAft>
      <a:defRPr sz="5400" b="1" kern="1200">
        <a:solidFill>
          <a:schemeClr val="tx1"/>
        </a:solidFill>
        <a:latin typeface="Arial" charset="0"/>
        <a:ea typeface="+mn-ea"/>
        <a:cs typeface="+mn-cs"/>
      </a:defRPr>
    </a:lvl2pPr>
    <a:lvl3pPr marL="914400" algn="l" rtl="0" eaLnBrk="0" fontAlgn="base" hangingPunct="0">
      <a:spcBef>
        <a:spcPct val="0"/>
      </a:spcBef>
      <a:spcAft>
        <a:spcPct val="0"/>
      </a:spcAft>
      <a:defRPr sz="5400" b="1" kern="1200">
        <a:solidFill>
          <a:schemeClr val="tx1"/>
        </a:solidFill>
        <a:latin typeface="Arial" charset="0"/>
        <a:ea typeface="+mn-ea"/>
        <a:cs typeface="+mn-cs"/>
      </a:defRPr>
    </a:lvl3pPr>
    <a:lvl4pPr marL="1371600" algn="l" rtl="0" eaLnBrk="0" fontAlgn="base" hangingPunct="0">
      <a:spcBef>
        <a:spcPct val="0"/>
      </a:spcBef>
      <a:spcAft>
        <a:spcPct val="0"/>
      </a:spcAft>
      <a:defRPr sz="5400" b="1" kern="1200">
        <a:solidFill>
          <a:schemeClr val="tx1"/>
        </a:solidFill>
        <a:latin typeface="Arial" charset="0"/>
        <a:ea typeface="+mn-ea"/>
        <a:cs typeface="+mn-cs"/>
      </a:defRPr>
    </a:lvl4pPr>
    <a:lvl5pPr marL="1828800" algn="l" rtl="0" eaLnBrk="0" fontAlgn="base" hangingPunct="0">
      <a:spcBef>
        <a:spcPct val="0"/>
      </a:spcBef>
      <a:spcAft>
        <a:spcPct val="0"/>
      </a:spcAft>
      <a:defRPr sz="5400" b="1" kern="1200">
        <a:solidFill>
          <a:schemeClr val="tx1"/>
        </a:solidFill>
        <a:latin typeface="Arial" charset="0"/>
        <a:ea typeface="+mn-ea"/>
        <a:cs typeface="+mn-cs"/>
      </a:defRPr>
    </a:lvl5pPr>
    <a:lvl6pPr marL="2286000" algn="l" defTabSz="914400" rtl="0" eaLnBrk="1" latinLnBrk="0" hangingPunct="1">
      <a:defRPr sz="5400" b="1" kern="1200">
        <a:solidFill>
          <a:schemeClr val="tx1"/>
        </a:solidFill>
        <a:latin typeface="Arial" charset="0"/>
        <a:ea typeface="+mn-ea"/>
        <a:cs typeface="+mn-cs"/>
      </a:defRPr>
    </a:lvl6pPr>
    <a:lvl7pPr marL="2743200" algn="l" defTabSz="914400" rtl="0" eaLnBrk="1" latinLnBrk="0" hangingPunct="1">
      <a:defRPr sz="5400" b="1" kern="1200">
        <a:solidFill>
          <a:schemeClr val="tx1"/>
        </a:solidFill>
        <a:latin typeface="Arial" charset="0"/>
        <a:ea typeface="+mn-ea"/>
        <a:cs typeface="+mn-cs"/>
      </a:defRPr>
    </a:lvl7pPr>
    <a:lvl8pPr marL="3200400" algn="l" defTabSz="914400" rtl="0" eaLnBrk="1" latinLnBrk="0" hangingPunct="1">
      <a:defRPr sz="5400" b="1" kern="1200">
        <a:solidFill>
          <a:schemeClr val="tx1"/>
        </a:solidFill>
        <a:latin typeface="Arial" charset="0"/>
        <a:ea typeface="+mn-ea"/>
        <a:cs typeface="+mn-cs"/>
      </a:defRPr>
    </a:lvl8pPr>
    <a:lvl9pPr marL="3657600" algn="l" defTabSz="914400" rtl="0" eaLnBrk="1" latinLnBrk="0" hangingPunct="1">
      <a:defRPr sz="5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00"/>
    <a:srgbClr val="003366"/>
    <a:srgbClr val="003399"/>
    <a:srgbClr val="CC0000"/>
    <a:srgbClr val="777777"/>
    <a:srgbClr val="66FFFF"/>
    <a:srgbClr val="66FF3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2135" autoAdjust="0"/>
    <p:restoredTop sz="95041" autoAdjust="0"/>
  </p:normalViewPr>
  <p:slideViewPr>
    <p:cSldViewPr>
      <p:cViewPr varScale="1">
        <p:scale>
          <a:sx n="108" d="100"/>
          <a:sy n="108" d="100"/>
        </p:scale>
        <p:origin x="-25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hdr" sz="quarter"/>
          </p:nvPr>
        </p:nvSpPr>
        <p:spPr bwMode="auto">
          <a:xfrm>
            <a:off x="2" y="0"/>
            <a:ext cx="3067549" cy="469983"/>
          </a:xfrm>
          <a:prstGeom prst="rect">
            <a:avLst/>
          </a:prstGeom>
          <a:noFill/>
          <a:ln w="9525">
            <a:noFill/>
            <a:miter lim="800000"/>
            <a:headEnd/>
            <a:tailEnd/>
          </a:ln>
          <a:effectLst/>
        </p:spPr>
        <p:txBody>
          <a:bodyPr vert="horz" wrap="square" lIns="94088" tIns="47044" rIns="94088" bIns="47044" numCol="1" anchor="t" anchorCtr="0" compatLnSpc="1">
            <a:prstTxWarp prst="textNoShape">
              <a:avLst/>
            </a:prstTxWarp>
          </a:bodyPr>
          <a:lstStyle>
            <a:lvl1pPr defTabSz="938827" eaLnBrk="1" hangingPunct="1">
              <a:defRPr sz="1200" b="0" smtClean="0">
                <a:latin typeface="Times New Roman" pitchFamily="18" charset="0"/>
              </a:defRPr>
            </a:lvl1pPr>
          </a:lstStyle>
          <a:p>
            <a:pPr>
              <a:defRPr/>
            </a:pPr>
            <a:endParaRPr lang="en-US"/>
          </a:p>
        </p:txBody>
      </p:sp>
      <p:sp>
        <p:nvSpPr>
          <p:cNvPr id="41987" name="Rectangle 1027"/>
          <p:cNvSpPr>
            <a:spLocks noGrp="1" noChangeArrowheads="1"/>
          </p:cNvSpPr>
          <p:nvPr>
            <p:ph type="dt" sz="quarter" idx="1"/>
          </p:nvPr>
        </p:nvSpPr>
        <p:spPr bwMode="auto">
          <a:xfrm>
            <a:off x="4011161" y="0"/>
            <a:ext cx="3065916" cy="469983"/>
          </a:xfrm>
          <a:prstGeom prst="rect">
            <a:avLst/>
          </a:prstGeom>
          <a:noFill/>
          <a:ln w="9525">
            <a:noFill/>
            <a:miter lim="800000"/>
            <a:headEnd/>
            <a:tailEnd/>
          </a:ln>
          <a:effectLst/>
        </p:spPr>
        <p:txBody>
          <a:bodyPr vert="horz" wrap="square" lIns="94088" tIns="47044" rIns="94088" bIns="47044" numCol="1" anchor="t" anchorCtr="0" compatLnSpc="1">
            <a:prstTxWarp prst="textNoShape">
              <a:avLst/>
            </a:prstTxWarp>
          </a:bodyPr>
          <a:lstStyle>
            <a:lvl1pPr algn="r" defTabSz="938827" eaLnBrk="1" hangingPunct="1">
              <a:defRPr sz="1200" b="0" smtClean="0">
                <a:latin typeface="Times New Roman" pitchFamily="18" charset="0"/>
              </a:defRPr>
            </a:lvl1pPr>
          </a:lstStyle>
          <a:p>
            <a:pPr>
              <a:defRPr/>
            </a:pPr>
            <a:endParaRPr lang="en-US"/>
          </a:p>
        </p:txBody>
      </p:sp>
      <p:sp>
        <p:nvSpPr>
          <p:cNvPr id="41988" name="Rectangle 1028"/>
          <p:cNvSpPr>
            <a:spLocks noGrp="1" noChangeArrowheads="1"/>
          </p:cNvSpPr>
          <p:nvPr>
            <p:ph type="ftr" sz="quarter" idx="2"/>
          </p:nvPr>
        </p:nvSpPr>
        <p:spPr bwMode="auto">
          <a:xfrm>
            <a:off x="2" y="8923256"/>
            <a:ext cx="3067549" cy="469982"/>
          </a:xfrm>
          <a:prstGeom prst="rect">
            <a:avLst/>
          </a:prstGeom>
          <a:noFill/>
          <a:ln w="9525">
            <a:noFill/>
            <a:miter lim="800000"/>
            <a:headEnd/>
            <a:tailEnd/>
          </a:ln>
          <a:effectLst/>
        </p:spPr>
        <p:txBody>
          <a:bodyPr vert="horz" wrap="square" lIns="94088" tIns="47044" rIns="94088" bIns="47044" numCol="1" anchor="b" anchorCtr="0" compatLnSpc="1">
            <a:prstTxWarp prst="textNoShape">
              <a:avLst/>
            </a:prstTxWarp>
          </a:bodyPr>
          <a:lstStyle>
            <a:lvl1pPr defTabSz="938827" eaLnBrk="1" hangingPunct="1">
              <a:defRPr sz="1200" b="0" smtClean="0">
                <a:latin typeface="Times New Roman" pitchFamily="18" charset="0"/>
              </a:defRPr>
            </a:lvl1pPr>
          </a:lstStyle>
          <a:p>
            <a:pPr>
              <a:defRPr/>
            </a:pPr>
            <a:endParaRPr lang="en-US"/>
          </a:p>
        </p:txBody>
      </p:sp>
      <p:sp>
        <p:nvSpPr>
          <p:cNvPr id="41989" name="Rectangle 1029"/>
          <p:cNvSpPr>
            <a:spLocks noGrp="1" noChangeArrowheads="1"/>
          </p:cNvSpPr>
          <p:nvPr>
            <p:ph type="sldNum" sz="quarter" idx="3"/>
          </p:nvPr>
        </p:nvSpPr>
        <p:spPr bwMode="auto">
          <a:xfrm>
            <a:off x="4011161" y="8923256"/>
            <a:ext cx="3065916" cy="469982"/>
          </a:xfrm>
          <a:prstGeom prst="rect">
            <a:avLst/>
          </a:prstGeom>
          <a:noFill/>
          <a:ln w="9525">
            <a:noFill/>
            <a:miter lim="800000"/>
            <a:headEnd/>
            <a:tailEnd/>
          </a:ln>
          <a:effectLst/>
        </p:spPr>
        <p:txBody>
          <a:bodyPr vert="horz" wrap="square" lIns="94088" tIns="47044" rIns="94088" bIns="47044" numCol="1" anchor="b" anchorCtr="0" compatLnSpc="1">
            <a:prstTxWarp prst="textNoShape">
              <a:avLst/>
            </a:prstTxWarp>
          </a:bodyPr>
          <a:lstStyle>
            <a:lvl1pPr algn="r" defTabSz="938827" eaLnBrk="1" hangingPunct="1">
              <a:defRPr sz="1200" b="0" smtClean="0">
                <a:latin typeface="Times New Roman" pitchFamily="18" charset="0"/>
              </a:defRPr>
            </a:lvl1pPr>
          </a:lstStyle>
          <a:p>
            <a:pPr>
              <a:defRPr/>
            </a:pPr>
            <a:fld id="{9BC8D04F-A851-4730-8154-C85D83D6F418}" type="slidenum">
              <a:rPr lang="en-US"/>
              <a:pPr>
                <a:defRPr/>
              </a:pPr>
              <a:t>‹#›</a:t>
            </a:fld>
            <a:endParaRPr lang="en-US"/>
          </a:p>
        </p:txBody>
      </p:sp>
    </p:spTree>
    <p:extLst>
      <p:ext uri="{BB962C8B-B14F-4D97-AF65-F5344CB8AC3E}">
        <p14:creationId xmlns:p14="http://schemas.microsoft.com/office/powerpoint/2010/main" val="2716955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2" y="0"/>
            <a:ext cx="3067549" cy="469983"/>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216067" name="Rectangle 3"/>
          <p:cNvSpPr>
            <a:spLocks noGrp="1" noChangeArrowheads="1"/>
          </p:cNvSpPr>
          <p:nvPr>
            <p:ph type="dt" idx="1"/>
          </p:nvPr>
        </p:nvSpPr>
        <p:spPr bwMode="auto">
          <a:xfrm>
            <a:off x="4007894" y="0"/>
            <a:ext cx="3067548" cy="469983"/>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lvl1pPr algn="r" eaLnBrk="1" hangingPunct="1">
              <a:defRPr sz="1200" b="0" smtClean="0">
                <a:latin typeface="Times New Roman" pitchFamily="18"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922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9" name="Rectangle 5"/>
          <p:cNvSpPr>
            <a:spLocks noGrp="1" noChangeArrowheads="1"/>
          </p:cNvSpPr>
          <p:nvPr>
            <p:ph type="body" sz="quarter" idx="3"/>
          </p:nvPr>
        </p:nvSpPr>
        <p:spPr bwMode="auto">
          <a:xfrm>
            <a:off x="708524" y="4462431"/>
            <a:ext cx="5661660" cy="4226637"/>
          </a:xfrm>
          <a:prstGeom prst="rect">
            <a:avLst/>
          </a:prstGeom>
          <a:noFill/>
          <a:ln w="9525">
            <a:noFill/>
            <a:miter lim="800000"/>
            <a:headEnd/>
            <a:tailEnd/>
          </a:ln>
          <a:effectLst/>
        </p:spPr>
        <p:txBody>
          <a:bodyPr vert="horz" wrap="square" lIns="93075" tIns="46538" rIns="93075" bIns="465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6070" name="Rectangle 6"/>
          <p:cNvSpPr>
            <a:spLocks noGrp="1" noChangeArrowheads="1"/>
          </p:cNvSpPr>
          <p:nvPr>
            <p:ph type="ftr" sz="quarter" idx="4"/>
          </p:nvPr>
        </p:nvSpPr>
        <p:spPr bwMode="auto">
          <a:xfrm>
            <a:off x="2" y="8921651"/>
            <a:ext cx="3067549" cy="469983"/>
          </a:xfrm>
          <a:prstGeom prst="rect">
            <a:avLst/>
          </a:prstGeom>
          <a:noFill/>
          <a:ln w="9525">
            <a:noFill/>
            <a:miter lim="800000"/>
            <a:headEnd/>
            <a:tailEnd/>
          </a:ln>
          <a:effectLst/>
        </p:spPr>
        <p:txBody>
          <a:bodyPr vert="horz" wrap="square" lIns="93075" tIns="46538" rIns="93075" bIns="46538" numCol="1" anchor="b" anchorCtr="0" compatLnSpc="1">
            <a:prstTxWarp prst="textNoShape">
              <a:avLst/>
            </a:prstTxWarp>
          </a:bodyPr>
          <a:lstStyle>
            <a:lvl1pPr eaLnBrk="1" hangingPunct="1">
              <a:defRPr sz="1200" b="0" smtClean="0">
                <a:latin typeface="Times New Roman" pitchFamily="18" charset="0"/>
              </a:defRPr>
            </a:lvl1pPr>
          </a:lstStyle>
          <a:p>
            <a:pPr>
              <a:defRPr/>
            </a:pPr>
            <a:endParaRPr lang="en-US"/>
          </a:p>
        </p:txBody>
      </p:sp>
      <p:sp>
        <p:nvSpPr>
          <p:cNvPr id="216071" name="Rectangle 7"/>
          <p:cNvSpPr>
            <a:spLocks noGrp="1" noChangeArrowheads="1"/>
          </p:cNvSpPr>
          <p:nvPr>
            <p:ph type="sldNum" sz="quarter" idx="5"/>
          </p:nvPr>
        </p:nvSpPr>
        <p:spPr bwMode="auto">
          <a:xfrm>
            <a:off x="4007894" y="8921651"/>
            <a:ext cx="3067548" cy="469983"/>
          </a:xfrm>
          <a:prstGeom prst="rect">
            <a:avLst/>
          </a:prstGeom>
          <a:noFill/>
          <a:ln w="9525">
            <a:noFill/>
            <a:miter lim="800000"/>
            <a:headEnd/>
            <a:tailEnd/>
          </a:ln>
          <a:effectLst/>
        </p:spPr>
        <p:txBody>
          <a:bodyPr vert="horz" wrap="square" lIns="93075" tIns="46538" rIns="93075" bIns="46538" numCol="1" anchor="b" anchorCtr="0" compatLnSpc="1">
            <a:prstTxWarp prst="textNoShape">
              <a:avLst/>
            </a:prstTxWarp>
          </a:bodyPr>
          <a:lstStyle>
            <a:lvl1pPr algn="r" eaLnBrk="1" hangingPunct="1">
              <a:defRPr sz="1200" b="0" smtClean="0">
                <a:latin typeface="Times New Roman" pitchFamily="18" charset="0"/>
              </a:defRPr>
            </a:lvl1pPr>
          </a:lstStyle>
          <a:p>
            <a:pPr>
              <a:defRPr/>
            </a:pPr>
            <a:fld id="{8A26E39C-4D34-4897-922C-CF29B890F4BC}" type="slidenum">
              <a:rPr lang="en-US"/>
              <a:pPr>
                <a:defRPr/>
              </a:pPr>
              <a:t>‹#›</a:t>
            </a:fld>
            <a:endParaRPr lang="en-US"/>
          </a:p>
        </p:txBody>
      </p:sp>
    </p:spTree>
    <p:extLst>
      <p:ext uri="{BB962C8B-B14F-4D97-AF65-F5344CB8AC3E}">
        <p14:creationId xmlns:p14="http://schemas.microsoft.com/office/powerpoint/2010/main" val="1483773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BB7DB6AB-1379-4501-8218-3C92B69B8DFE}" type="slidenum">
              <a:rPr lang="en-US" b="0">
                <a:latin typeface="Times New Roman" pitchFamily="18" charset="0"/>
              </a:rPr>
              <a:pPr/>
              <a:t>1</a:t>
            </a:fld>
            <a:endParaRPr lang="en-US" b="0" dirty="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6F05854-76F3-486F-9FFF-13836DBC81DE}" type="slidenum">
              <a:rPr lang="en-US" b="0">
                <a:latin typeface="Times New Roman" pitchFamily="18" charset="0"/>
              </a:rPr>
              <a:pPr/>
              <a:t>18</a:t>
            </a:fld>
            <a:endParaRPr lang="en-US" b="0"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932D3E4-4143-4016-83D2-E88552A41494}" type="slidenum">
              <a:rPr lang="en-US" b="0">
                <a:latin typeface="Times New Roman" pitchFamily="18" charset="0"/>
              </a:rPr>
              <a:pPr/>
              <a:t>19</a:t>
            </a:fld>
            <a:endParaRPr lang="en-US" b="0" dirty="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2839520-95A6-4D5E-BCF2-EFA8308A89AE}" type="slidenum">
              <a:rPr lang="en-US" b="0">
                <a:latin typeface="Times New Roman" pitchFamily="18" charset="0"/>
              </a:rPr>
              <a:pPr/>
              <a:t>25</a:t>
            </a:fld>
            <a:endParaRPr lang="en-US" b="0"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76857907-8F62-4DEC-8DB8-A13ED980BC4B}" type="slidenum">
              <a:rPr lang="en-US" b="0">
                <a:latin typeface="Times New Roman" pitchFamily="18" charset="0"/>
              </a:rPr>
              <a:pPr/>
              <a:t>28</a:t>
            </a:fld>
            <a:endParaRPr lang="en-US" b="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313F6E3-61C2-4DDF-AEE2-DC9E6C7B142E}" type="slidenum">
              <a:rPr lang="en-US" b="0">
                <a:latin typeface="Times New Roman" pitchFamily="18" charset="0"/>
              </a:rPr>
              <a:pPr/>
              <a:t>29</a:t>
            </a:fld>
            <a:endParaRPr lang="en-US" b="0" dirty="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CB6D62F-5E54-4282-91FF-07357FB00B8C}" type="slidenum">
              <a:rPr lang="en-US" b="0">
                <a:latin typeface="Times New Roman" pitchFamily="18" charset="0"/>
              </a:rPr>
              <a:pPr/>
              <a:t>30</a:t>
            </a:fld>
            <a:endParaRPr lang="en-US" b="0" dirty="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A53A02B-E953-4D62-9D74-28EC1DF1892D}" type="slidenum">
              <a:rPr lang="en-US" b="0">
                <a:latin typeface="Times New Roman" pitchFamily="18" charset="0"/>
              </a:rPr>
              <a:pPr/>
              <a:t>31</a:t>
            </a:fld>
            <a:endParaRPr lang="en-US" b="0"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A3F4FA41-6C16-486D-A703-4510B1A5D88E}" type="slidenum">
              <a:rPr lang="en-US" b="0">
                <a:latin typeface="Times New Roman" pitchFamily="18" charset="0"/>
              </a:rPr>
              <a:pPr/>
              <a:t>34</a:t>
            </a:fld>
            <a:endParaRPr lang="en-US" b="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110D719E-BB87-41DE-82CB-1C17530EFAEF}" type="slidenum">
              <a:rPr lang="en-US" b="0">
                <a:latin typeface="Times New Roman" pitchFamily="18" charset="0"/>
              </a:rPr>
              <a:pPr/>
              <a:t>35</a:t>
            </a:fld>
            <a:endParaRPr lang="en-US" b="0"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39478D06-B26C-4F77-ACAE-333F3F9E500C}" type="slidenum">
              <a:rPr lang="en-US" b="0">
                <a:latin typeface="Times New Roman" pitchFamily="18" charset="0"/>
              </a:rPr>
              <a:pPr/>
              <a:t>36</a:t>
            </a:fld>
            <a:endParaRPr lang="en-US" b="0" dirty="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AC0C2-F60F-4586-B20F-45D1A7A9C7CC}" type="slidenum">
              <a:rPr lang="en-US" smtClean="0"/>
              <a:t>5</a:t>
            </a:fld>
            <a:endParaRPr lang="en-US" dirty="0"/>
          </a:p>
        </p:txBody>
      </p:sp>
      <p:sp>
        <p:nvSpPr>
          <p:cNvPr id="5" name="Date Placeholder 4"/>
          <p:cNvSpPr>
            <a:spLocks noGrp="1"/>
          </p:cNvSpPr>
          <p:nvPr>
            <p:ph type="dt" idx="11"/>
          </p:nvPr>
        </p:nvSpPr>
        <p:spPr/>
        <p:txBody>
          <a:bodyPr/>
          <a:lstStyle/>
          <a:p>
            <a:fld id="{E47D9BEA-0ED0-4A9A-A9DB-7345E2DD663B}" type="datetime1">
              <a:rPr lang="en-US" smtClean="0"/>
              <a:t>9/4/19</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20457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05872390-F5EB-459F-B8F3-5C2E376A80CB}" type="slidenum">
              <a:rPr lang="en-US" b="0">
                <a:latin typeface="Times New Roman" pitchFamily="18" charset="0"/>
              </a:rPr>
              <a:pPr/>
              <a:t>37</a:t>
            </a:fld>
            <a:endParaRPr lang="en-US" b="0"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1820BF91-82FD-401C-844E-A7FB628B50EF}" type="slidenum">
              <a:rPr lang="en-US" b="0">
                <a:latin typeface="Times New Roman" pitchFamily="18" charset="0"/>
              </a:rPr>
              <a:pPr/>
              <a:t>40</a:t>
            </a:fld>
            <a:endParaRPr lang="en-US" b="0" dirty="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953CE806-5AE5-48A8-A9EF-DD890E094E78}" type="slidenum">
              <a:rPr lang="en-US" b="0">
                <a:latin typeface="Times New Roman" pitchFamily="18" charset="0"/>
              </a:rPr>
              <a:pPr/>
              <a:t>41</a:t>
            </a:fld>
            <a:endParaRPr lang="en-US" b="0" dirty="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15DFB0B-A502-4E40-9673-7DAA0A6999A3}" type="slidenum">
              <a:rPr lang="en-US" b="0">
                <a:latin typeface="Times New Roman" pitchFamily="18" charset="0"/>
              </a:rPr>
              <a:pPr/>
              <a:t>42</a:t>
            </a:fld>
            <a:endParaRPr lang="en-US" b="0" dirty="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8193B14E-8E4E-4F5D-B8F5-1B44E659DD6A}" type="slidenum">
              <a:rPr lang="en-US" b="0">
                <a:latin typeface="Times New Roman" pitchFamily="18" charset="0"/>
              </a:rPr>
              <a:pPr/>
              <a:t>43</a:t>
            </a:fld>
            <a:endParaRPr lang="en-US" b="0" dirty="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42F9AB0B-A671-4A41-A6E4-2001A8A0CEED}" type="slidenum">
              <a:rPr lang="en-US" b="0">
                <a:latin typeface="Times New Roman" pitchFamily="18" charset="0"/>
              </a:rPr>
              <a:pPr/>
              <a:t>51</a:t>
            </a:fld>
            <a:endParaRPr lang="en-US" b="0" dirty="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625AFDE-0975-4CE3-A1C2-CE034B9DA37C}" type="slidenum">
              <a:rPr lang="en-US" b="0">
                <a:latin typeface="Times New Roman" pitchFamily="18" charset="0"/>
              </a:rPr>
              <a:pPr/>
              <a:t>59</a:t>
            </a:fld>
            <a:endParaRPr lang="en-US" b="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F5A6406E-D2D4-47FA-810D-A99C01ED15A2}" type="slidenum">
              <a:rPr lang="en-US" b="0">
                <a:latin typeface="Times New Roman" pitchFamily="18" charset="0"/>
              </a:rPr>
              <a:pPr/>
              <a:t>62</a:t>
            </a:fld>
            <a:endParaRPr lang="en-US" b="0" dirty="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7C4C60D7-178D-4B03-A5FC-74A95C702C4C}" type="slidenum">
              <a:rPr lang="en-US" b="0">
                <a:latin typeface="Times New Roman" pitchFamily="18" charset="0"/>
              </a:rPr>
              <a:pPr/>
              <a:t>63</a:t>
            </a:fld>
            <a:endParaRPr lang="en-US" b="0" dirty="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4F9734FD-519B-473E-974B-6A683CB04B1D}" type="slidenum">
              <a:rPr lang="en-US" b="0">
                <a:latin typeface="Times New Roman" pitchFamily="18" charset="0"/>
              </a:rPr>
              <a:pPr/>
              <a:t>64</a:t>
            </a:fld>
            <a:endParaRPr lang="en-US" b="0" dirty="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26E39C-4D34-4897-922C-CF29B890F4BC}" type="slidenum">
              <a:rPr lang="en-US" smtClean="0"/>
              <a:pPr>
                <a:defRPr/>
              </a:pPr>
              <a:t>10</a:t>
            </a:fld>
            <a:endParaRPr lang="en-US" dirty="0"/>
          </a:p>
        </p:txBody>
      </p:sp>
    </p:spTree>
    <p:extLst>
      <p:ext uri="{BB962C8B-B14F-4D97-AF65-F5344CB8AC3E}">
        <p14:creationId xmlns:p14="http://schemas.microsoft.com/office/powerpoint/2010/main" val="185332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9/4/19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11</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2D156B1E-F786-43DF-BAE0-622DDAAA3440}" type="slidenum">
              <a:rPr lang="en-US" b="0">
                <a:latin typeface="Times New Roman" pitchFamily="18" charset="0"/>
              </a:rPr>
              <a:pPr/>
              <a:t>12</a:t>
            </a:fld>
            <a:endParaRPr lang="en-US" b="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C0163A61-248A-4C70-BC97-43E549497D71}" type="slidenum">
              <a:rPr lang="en-US" b="0">
                <a:latin typeface="Times New Roman" pitchFamily="18" charset="0"/>
              </a:rPr>
              <a:pPr/>
              <a:t>13</a:t>
            </a:fld>
            <a:endParaRPr lang="en-US" b="0" dirty="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6898EB38-4D66-4589-A63D-DE335D95509C}" type="slidenum">
              <a:rPr lang="en-US" b="0">
                <a:latin typeface="Times New Roman" pitchFamily="18" charset="0"/>
              </a:rPr>
              <a:pPr/>
              <a:t>14</a:t>
            </a:fld>
            <a:endParaRPr lang="en-US" b="0" dirty="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5AD84F64-A187-405C-8101-F63D0BE60BF2}" type="slidenum">
              <a:rPr lang="en-US" b="0">
                <a:latin typeface="Times New Roman" pitchFamily="18" charset="0"/>
              </a:rPr>
              <a:pPr/>
              <a:t>15</a:t>
            </a:fld>
            <a:endParaRPr lang="en-US" b="0" dirty="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56231" indent="-290859">
              <a:defRPr b="1">
                <a:solidFill>
                  <a:schemeClr val="tx1"/>
                </a:solidFill>
                <a:latin typeface="Arial" charset="0"/>
              </a:defRPr>
            </a:lvl2pPr>
            <a:lvl3pPr marL="1163434" indent="-232687">
              <a:defRPr b="1">
                <a:solidFill>
                  <a:schemeClr val="tx1"/>
                </a:solidFill>
                <a:latin typeface="Arial" charset="0"/>
              </a:defRPr>
            </a:lvl3pPr>
            <a:lvl4pPr marL="1628808" indent="-232687">
              <a:defRPr b="1">
                <a:solidFill>
                  <a:schemeClr val="tx1"/>
                </a:solidFill>
                <a:latin typeface="Arial" charset="0"/>
              </a:defRPr>
            </a:lvl4pPr>
            <a:lvl5pPr marL="2094181" indent="-232687">
              <a:defRPr b="1">
                <a:solidFill>
                  <a:schemeClr val="tx1"/>
                </a:solidFill>
                <a:latin typeface="Arial" charset="0"/>
              </a:defRPr>
            </a:lvl5pPr>
            <a:lvl6pPr marL="2559554" indent="-232687" eaLnBrk="0" fontAlgn="base" hangingPunct="0">
              <a:spcBef>
                <a:spcPct val="0"/>
              </a:spcBef>
              <a:spcAft>
                <a:spcPct val="0"/>
              </a:spcAft>
              <a:defRPr b="1">
                <a:solidFill>
                  <a:schemeClr val="tx1"/>
                </a:solidFill>
                <a:latin typeface="Arial" charset="0"/>
              </a:defRPr>
            </a:lvl6pPr>
            <a:lvl7pPr marL="3024928" indent="-232687" eaLnBrk="0" fontAlgn="base" hangingPunct="0">
              <a:spcBef>
                <a:spcPct val="0"/>
              </a:spcBef>
              <a:spcAft>
                <a:spcPct val="0"/>
              </a:spcAft>
              <a:defRPr b="1">
                <a:solidFill>
                  <a:schemeClr val="tx1"/>
                </a:solidFill>
                <a:latin typeface="Arial" charset="0"/>
              </a:defRPr>
            </a:lvl7pPr>
            <a:lvl8pPr marL="3490302" indent="-232687" eaLnBrk="0" fontAlgn="base" hangingPunct="0">
              <a:spcBef>
                <a:spcPct val="0"/>
              </a:spcBef>
              <a:spcAft>
                <a:spcPct val="0"/>
              </a:spcAft>
              <a:defRPr b="1">
                <a:solidFill>
                  <a:schemeClr val="tx1"/>
                </a:solidFill>
                <a:latin typeface="Arial" charset="0"/>
              </a:defRPr>
            </a:lvl8pPr>
            <a:lvl9pPr marL="3955675" indent="-232687" eaLnBrk="0" fontAlgn="base" hangingPunct="0">
              <a:spcBef>
                <a:spcPct val="0"/>
              </a:spcBef>
              <a:spcAft>
                <a:spcPct val="0"/>
              </a:spcAft>
              <a:defRPr b="1">
                <a:solidFill>
                  <a:schemeClr val="tx1"/>
                </a:solidFill>
                <a:latin typeface="Arial" charset="0"/>
              </a:defRPr>
            </a:lvl9pPr>
          </a:lstStyle>
          <a:p>
            <a:fld id="{5D4F5CDC-E785-4092-88BC-A4F605C2ED95}" type="slidenum">
              <a:rPr lang="en-US" b="0">
                <a:latin typeface="Times New Roman" pitchFamily="18" charset="0"/>
              </a:rPr>
              <a:pPr/>
              <a:t>17</a:t>
            </a:fld>
            <a:endParaRPr lang="en-US" b="0" dirty="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5ECDEC61-FFD7-4800-AE12-5F4BCF4E4CA3}" type="datetime3">
              <a:rPr lang="en-US" smtClean="0"/>
              <a:t>4 September 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normAutofit/>
          </a:bodyPr>
          <a:lstStyle/>
          <a:p>
            <a:pPr>
              <a:defRPr/>
            </a:pPr>
            <a:fld id="{940446F2-4EC4-423B-ACB5-A7F295F8EF5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F5F79EF-E7BE-427D-BD2E-56E5E1539C4B}" type="datetime3">
              <a:rPr lang="en-US" smtClean="0"/>
              <a:t>4 September 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731093-1DC3-426E-9566-148C19765C7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340F107-CF96-4601-AC6D-A1721C496865}" type="datetime3">
              <a:rPr lang="en-US" smtClean="0"/>
              <a:t>4 September 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44CC7E-250D-439B-A50F-4E9627BB9F4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fld id="{F23630F9-3C46-4F9F-B77C-B1E730E48DD4}" type="datetime3">
              <a:rPr lang="en-US" smtClean="0"/>
              <a:t>4 September 2019</a:t>
            </a:fld>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AD20C325-F476-4650-A729-ABC6E6B209BA}" type="slidenum">
              <a:rPr lang="en-US"/>
              <a:pPr>
                <a:defRPr/>
              </a:pPr>
              <a:t>‹#›</a:t>
            </a:fld>
            <a:endParaRPr lang="en-US"/>
          </a:p>
        </p:txBody>
      </p:sp>
    </p:spTree>
    <p:extLst>
      <p:ext uri="{BB962C8B-B14F-4D97-AF65-F5344CB8AC3E}">
        <p14:creationId xmlns:p14="http://schemas.microsoft.com/office/powerpoint/2010/main" val="182293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fld id="{E4318562-81FE-4016-BCE9-8B7EB2ABDB46}" type="datetime3">
              <a:rPr lang="en-US" smtClean="0"/>
              <a:t>4 September 2019</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480CEA4B-FF60-4C3D-80A6-97C0839E034E}" type="slidenum">
              <a:rPr lang="en-US"/>
              <a:pPr>
                <a:defRPr/>
              </a:pPr>
              <a:t>‹#›</a:t>
            </a:fld>
            <a:endParaRPr lang="en-US"/>
          </a:p>
        </p:txBody>
      </p:sp>
    </p:spTree>
    <p:extLst>
      <p:ext uri="{BB962C8B-B14F-4D97-AF65-F5344CB8AC3E}">
        <p14:creationId xmlns:p14="http://schemas.microsoft.com/office/powerpoint/2010/main" val="286574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fld id="{F892F5F9-7906-4AFB-9593-F45674A4F80A}" type="datetime3">
              <a:rPr lang="en-US" smtClean="0"/>
              <a:t>4 September 2019</a:t>
            </a:fld>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0031DE05-FAEB-4FAC-A86D-426C539BDDC4}" type="slidenum">
              <a:rPr lang="en-US"/>
              <a:pPr>
                <a:defRPr/>
              </a:pPr>
              <a:t>‹#›</a:t>
            </a:fld>
            <a:endParaRPr lang="en-US"/>
          </a:p>
        </p:txBody>
      </p:sp>
    </p:spTree>
    <p:extLst>
      <p:ext uri="{BB962C8B-B14F-4D97-AF65-F5344CB8AC3E}">
        <p14:creationId xmlns:p14="http://schemas.microsoft.com/office/powerpoint/2010/main" val="204247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2037E77-BDC1-4596-9168-F9106272D4E0}" type="datetime3">
              <a:rPr lang="en-US" smtClean="0"/>
              <a:t>4 September 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9B89E2-3B42-404C-BA4B-F3AFA764132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367C7C9C-CE79-45B7-84B1-1EC8071EBD03}" type="datetime3">
              <a:rPr lang="en-US" smtClean="0"/>
              <a:t>4 September 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61F53-59AC-4827-AE08-504AD04A22E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8A1F7457-587D-4501-8540-F51E26D8665A}" type="datetime3">
              <a:rPr lang="en-US" smtClean="0"/>
              <a:t>4 September 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A1CAFD5-4AB4-4CC0-9ED6-787A196A1D62}" type="slidenum">
              <a:rPr lang="en-US" smtClean="0"/>
              <a:pPr>
                <a:defRPr/>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28A4EA4E-ED47-4537-8BF5-36C2D8848131}" type="datetime3">
              <a:rPr lang="en-US" smtClean="0"/>
              <a:t>4 September 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EFC15B-12D5-49B0-BF8A-10B29BBE329B}" type="slidenum">
              <a:rPr lang="en-US" smtClean="0"/>
              <a:pPr>
                <a:defRPr/>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25678D72-152C-4A8D-AED3-04F80610398C}" type="datetime3">
              <a:rPr lang="en-US" smtClean="0"/>
              <a:t>4 September 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8609534-D7A1-465E-804B-781B0EDEBFC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A1EB8346-A409-4561-B6DE-A0B558F29DE0}" type="datetime3">
              <a:rPr lang="en-US" smtClean="0"/>
              <a:t>4 September 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3A79DAE-B6A4-41DC-A46E-1FF3FB646B1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BB92F0B0-F93B-44B0-9581-F278FEFA6AC4}" type="datetime3">
              <a:rPr lang="en-US" smtClean="0"/>
              <a:t>4 September 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6239DE-0F30-426F-BB71-1BBE7886FDC9}" type="slidenum">
              <a:rPr lang="en-US" smtClean="0"/>
              <a:pPr>
                <a:defRPr/>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CC69E66-4DAD-4334-AAAA-5C09B0059E9E}" type="datetime3">
              <a:rPr lang="en-US" smtClean="0"/>
              <a:t>4 September 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A37E0-63DD-4030-A1CE-AE26E3E9D5F1}" type="slidenum">
              <a:rPr lang="en-US" smtClean="0"/>
              <a:pPr>
                <a:defRPr/>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6">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B0596260-A40E-4C1F-9EA2-BB83FB6D0A1B}" type="datetime3">
              <a:rPr lang="en-US" smtClean="0"/>
              <a:t>4 September 2019</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5128ED3D-FCDE-4019-863A-C7EF389A0DB0}"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hf hdr="0" ftr="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1346200" y="3429000"/>
            <a:ext cx="7162800" cy="1905000"/>
          </a:xfrm>
        </p:spPr>
        <p:txBody>
          <a:bodyPr>
            <a:normAutofit/>
          </a:bodyPr>
          <a:lstStyle/>
          <a:p>
            <a:pPr eaLnBrk="1" hangingPunct="1">
              <a:defRPr/>
            </a:pPr>
            <a:r>
              <a:rPr lang="en-US" sz="3000" b="1" dirty="0" smtClean="0">
                <a:latin typeface="Myriad Condensed Web" pitchFamily="34" charset="0"/>
              </a:rPr>
              <a:t>SEPTEMBER  2019</a:t>
            </a:r>
          </a:p>
          <a:p>
            <a:pPr eaLnBrk="1" hangingPunct="1">
              <a:defRPr/>
            </a:pPr>
            <a:r>
              <a:rPr lang="en-US" sz="3000" b="1" dirty="0" smtClean="0">
                <a:latin typeface="Myriad Condensed Web" pitchFamily="34" charset="0"/>
              </a:rPr>
              <a:t>KOREA NAZARENE UNIVERSITY</a:t>
            </a:r>
          </a:p>
          <a:p>
            <a:pPr eaLnBrk="1" hangingPunct="1">
              <a:defRPr/>
            </a:pPr>
            <a:r>
              <a:rPr lang="en-US" sz="3000" b="1" dirty="0" smtClean="0">
                <a:latin typeface="Myriad Condensed Web" pitchFamily="34" charset="0"/>
              </a:rPr>
              <a:t>Board of Trustees</a:t>
            </a:r>
          </a:p>
        </p:txBody>
      </p:sp>
      <p:sp>
        <p:nvSpPr>
          <p:cNvPr id="26628" name="Rectangle 4"/>
          <p:cNvSpPr>
            <a:spLocks noChangeArrowheads="1"/>
          </p:cNvSpPr>
          <p:nvPr/>
        </p:nvSpPr>
        <p:spPr bwMode="auto">
          <a:xfrm>
            <a:off x="1371600" y="5486400"/>
            <a:ext cx="6400800" cy="685800"/>
          </a:xfrm>
          <a:prstGeom prst="rect">
            <a:avLst/>
          </a:prstGeom>
          <a:noFill/>
          <a:ln w="9525" algn="ctr">
            <a:noFill/>
            <a:miter lim="800000"/>
            <a:headEnd/>
            <a:tailEnd/>
          </a:ln>
          <a:effectLst/>
        </p:spPr>
        <p:txBody>
          <a:bodyPr/>
          <a:lstStyle/>
          <a:p>
            <a:pPr algn="ctr" eaLnBrk="1" hangingPunct="1">
              <a:spcBef>
                <a:spcPct val="20000"/>
              </a:spcBef>
              <a:buClr>
                <a:schemeClr val="hlink"/>
              </a:buClr>
              <a:buSzPct val="80000"/>
              <a:buFont typeface="Wingdings" pitchFamily="2" charset="2"/>
              <a:buNone/>
              <a:defRPr/>
            </a:pPr>
            <a:endParaRPr lang="en-US" sz="2500" dirty="0">
              <a:effectLst>
                <a:outerShdw blurRad="38100" dist="38100" dir="2700000" algn="tl">
                  <a:srgbClr val="000000"/>
                </a:outerShdw>
              </a:effectLst>
              <a:latin typeface="Myriad Condensed Web" pitchFamily="34" charset="0"/>
            </a:endParaRPr>
          </a:p>
        </p:txBody>
      </p:sp>
      <p:sp>
        <p:nvSpPr>
          <p:cNvPr id="2" name="Title 1"/>
          <p:cNvSpPr>
            <a:spLocks noGrp="1"/>
          </p:cNvSpPr>
          <p:nvPr>
            <p:ph type="ctrTitle"/>
          </p:nvPr>
        </p:nvSpPr>
        <p:spPr>
          <a:xfrm>
            <a:off x="228600" y="381000"/>
            <a:ext cx="8229600" cy="2819400"/>
          </a:xfrm>
        </p:spPr>
        <p:txBody>
          <a:bodyPr>
            <a:normAutofit fontScale="90000"/>
          </a:bodyPr>
          <a:lstStyle/>
          <a:p>
            <a:r>
              <a:rPr lang="en-US" sz="4800" b="1" dirty="0" smtClean="0"/>
              <a:t>Best Practices </a:t>
            </a:r>
            <a:br>
              <a:rPr lang="en-US" sz="4800" b="1" dirty="0" smtClean="0"/>
            </a:br>
            <a:r>
              <a:rPr lang="en-US" sz="4800" b="1" dirty="0" smtClean="0"/>
              <a:t>of strong and effective governing boards</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467600" cy="3477875"/>
          </a:xfrm>
          <a:prstGeom prst="rect">
            <a:avLst/>
          </a:prstGeom>
        </p:spPr>
        <p:txBody>
          <a:bodyPr wrap="square">
            <a:spAutoFit/>
          </a:bodyPr>
          <a:lstStyle/>
          <a:p>
            <a:pPr algn="ctr"/>
            <a:r>
              <a:rPr lang="en-US" sz="4400" dirty="0" smtClean="0"/>
              <a:t>Board </a:t>
            </a:r>
            <a:r>
              <a:rPr lang="en-US" sz="4400" dirty="0"/>
              <a:t>members </a:t>
            </a:r>
            <a:endParaRPr lang="en-US" sz="4400" dirty="0" smtClean="0"/>
          </a:p>
          <a:p>
            <a:pPr algn="ctr"/>
            <a:r>
              <a:rPr lang="en-US" sz="4400" dirty="0" smtClean="0"/>
              <a:t>understand </a:t>
            </a:r>
            <a:r>
              <a:rPr lang="en-US" sz="4400" dirty="0"/>
              <a:t>the role, </a:t>
            </a:r>
            <a:endParaRPr lang="en-US" sz="4400" dirty="0" smtClean="0"/>
          </a:p>
          <a:p>
            <a:pPr algn="ctr"/>
            <a:r>
              <a:rPr lang="en-US" sz="4400" dirty="0" smtClean="0"/>
              <a:t>purpose </a:t>
            </a:r>
            <a:r>
              <a:rPr lang="en-US" sz="4400" dirty="0"/>
              <a:t>and function </a:t>
            </a:r>
            <a:endParaRPr lang="en-US" sz="4400" dirty="0" smtClean="0"/>
          </a:p>
          <a:p>
            <a:pPr algn="ctr"/>
            <a:r>
              <a:rPr lang="en-US" sz="4400" dirty="0" smtClean="0"/>
              <a:t>of </a:t>
            </a:r>
            <a:r>
              <a:rPr lang="en-US" sz="4400" dirty="0"/>
              <a:t>the </a:t>
            </a:r>
            <a:r>
              <a:rPr lang="en-US" sz="4400" dirty="0" smtClean="0"/>
              <a:t>board, </a:t>
            </a:r>
          </a:p>
          <a:p>
            <a:pPr algn="ctr"/>
            <a:r>
              <a:rPr lang="en-US" sz="4400" dirty="0" smtClean="0"/>
              <a:t>including board structure</a:t>
            </a:r>
            <a:endParaRPr lang="en-US" sz="4400" dirty="0"/>
          </a:p>
        </p:txBody>
      </p:sp>
      <p:sp>
        <p:nvSpPr>
          <p:cNvPr id="6" name="Rectangle 5"/>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8194129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smtClean="0"/>
              <a:t>Head IN – FINGERS OUT</a:t>
            </a:r>
            <a:endParaRPr lang="zh-CN" altLang="en-US" dirty="0"/>
          </a:p>
        </p:txBody>
      </p:sp>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11</a:t>
            </a:fld>
            <a:endParaRPr lang="zh-CN" altLang="en-US" dirty="0">
              <a:solidFill>
                <a:schemeClr val="bg1"/>
              </a:solidFill>
            </a:endParaRPr>
          </a:p>
        </p:txBody>
      </p:sp>
      <p:grpSp>
        <p:nvGrpSpPr>
          <p:cNvPr id="14" name="Group 13"/>
          <p:cNvGrpSpPr/>
          <p:nvPr/>
        </p:nvGrpSpPr>
        <p:grpSpPr>
          <a:xfrm>
            <a:off x="-228600" y="6626"/>
            <a:ext cx="9369286" cy="1295400"/>
            <a:chOff x="-228600" y="6626"/>
            <a:chExt cx="9369286" cy="1295400"/>
          </a:xfrm>
        </p:grpSpPr>
        <p:sp>
          <p:nvSpPr>
            <p:cNvPr id="6" name="Right Triangle 5"/>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9" name="Straight Connector 8"/>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7792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1447800" y="1600200"/>
            <a:ext cx="7391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f</a:t>
            </a:r>
            <a:r>
              <a:rPr lang="en-US" sz="3200" b="0" dirty="0" smtClean="0">
                <a:effectLst>
                  <a:outerShdw blurRad="38100" dist="38100" dir="2700000" algn="tl">
                    <a:srgbClr val="000000"/>
                  </a:outerShdw>
                </a:effectLst>
              </a:rPr>
              <a:t>ocus on </a:t>
            </a:r>
            <a:r>
              <a:rPr lang="en-US" sz="3200" i="1" dirty="0" smtClean="0">
                <a:effectLst>
                  <a:outerShdw blurRad="38100" dist="38100" dir="2700000" algn="tl">
                    <a:srgbClr val="000000"/>
                  </a:outerShdw>
                </a:effectLst>
              </a:rPr>
              <a:t>policy formation</a:t>
            </a:r>
          </a:p>
          <a:p>
            <a:pPr marL="342900" indent="-342900" eaLnBrk="1" hangingPunct="1">
              <a:spcBef>
                <a:spcPct val="20000"/>
              </a:spcBef>
              <a:buClr>
                <a:schemeClr val="hlink"/>
              </a:buClr>
              <a:buSzPct val="80000"/>
              <a:buFont typeface="Wingdings" pitchFamily="2" charset="2"/>
              <a:buNone/>
              <a:defRPr/>
            </a:pPr>
            <a:r>
              <a:rPr lang="en-US" sz="3200" b="0" dirty="0">
                <a:effectLst>
                  <a:outerShdw blurRad="38100" dist="38100" dir="2700000" algn="tl">
                    <a:srgbClr val="000000"/>
                  </a:outerShdw>
                </a:effectLst>
              </a:rPr>
              <a:t>	</a:t>
            </a:r>
            <a:r>
              <a:rPr lang="en-US" sz="3200" b="0" dirty="0" smtClean="0">
                <a:effectLst>
                  <a:outerShdw blurRad="38100" dist="38100" dir="2700000" algn="tl">
                    <a:srgbClr val="000000"/>
                  </a:outerShdw>
                </a:effectLst>
              </a:rPr>
              <a:t>and </a:t>
            </a:r>
            <a:r>
              <a:rPr lang="en-US" sz="3200" i="1" dirty="0" smtClean="0">
                <a:effectLst>
                  <a:outerShdw blurRad="38100" dist="38100" dir="2700000" algn="tl">
                    <a:srgbClr val="000000"/>
                  </a:outerShdw>
                </a:effectLst>
              </a:rPr>
              <a:t>mission strategy</a:t>
            </a:r>
            <a:r>
              <a:rPr lang="en-US" sz="3200" b="0" dirty="0" smtClean="0">
                <a:effectLst>
                  <a:outerShdw blurRad="38100" dist="38100" dir="2700000" algn="tl">
                    <a:srgbClr val="000000"/>
                  </a:outerShdw>
                </a:effectLst>
              </a:rPr>
              <a:t>;</a:t>
            </a:r>
          </a:p>
          <a:p>
            <a:pPr marL="342900" indent="-342900" eaLnBrk="1" hangingPunct="1">
              <a:spcBef>
                <a:spcPct val="20000"/>
              </a:spcBef>
              <a:buClr>
                <a:schemeClr val="hlink"/>
              </a:buClr>
              <a:buSzPct val="80000"/>
              <a:buFont typeface="Wingdings" pitchFamily="2" charset="2"/>
              <a:buNone/>
              <a:defRPr/>
            </a:pPr>
            <a:endParaRPr lang="en-US" sz="3200" b="0" dirty="0">
              <a:effectLst>
                <a:outerShdw blurRad="38100" dist="38100" dir="2700000" algn="tl">
                  <a:srgbClr val="000000"/>
                </a:outerShdw>
              </a:effectLst>
            </a:endParaRPr>
          </a:p>
          <a:p>
            <a:pPr marL="342900" indent="-342900" eaLnBrk="1" hangingPunct="1">
              <a:spcBef>
                <a:spcPct val="20000"/>
              </a:spcBef>
              <a:buClr>
                <a:schemeClr val="hlink"/>
              </a:buClr>
              <a:buSzPct val="80000"/>
              <a:buFont typeface="Wingdings" pitchFamily="2" charset="2"/>
              <a:buNone/>
              <a:defRPr/>
            </a:pPr>
            <a:r>
              <a:rPr lang="en-US" sz="3200" b="0" dirty="0" smtClean="0">
                <a:effectLst>
                  <a:outerShdw blurRad="38100" dist="38100" dir="2700000" algn="tl">
                    <a:srgbClr val="000000"/>
                  </a:outerShdw>
                </a:effectLst>
              </a:rPr>
              <a:t>Not </a:t>
            </a:r>
            <a:r>
              <a:rPr lang="en-US" sz="3200" i="1" dirty="0" smtClean="0">
                <a:effectLst>
                  <a:outerShdw blurRad="38100" dist="38100" dir="2700000" algn="tl">
                    <a:srgbClr val="000000"/>
                  </a:outerShdw>
                </a:effectLst>
              </a:rPr>
              <a:t>on daily operations</a:t>
            </a:r>
          </a:p>
          <a:p>
            <a:pPr marL="342900" indent="-342900" eaLnBrk="1" hangingPunct="1">
              <a:spcBef>
                <a:spcPct val="20000"/>
              </a:spcBef>
              <a:buClr>
                <a:schemeClr val="hlink"/>
              </a:buClr>
              <a:buSzPct val="80000"/>
              <a:buFont typeface="Wingdings" pitchFamily="2" charset="2"/>
              <a:buNone/>
              <a:defRPr/>
            </a:pPr>
            <a:r>
              <a:rPr lang="en-US" sz="3200" b="0" dirty="0" smtClean="0">
                <a:effectLst>
                  <a:outerShdw blurRad="38100" dist="38100" dir="2700000" algn="tl">
                    <a:srgbClr val="000000"/>
                  </a:outerShdw>
                </a:effectLst>
              </a:rPr>
              <a:t>	and </a:t>
            </a:r>
            <a:r>
              <a:rPr lang="en-US" sz="3200" i="1" dirty="0" smtClean="0">
                <a:effectLst>
                  <a:outerShdw blurRad="38100" dist="38100" dir="2700000" algn="tl">
                    <a:srgbClr val="000000"/>
                  </a:outerShdw>
                </a:effectLst>
              </a:rPr>
              <a:t>personnel management</a:t>
            </a:r>
            <a:r>
              <a:rPr lang="en-US" sz="3200" b="0" dirty="0" smtClean="0">
                <a:effectLst>
                  <a:outerShdw blurRad="38100" dist="38100" dir="2700000" algn="tl">
                    <a:srgbClr val="000000"/>
                  </a:outerShdw>
                </a:effectLst>
              </a:rPr>
              <a:t>.</a:t>
            </a:r>
            <a:endParaRPr lang="en-US" sz="3200" b="0" dirty="0">
              <a:effectLst>
                <a:outerShdw blurRad="38100" dist="38100" dir="2700000" algn="tl">
                  <a:srgbClr val="000000"/>
                </a:outerShdw>
              </a:effectLst>
            </a:endParaRPr>
          </a:p>
        </p:txBody>
      </p:sp>
      <p:sp>
        <p:nvSpPr>
          <p:cNvPr id="2" name="Rectangle 1"/>
          <p:cNvSpPr/>
          <p:nvPr/>
        </p:nvSpPr>
        <p:spPr>
          <a:xfrm>
            <a:off x="381000" y="307538"/>
            <a:ext cx="8305800" cy="707886"/>
          </a:xfrm>
          <a:prstGeom prst="rect">
            <a:avLst/>
          </a:prstGeom>
        </p:spPr>
        <p:txBody>
          <a:bodyPr wrap="square">
            <a:spAutoFit/>
          </a:bodyPr>
          <a:lstStyle/>
          <a:p>
            <a:pPr marL="342900" indent="-342900" eaLnBrk="1" hangingPunct="1">
              <a:spcBef>
                <a:spcPct val="20000"/>
              </a:spcBef>
              <a:buClr>
                <a:schemeClr val="hlink"/>
              </a:buClr>
              <a:buSzPct val="80000"/>
              <a:buFont typeface="Wingdings" pitchFamily="2" charset="2"/>
              <a:buNone/>
              <a:defRPr/>
            </a:pPr>
            <a:r>
              <a:rPr lang="en-US" sz="4000" b="0" dirty="0">
                <a:effectLst>
                  <a:outerShdw blurRad="38100" dist="38100" dir="2700000" algn="tl">
                    <a:srgbClr val="000000"/>
                  </a:outerShdw>
                </a:effectLst>
              </a:rPr>
              <a:t>Effective Governing </a:t>
            </a:r>
            <a:r>
              <a:rPr lang="en-US" sz="4000" b="0" dirty="0" smtClean="0">
                <a:effectLst>
                  <a:outerShdw blurRad="38100" dist="38100" dir="2700000" algn="tl">
                    <a:srgbClr val="000000"/>
                  </a:outerShdw>
                </a:effectLst>
              </a:rPr>
              <a:t>Boards </a:t>
            </a:r>
            <a:r>
              <a:rPr lang="en-US" sz="4000" b="0" dirty="0">
                <a:effectLst>
                  <a:outerShdw blurRad="38100" dist="38100" dir="2700000" algn="tl">
                    <a:srgbClr val="000000"/>
                  </a:outerShdw>
                </a:effectLst>
              </a:rPr>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p:nvPr>
        </p:nvSpPr>
        <p:spPr>
          <a:xfrm>
            <a:off x="228600" y="2057399"/>
            <a:ext cx="8686800" cy="4800601"/>
          </a:xfrm>
        </p:spPr>
        <p:txBody>
          <a:bodyPr>
            <a:normAutofit fontScale="85000" lnSpcReduction="20000"/>
          </a:bodyPr>
          <a:lstStyle/>
          <a:p>
            <a:pPr marL="0" indent="0" algn="ctr" eaLnBrk="1" hangingPunct="1">
              <a:spcBef>
                <a:spcPct val="50000"/>
              </a:spcBef>
              <a:buClr>
                <a:srgbClr val="66FFFF"/>
              </a:buClr>
              <a:buSzTx/>
              <a:buNone/>
            </a:pPr>
            <a:r>
              <a:rPr lang="en-US" sz="3300" dirty="0" smtClean="0">
                <a:solidFill>
                  <a:srgbClr val="66FFFF"/>
                </a:solidFill>
              </a:rPr>
              <a:t>1. </a:t>
            </a:r>
            <a:r>
              <a:rPr lang="en-US" sz="3300" i="1" dirty="0" smtClean="0">
                <a:solidFill>
                  <a:srgbClr val="66FFFF"/>
                </a:solidFill>
              </a:rPr>
              <a:t> Steward </a:t>
            </a:r>
            <a:r>
              <a:rPr lang="en-US" sz="3300" dirty="0" smtClean="0"/>
              <a:t>of tangible assets. </a:t>
            </a:r>
          </a:p>
          <a:p>
            <a:pPr marL="0" indent="0" algn="ctr" eaLnBrk="1" hangingPunct="1">
              <a:spcBef>
                <a:spcPct val="50000"/>
              </a:spcBef>
              <a:buClr>
                <a:srgbClr val="66FFFF"/>
              </a:buClr>
              <a:buSzTx/>
              <a:buNone/>
            </a:pPr>
            <a:r>
              <a:rPr lang="en-US" sz="3300" dirty="0" smtClean="0">
                <a:solidFill>
                  <a:srgbClr val="66FFFF"/>
                </a:solidFill>
              </a:rPr>
              <a:t>2.  </a:t>
            </a:r>
            <a:r>
              <a:rPr lang="en-US" sz="3300" i="1" dirty="0" smtClean="0">
                <a:solidFill>
                  <a:srgbClr val="66FFFF"/>
                </a:solidFill>
              </a:rPr>
              <a:t>Develops</a:t>
            </a:r>
            <a:r>
              <a:rPr lang="en-US" sz="3300" dirty="0" smtClean="0"/>
              <a:t> university’s policies, values, and priorities. </a:t>
            </a:r>
          </a:p>
          <a:p>
            <a:pPr marL="0" indent="0" algn="ctr" eaLnBrk="1" hangingPunct="1">
              <a:spcBef>
                <a:spcPct val="50000"/>
              </a:spcBef>
              <a:buClr>
                <a:srgbClr val="66FFFF"/>
              </a:buClr>
              <a:buSzTx/>
              <a:buNone/>
            </a:pPr>
            <a:r>
              <a:rPr lang="en-US" sz="3300" dirty="0" smtClean="0">
                <a:solidFill>
                  <a:srgbClr val="66FFFF"/>
                </a:solidFill>
              </a:rPr>
              <a:t>3.  </a:t>
            </a:r>
            <a:r>
              <a:rPr lang="en-US" sz="3300" i="1" dirty="0" smtClean="0">
                <a:solidFill>
                  <a:srgbClr val="66FFFF"/>
                </a:solidFill>
              </a:rPr>
              <a:t>Deploys</a:t>
            </a:r>
            <a:r>
              <a:rPr lang="en-US" sz="3300" dirty="0" smtClean="0"/>
              <a:t> resources missionally and wisely.</a:t>
            </a:r>
          </a:p>
          <a:p>
            <a:pPr marL="0" indent="0" algn="ctr" eaLnBrk="1" hangingPunct="1">
              <a:spcBef>
                <a:spcPct val="50000"/>
              </a:spcBef>
              <a:buClr>
                <a:srgbClr val="66FFFF"/>
              </a:buClr>
              <a:buSzTx/>
              <a:buNone/>
            </a:pPr>
            <a:r>
              <a:rPr lang="en-US" sz="3300" dirty="0" smtClean="0">
                <a:solidFill>
                  <a:srgbClr val="66FFFF"/>
                </a:solidFill>
              </a:rPr>
              <a:t>4.  </a:t>
            </a:r>
            <a:r>
              <a:rPr lang="en-US" sz="3300" i="1" dirty="0" smtClean="0">
                <a:solidFill>
                  <a:srgbClr val="66FFFF"/>
                </a:solidFill>
              </a:rPr>
              <a:t>Ensures</a:t>
            </a:r>
            <a:r>
              <a:rPr lang="en-US" sz="3300" dirty="0" smtClean="0"/>
              <a:t> legal and financial integrity.</a:t>
            </a:r>
          </a:p>
          <a:p>
            <a:pPr marL="0" indent="0" algn="ctr" eaLnBrk="1" hangingPunct="1">
              <a:spcBef>
                <a:spcPct val="50000"/>
              </a:spcBef>
              <a:buClr>
                <a:srgbClr val="66FFFF"/>
              </a:buClr>
              <a:buSzTx/>
              <a:buNone/>
            </a:pPr>
            <a:r>
              <a:rPr lang="en-US" sz="3300" dirty="0" smtClean="0">
                <a:solidFill>
                  <a:srgbClr val="66FFFF"/>
                </a:solidFill>
              </a:rPr>
              <a:t>5.  </a:t>
            </a:r>
            <a:r>
              <a:rPr lang="en-US" sz="3300" i="1" dirty="0" smtClean="0">
                <a:solidFill>
                  <a:srgbClr val="66FFFF"/>
                </a:solidFill>
              </a:rPr>
              <a:t>Approves</a:t>
            </a:r>
            <a:r>
              <a:rPr lang="en-US" sz="3300" dirty="0" smtClean="0"/>
              <a:t> academic programs consistent with university</a:t>
            </a:r>
          </a:p>
          <a:p>
            <a:pPr marL="0" indent="0" algn="ctr" eaLnBrk="1" hangingPunct="1">
              <a:spcBef>
                <a:spcPct val="50000"/>
              </a:spcBef>
              <a:buClr>
                <a:srgbClr val="66FFFF"/>
              </a:buClr>
              <a:buSzTx/>
              <a:buNone/>
            </a:pPr>
            <a:r>
              <a:rPr lang="en-US" sz="3300" dirty="0"/>
              <a:t> </a:t>
            </a:r>
            <a:r>
              <a:rPr lang="en-US" sz="3300" dirty="0" smtClean="0"/>
              <a:t>        mission, vision, and values.</a:t>
            </a:r>
          </a:p>
          <a:p>
            <a:pPr marL="514350" indent="-514350" algn="ctr" eaLnBrk="1" hangingPunct="1">
              <a:spcBef>
                <a:spcPct val="50000"/>
              </a:spcBef>
              <a:buClr>
                <a:srgbClr val="66FFFF"/>
              </a:buClr>
              <a:buSzTx/>
              <a:buAutoNum type="arabicPeriod" startAt="6"/>
            </a:pPr>
            <a:r>
              <a:rPr lang="en-US" sz="3300" i="1" dirty="0" smtClean="0">
                <a:solidFill>
                  <a:srgbClr val="66FFFF"/>
                </a:solidFill>
              </a:rPr>
              <a:t>Steward</a:t>
            </a:r>
            <a:r>
              <a:rPr lang="en-US" sz="3300" dirty="0" smtClean="0"/>
              <a:t> of long-term health and mission </a:t>
            </a:r>
          </a:p>
          <a:p>
            <a:pPr marL="0" indent="0" algn="ctr" eaLnBrk="1" hangingPunct="1">
              <a:spcBef>
                <a:spcPct val="50000"/>
              </a:spcBef>
              <a:buClr>
                <a:srgbClr val="66FFFF"/>
              </a:buClr>
              <a:buSzTx/>
              <a:buNone/>
            </a:pPr>
            <a:r>
              <a:rPr lang="en-US" sz="3300" dirty="0"/>
              <a:t> </a:t>
            </a:r>
            <a:r>
              <a:rPr lang="en-US" sz="3300" dirty="0" smtClean="0"/>
              <a:t>        accomplishments of the university.</a:t>
            </a:r>
          </a:p>
          <a:p>
            <a:pPr marL="0" indent="0" eaLnBrk="1" hangingPunct="1">
              <a:spcBef>
                <a:spcPct val="50000"/>
              </a:spcBef>
              <a:buClr>
                <a:srgbClr val="66FFFF"/>
              </a:buClr>
              <a:buSzTx/>
              <a:buNone/>
            </a:pPr>
            <a:r>
              <a:rPr lang="en-US" sz="2800" dirty="0"/>
              <a:t> </a:t>
            </a:r>
            <a:r>
              <a:rPr lang="en-US" sz="2800" dirty="0" smtClean="0"/>
              <a:t>      </a:t>
            </a:r>
          </a:p>
        </p:txBody>
      </p:sp>
      <p:sp>
        <p:nvSpPr>
          <p:cNvPr id="174084" name="Text Box 4"/>
          <p:cNvSpPr txBox="1">
            <a:spLocks noChangeArrowheads="1"/>
          </p:cNvSpPr>
          <p:nvPr/>
        </p:nvSpPr>
        <p:spPr bwMode="auto">
          <a:xfrm>
            <a:off x="381000" y="457200"/>
            <a:ext cx="8610600" cy="634020"/>
          </a:xfrm>
          <a:prstGeom prst="rect">
            <a:avLst/>
          </a:prstGeom>
          <a:noFill/>
          <a:ln w="12700" cap="sq">
            <a:noFill/>
            <a:miter lim="800000"/>
            <a:headEnd type="none" w="sm" len="sm"/>
            <a:tailEnd type="none" w="sm" len="sm"/>
          </a:ln>
          <a:effectLst/>
        </p:spPr>
        <p:txBody>
          <a:bodyPr wrap="square">
            <a:spAutoFit/>
          </a:bodyPr>
          <a:lstStyle/>
          <a:p>
            <a:pPr marL="630238" indent="-630238">
              <a:lnSpc>
                <a:spcPct val="110000"/>
              </a:lnSpc>
              <a:spcBef>
                <a:spcPct val="50000"/>
              </a:spcBef>
              <a:defRPr/>
            </a:pPr>
            <a:r>
              <a:rPr lang="en-US" sz="3200" dirty="0" smtClean="0">
                <a:solidFill>
                  <a:srgbClr val="00FF00"/>
                </a:solidFill>
                <a:effectLst>
                  <a:outerShdw blurRad="38100" dist="38100" dir="2700000" algn="tl">
                    <a:srgbClr val="000000"/>
                  </a:outerShdw>
                </a:effectLst>
              </a:rPr>
              <a:t>1a. </a:t>
            </a:r>
            <a:r>
              <a:rPr lang="en-US" sz="3200" dirty="0">
                <a:solidFill>
                  <a:srgbClr val="00FF00"/>
                </a:solidFill>
                <a:effectLst>
                  <a:outerShdw blurRad="38100" dist="38100" dir="2700000" algn="tl">
                    <a:srgbClr val="000000"/>
                  </a:outerShdw>
                </a:effectLst>
              </a:rPr>
              <a:t>F</a:t>
            </a:r>
            <a:r>
              <a:rPr lang="en-US" sz="3200" dirty="0" smtClean="0">
                <a:solidFill>
                  <a:srgbClr val="00FF00"/>
                </a:solidFill>
                <a:effectLst>
                  <a:outerShdw blurRad="38100" dist="38100" dir="2700000" algn="tl">
                    <a:srgbClr val="000000"/>
                  </a:outerShdw>
                </a:effectLst>
              </a:rPr>
              <a:t>our “Modes </a:t>
            </a:r>
            <a:r>
              <a:rPr lang="en-US" sz="3200" dirty="0">
                <a:solidFill>
                  <a:srgbClr val="00FF00"/>
                </a:solidFill>
                <a:effectLst>
                  <a:outerShdw blurRad="38100" dist="38100" dir="2700000" algn="tl">
                    <a:srgbClr val="000000"/>
                  </a:outerShdw>
                </a:effectLst>
              </a:rPr>
              <a:t>of </a:t>
            </a:r>
            <a:r>
              <a:rPr lang="en-US" sz="3200" dirty="0" smtClean="0">
                <a:solidFill>
                  <a:srgbClr val="00FF00"/>
                </a:solidFill>
                <a:effectLst>
                  <a:outerShdw blurRad="38100" dist="38100" dir="2700000" algn="tl">
                    <a:srgbClr val="000000"/>
                  </a:outerShdw>
                </a:effectLst>
              </a:rPr>
              <a:t>Thinking”</a:t>
            </a:r>
            <a:r>
              <a:rPr lang="en-US" sz="3200" dirty="0">
                <a:solidFill>
                  <a:srgbClr val="00FF00"/>
                </a:solidFill>
                <a:effectLst>
                  <a:outerShdw blurRad="38100" dist="38100" dir="2700000" algn="tl">
                    <a:srgbClr val="000000"/>
                  </a:outerShdw>
                </a:effectLst>
              </a:rPr>
              <a:t> </a:t>
            </a:r>
            <a:r>
              <a:rPr lang="en-US" sz="3200" dirty="0" smtClean="0">
                <a:solidFill>
                  <a:srgbClr val="00FF00"/>
                </a:solidFill>
                <a:effectLst>
                  <a:outerShdw blurRad="38100" dist="38100" dir="2700000" algn="tl">
                    <a:srgbClr val="000000"/>
                  </a:outerShdw>
                </a:effectLst>
              </a:rPr>
              <a:t>on Boards</a:t>
            </a:r>
            <a:endParaRPr lang="en-US" sz="3200" dirty="0">
              <a:solidFill>
                <a:srgbClr val="00FF00"/>
              </a:solidFill>
              <a:effectLst>
                <a:outerShdw blurRad="38100" dist="38100" dir="2700000" algn="tl">
                  <a:srgbClr val="000000"/>
                </a:outerShdw>
              </a:effectLst>
            </a:endParaRPr>
          </a:p>
        </p:txBody>
      </p:sp>
      <p:sp>
        <p:nvSpPr>
          <p:cNvPr id="174085" name="Rectangle 5"/>
          <p:cNvSpPr>
            <a:spLocks noChangeArrowheads="1"/>
          </p:cNvSpPr>
          <p:nvPr/>
        </p:nvSpPr>
        <p:spPr bwMode="auto">
          <a:xfrm>
            <a:off x="1066800" y="1066800"/>
            <a:ext cx="4419600" cy="723900"/>
          </a:xfrm>
          <a:prstGeom prst="rect">
            <a:avLst/>
          </a:prstGeom>
          <a:noFill/>
          <a:ln w="12700" cap="sq">
            <a:noFill/>
            <a:miter lim="800000"/>
            <a:headEnd type="none" w="sm" len="sm"/>
            <a:tailEnd type="none" w="sm" len="sm"/>
          </a:ln>
          <a:effectLst/>
        </p:spPr>
        <p:txBody>
          <a:bodyPr>
            <a:spAutoFit/>
          </a:bodyPr>
          <a:lstStyle/>
          <a:p>
            <a:pPr eaLnBrk="1" hangingPunct="1">
              <a:lnSpc>
                <a:spcPct val="115000"/>
              </a:lnSpc>
              <a:spcBef>
                <a:spcPct val="20000"/>
              </a:spcBef>
              <a:buClr>
                <a:schemeClr val="hlink"/>
              </a:buClr>
              <a:buSzPct val="80000"/>
              <a:buFont typeface="Wingdings" pitchFamily="2" charset="2"/>
              <a:buNone/>
              <a:defRPr/>
            </a:pPr>
            <a:r>
              <a:rPr lang="en-US" sz="3600" i="1" dirty="0">
                <a:solidFill>
                  <a:srgbClr val="66FFFF"/>
                </a:solidFill>
                <a:effectLst>
                  <a:outerShdw blurRad="38100" dist="38100" dir="2700000" algn="tl">
                    <a:srgbClr val="000000"/>
                  </a:outerShdw>
                </a:effectLst>
              </a:rPr>
              <a:t>Fiduciary</a:t>
            </a:r>
            <a:r>
              <a:rPr lang="en-US" sz="3600" dirty="0">
                <a:solidFill>
                  <a:srgbClr val="66FFFF"/>
                </a:solidFill>
                <a:effectLst>
                  <a:outerShdw blurRad="38100" dist="38100" dir="2700000" algn="tl">
                    <a:srgbClr val="000000"/>
                  </a:outerShdw>
                </a:effectLst>
              </a:rPr>
              <a:t> mode: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p:nvPr>
        </p:nvSpPr>
        <p:spPr/>
        <p:txBody>
          <a:bodyPr/>
          <a:lstStyle/>
          <a:p>
            <a:pPr marL="0" indent="3175" eaLnBrk="1" hangingPunct="1">
              <a:buFont typeface="Wingdings" pitchFamily="2" charset="2"/>
              <a:buNone/>
              <a:defRPr/>
            </a:pPr>
            <a:r>
              <a:rPr lang="en-US" sz="3600" b="1" i="1" dirty="0" smtClean="0">
                <a:solidFill>
                  <a:srgbClr val="66FFFF"/>
                </a:solidFill>
              </a:rPr>
              <a:t>Strategic</a:t>
            </a:r>
            <a:r>
              <a:rPr lang="en-US" sz="3600" b="1" dirty="0" smtClean="0">
                <a:solidFill>
                  <a:srgbClr val="66FFFF"/>
                </a:solidFill>
              </a:rPr>
              <a:t> mode:</a:t>
            </a:r>
          </a:p>
        </p:txBody>
      </p:sp>
      <p:sp>
        <p:nvSpPr>
          <p:cNvPr id="175108" name="Rectangle 4"/>
          <p:cNvSpPr>
            <a:spLocks noChangeArrowheads="1"/>
          </p:cNvSpPr>
          <p:nvPr/>
        </p:nvSpPr>
        <p:spPr bwMode="auto">
          <a:xfrm>
            <a:off x="76200" y="1143000"/>
            <a:ext cx="9067800" cy="6324600"/>
          </a:xfrm>
          <a:prstGeom prst="rect">
            <a:avLst/>
          </a:prstGeom>
          <a:noFill/>
          <a:ln w="9525">
            <a:noFill/>
            <a:miter lim="800000"/>
            <a:headEnd/>
            <a:tailEnd/>
          </a:ln>
          <a:effectLst/>
        </p:spPr>
        <p:txBody>
          <a:bodyPr/>
          <a:lstStyle/>
          <a:p>
            <a:pPr algn="ctr" eaLnBrk="1" hangingPunct="1">
              <a:spcBef>
                <a:spcPct val="20000"/>
              </a:spcBef>
              <a:buClr>
                <a:srgbClr val="66FFFF"/>
              </a:buClr>
            </a:pPr>
            <a:r>
              <a:rPr lang="en-US" sz="2800" b="0" i="1" dirty="0" smtClean="0">
                <a:solidFill>
                  <a:srgbClr val="66FFFF"/>
                </a:solidFill>
                <a:effectLst>
                  <a:outerShdw blurRad="38100" dist="38100" dir="2700000" algn="tl">
                    <a:srgbClr val="000000"/>
                  </a:outerShdw>
                </a:effectLst>
              </a:rPr>
              <a:t>1. </a:t>
            </a:r>
            <a:r>
              <a:rPr lang="en-US" sz="2800" b="0" i="1" dirty="0">
                <a:solidFill>
                  <a:srgbClr val="66FFFF"/>
                </a:solidFill>
                <a:effectLst>
                  <a:outerShdw blurRad="38100" dist="38100" dir="2700000" algn="tl">
                    <a:srgbClr val="000000"/>
                  </a:outerShdw>
                </a:effectLst>
              </a:rPr>
              <a:t>Planning partner</a:t>
            </a:r>
            <a:r>
              <a:rPr lang="en-US" sz="2800" b="0" dirty="0">
                <a:solidFill>
                  <a:srgbClr val="66FFFF"/>
                </a:solidFill>
                <a:effectLst>
                  <a:outerShdw blurRad="38100" dist="38100" dir="2700000" algn="tl">
                    <a:srgbClr val="000000"/>
                  </a:outerShdw>
                </a:effectLst>
              </a:rPr>
              <a:t> </a:t>
            </a:r>
            <a:r>
              <a:rPr lang="en-US" sz="2800" b="0" dirty="0">
                <a:effectLst>
                  <a:outerShdw blurRad="38100" dist="38100" dir="2700000" algn="tl">
                    <a:srgbClr val="000000"/>
                  </a:outerShdw>
                </a:effectLst>
              </a:rPr>
              <a:t>with the </a:t>
            </a:r>
            <a:r>
              <a:rPr lang="en-US" sz="2800" b="0" dirty="0" smtClean="0">
                <a:effectLst>
                  <a:outerShdw blurRad="38100" dist="38100" dir="2700000" algn="tl">
                    <a:srgbClr val="000000"/>
                  </a:outerShdw>
                </a:effectLst>
              </a:rPr>
              <a:t>university president.</a:t>
            </a:r>
            <a:endParaRPr lang="en-US" sz="2800" b="0" dirty="0">
              <a:effectLst>
                <a:outerShdw blurRad="38100" dist="38100" dir="2700000" algn="tl">
                  <a:srgbClr val="000000"/>
                </a:outerShdw>
              </a:effectLst>
            </a:endParaRPr>
          </a:p>
          <a:p>
            <a:pPr indent="3175" algn="ctr" eaLnBrk="1" hangingPunct="1">
              <a:spcBef>
                <a:spcPct val="20000"/>
              </a:spcBef>
              <a:buClr>
                <a:srgbClr val="66FFFF"/>
              </a:buClr>
              <a:buFont typeface="Wingdings" pitchFamily="2" charset="2"/>
              <a:buNone/>
            </a:pPr>
            <a:endParaRPr lang="en-US" sz="2800" b="0" dirty="0">
              <a:effectLst>
                <a:outerShdw blurRad="38100" dist="38100" dir="2700000" algn="tl">
                  <a:srgbClr val="000000"/>
                </a:outerShdw>
              </a:effectLst>
            </a:endParaRPr>
          </a:p>
          <a:p>
            <a:pPr algn="ctr" eaLnBrk="1" hangingPunct="1">
              <a:spcBef>
                <a:spcPct val="20000"/>
              </a:spcBef>
              <a:buClr>
                <a:srgbClr val="66FFFF"/>
              </a:buClr>
            </a:pPr>
            <a:r>
              <a:rPr lang="en-US" sz="2800" b="0" i="1" dirty="0" smtClean="0">
                <a:solidFill>
                  <a:srgbClr val="66FFFF"/>
                </a:solidFill>
                <a:effectLst>
                  <a:outerShdw blurRad="38100" dist="38100" dir="2700000" algn="tl">
                    <a:srgbClr val="000000"/>
                  </a:outerShdw>
                </a:effectLst>
              </a:rPr>
              <a:t>2. </a:t>
            </a:r>
            <a:r>
              <a:rPr lang="en-US" sz="2800" b="0" i="1" dirty="0">
                <a:effectLst>
                  <a:outerShdw blurRad="38100" dist="38100" dir="2700000" algn="tl">
                    <a:srgbClr val="000000"/>
                  </a:outerShdw>
                </a:effectLst>
              </a:rPr>
              <a:t>Drafts, updates, and </a:t>
            </a:r>
            <a:r>
              <a:rPr lang="en-US" sz="2800" b="0" i="1" dirty="0">
                <a:solidFill>
                  <a:srgbClr val="66FFFF"/>
                </a:solidFill>
                <a:effectLst>
                  <a:outerShdw blurRad="38100" dist="38100" dir="2700000" algn="tl">
                    <a:srgbClr val="000000"/>
                  </a:outerShdw>
                </a:effectLst>
              </a:rPr>
              <a:t>reviews</a:t>
            </a:r>
            <a:r>
              <a:rPr lang="en-US" sz="2800" b="0" dirty="0">
                <a:solidFill>
                  <a:srgbClr val="66FFFF"/>
                </a:solidFill>
                <a:effectLst>
                  <a:outerShdw blurRad="38100" dist="38100" dir="2700000" algn="tl">
                    <a:srgbClr val="000000"/>
                  </a:outerShdw>
                </a:effectLst>
              </a:rPr>
              <a:t> the mission</a:t>
            </a:r>
          </a:p>
          <a:p>
            <a:pPr indent="3175" algn="ctr" eaLnBrk="1" hangingPunct="1">
              <a:spcBef>
                <a:spcPct val="20000"/>
              </a:spcBef>
              <a:buClr>
                <a:srgbClr val="66FFFF"/>
              </a:buClr>
              <a:buFont typeface="Wingdings" pitchFamily="2" charset="2"/>
              <a:buNone/>
            </a:pPr>
            <a:r>
              <a:rPr lang="en-US" sz="2800" b="0" dirty="0">
                <a:solidFill>
                  <a:srgbClr val="66FFFF"/>
                </a:solidFill>
                <a:effectLst>
                  <a:outerShdw blurRad="38100" dist="38100" dir="2700000" algn="tl">
                    <a:srgbClr val="000000"/>
                  </a:outerShdw>
                </a:effectLst>
              </a:rPr>
              <a:t>    </a:t>
            </a:r>
            <a:r>
              <a:rPr lang="en-US" sz="2800" b="0" dirty="0" smtClean="0">
                <a:solidFill>
                  <a:srgbClr val="66FFFF"/>
                </a:solidFill>
                <a:effectLst>
                  <a:outerShdw blurRad="38100" dist="38100" dir="2700000" algn="tl">
                    <a:srgbClr val="000000"/>
                  </a:outerShdw>
                </a:effectLst>
              </a:rPr>
              <a:t>    and </a:t>
            </a:r>
            <a:r>
              <a:rPr lang="en-US" sz="2800" b="0" dirty="0">
                <a:solidFill>
                  <a:srgbClr val="66FFFF"/>
                </a:solidFill>
                <a:effectLst>
                  <a:outerShdw blurRad="38100" dist="38100" dir="2700000" algn="tl">
                    <a:srgbClr val="000000"/>
                  </a:outerShdw>
                </a:effectLst>
              </a:rPr>
              <a:t>strategic planning documents </a:t>
            </a:r>
            <a:r>
              <a:rPr lang="en-US" sz="2800" b="0" dirty="0">
                <a:effectLst>
                  <a:outerShdw blurRad="38100" dist="38100" dir="2700000" algn="tl">
                    <a:srgbClr val="000000"/>
                  </a:outerShdw>
                </a:effectLst>
              </a:rPr>
              <a:t>in light</a:t>
            </a:r>
          </a:p>
          <a:p>
            <a:pPr indent="3175" algn="ctr" eaLnBrk="1" hangingPunct="1">
              <a:spcBef>
                <a:spcPct val="20000"/>
              </a:spcBef>
              <a:buClr>
                <a:srgbClr val="66FFFF"/>
              </a:buClr>
              <a:buFont typeface="Wingdings" pitchFamily="2" charset="2"/>
              <a:buNone/>
            </a:pPr>
            <a:r>
              <a:rPr lang="en-US" sz="2800" b="0" dirty="0">
                <a:effectLst>
                  <a:outerShdw blurRad="38100" dist="38100" dir="2700000" algn="tl">
                    <a:srgbClr val="000000"/>
                  </a:outerShdw>
                </a:effectLst>
              </a:rPr>
              <a:t>    </a:t>
            </a:r>
            <a:r>
              <a:rPr lang="en-US" sz="2800" b="0" dirty="0" smtClean="0">
                <a:effectLst>
                  <a:outerShdw blurRad="38100" dist="38100" dir="2700000" algn="tl">
                    <a:srgbClr val="000000"/>
                  </a:outerShdw>
                </a:effectLst>
              </a:rPr>
              <a:t>    of </a:t>
            </a:r>
            <a:r>
              <a:rPr lang="en-US" sz="2800" b="0" dirty="0">
                <a:effectLst>
                  <a:outerShdw blurRad="38100" dist="38100" dir="2700000" algn="tl">
                    <a:srgbClr val="000000"/>
                  </a:outerShdw>
                </a:effectLst>
              </a:rPr>
              <a:t>the mission of the </a:t>
            </a:r>
            <a:r>
              <a:rPr lang="en-US" sz="2800" b="0" dirty="0" smtClean="0">
                <a:effectLst>
                  <a:outerShdw blurRad="38100" dist="38100" dir="2700000" algn="tl">
                    <a:srgbClr val="000000"/>
                  </a:outerShdw>
                </a:effectLst>
              </a:rPr>
              <a:t>university.</a:t>
            </a:r>
            <a:endParaRPr lang="en-US" sz="2800" b="0" dirty="0">
              <a:effectLst>
                <a:outerShdw blurRad="38100" dist="38100" dir="2700000" algn="tl">
                  <a:srgbClr val="000000"/>
                </a:outerShdw>
              </a:effectLst>
            </a:endParaRPr>
          </a:p>
          <a:p>
            <a:pPr indent="3175" algn="ctr"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algn="ctr" eaLnBrk="1" hangingPunct="1">
              <a:spcBef>
                <a:spcPct val="20000"/>
              </a:spcBef>
              <a:buClr>
                <a:srgbClr val="66FFFF"/>
              </a:buClr>
            </a:pPr>
            <a:r>
              <a:rPr lang="en-US" sz="2800" b="0" i="1" dirty="0" smtClean="0">
                <a:solidFill>
                  <a:srgbClr val="66FFFF"/>
                </a:solidFill>
                <a:effectLst>
                  <a:outerShdw blurRad="38100" dist="38100" dir="2700000" algn="tl">
                    <a:srgbClr val="000000"/>
                  </a:outerShdw>
                </a:effectLst>
              </a:rPr>
              <a:t>3. Proactive </a:t>
            </a:r>
            <a:r>
              <a:rPr lang="en-US" sz="2800" b="0" i="1" dirty="0">
                <a:solidFill>
                  <a:srgbClr val="66FFFF"/>
                </a:solidFill>
                <a:effectLst>
                  <a:outerShdw blurRad="38100" dist="38100" dir="2700000" algn="tl">
                    <a:srgbClr val="000000"/>
                  </a:outerShdw>
                </a:effectLst>
              </a:rPr>
              <a:t>and intentional</a:t>
            </a:r>
            <a:r>
              <a:rPr lang="en-US" sz="2800" b="0" dirty="0">
                <a:solidFill>
                  <a:srgbClr val="66FFFF"/>
                </a:solidFill>
                <a:effectLst>
                  <a:outerShdw blurRad="38100" dist="38100" dir="2700000" algn="tl">
                    <a:srgbClr val="000000"/>
                  </a:outerShdw>
                </a:effectLst>
              </a:rPr>
              <a:t> </a:t>
            </a:r>
            <a:r>
              <a:rPr lang="en-US" sz="2800" b="0" dirty="0">
                <a:effectLst>
                  <a:outerShdw blurRad="38100" dist="38100" dir="2700000" algn="tl">
                    <a:srgbClr val="000000"/>
                  </a:outerShdw>
                </a:effectLst>
              </a:rPr>
              <a:t>in strategic</a:t>
            </a:r>
          </a:p>
          <a:p>
            <a:pPr indent="3175" algn="ctr" eaLnBrk="1" hangingPunct="1">
              <a:spcBef>
                <a:spcPct val="20000"/>
              </a:spcBef>
              <a:buClr>
                <a:srgbClr val="66FFFF"/>
              </a:buClr>
              <a:buFont typeface="Wingdings" pitchFamily="2" charset="2"/>
              <a:buNone/>
            </a:pPr>
            <a:r>
              <a:rPr lang="en-US" sz="2800" b="0" dirty="0">
                <a:effectLst>
                  <a:outerShdw blurRad="38100" dist="38100" dir="2700000" algn="tl">
                    <a:srgbClr val="000000"/>
                  </a:outerShdw>
                </a:effectLst>
              </a:rPr>
              <a:t>    </a:t>
            </a:r>
            <a:r>
              <a:rPr lang="en-US" sz="2800" b="0" dirty="0" smtClean="0">
                <a:effectLst>
                  <a:outerShdw blurRad="38100" dist="38100" dir="2700000" algn="tl">
                    <a:srgbClr val="000000"/>
                  </a:outerShdw>
                </a:effectLst>
              </a:rPr>
              <a:t>    planning </a:t>
            </a:r>
            <a:r>
              <a:rPr lang="en-US" sz="2800" b="0" dirty="0">
                <a:effectLst>
                  <a:outerShdw blurRad="38100" dist="38100" dir="2700000" algn="tl">
                    <a:srgbClr val="000000"/>
                  </a:outerShdw>
                </a:effectLst>
              </a:rPr>
              <a:t>for </a:t>
            </a:r>
            <a:r>
              <a:rPr lang="en-US" sz="2800" b="0" dirty="0">
                <a:solidFill>
                  <a:srgbClr val="66FFFF"/>
                </a:solidFill>
                <a:effectLst>
                  <a:outerShdw blurRad="38100" dist="38100" dir="2700000" algn="tl">
                    <a:srgbClr val="000000"/>
                  </a:outerShdw>
                </a:effectLst>
              </a:rPr>
              <a:t>mission and vision fulfillment.</a:t>
            </a:r>
          </a:p>
          <a:p>
            <a:pPr indent="3175" algn="ctr"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algn="ctr" eaLnBrk="1" hangingPunct="1">
              <a:spcBef>
                <a:spcPct val="20000"/>
              </a:spcBef>
              <a:buClr>
                <a:srgbClr val="66FFFF"/>
              </a:buClr>
            </a:pPr>
            <a:r>
              <a:rPr lang="en-US" sz="2800" b="0" dirty="0" smtClean="0">
                <a:solidFill>
                  <a:srgbClr val="66FFFF"/>
                </a:solidFill>
                <a:effectLst>
                  <a:outerShdw blurRad="38100" dist="38100" dir="2700000" algn="tl">
                    <a:srgbClr val="000000"/>
                  </a:outerShdw>
                </a:effectLst>
              </a:rPr>
              <a:t>4. </a:t>
            </a:r>
            <a:r>
              <a:rPr lang="en-US" sz="2800" b="0" i="1" dirty="0" smtClean="0">
                <a:solidFill>
                  <a:srgbClr val="66FFFF"/>
                </a:solidFill>
                <a:effectLst>
                  <a:outerShdw blurRad="38100" dist="38100" dir="2700000" algn="tl">
                    <a:srgbClr val="000000"/>
                  </a:outerShdw>
                </a:effectLst>
              </a:rPr>
              <a:t>Ensures</a:t>
            </a:r>
            <a:r>
              <a:rPr lang="en-US" sz="2800" b="0" dirty="0" smtClean="0">
                <a:effectLst>
                  <a:outerShdw blurRad="38100" dist="38100" dir="2700000" algn="tl">
                    <a:srgbClr val="000000"/>
                  </a:outerShdw>
                </a:effectLst>
              </a:rPr>
              <a:t> </a:t>
            </a:r>
            <a:r>
              <a:rPr lang="en-US" sz="2800" b="0" dirty="0">
                <a:effectLst>
                  <a:outerShdw blurRad="38100" dist="38100" dir="2700000" algn="tl">
                    <a:srgbClr val="000000"/>
                  </a:outerShdw>
                </a:effectLst>
              </a:rPr>
              <a:t>that a strategic plan is in place.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1" name="Rectangle 3"/>
          <p:cNvSpPr>
            <a:spLocks noGrp="1" noChangeArrowheads="1"/>
          </p:cNvSpPr>
          <p:nvPr>
            <p:ph/>
          </p:nvPr>
        </p:nvSpPr>
        <p:spPr/>
        <p:txBody>
          <a:bodyPr/>
          <a:lstStyle/>
          <a:p>
            <a:pPr marL="55563" indent="3175" eaLnBrk="1" hangingPunct="1">
              <a:buFont typeface="Wingdings" pitchFamily="2" charset="2"/>
              <a:buNone/>
              <a:defRPr/>
            </a:pPr>
            <a:r>
              <a:rPr lang="en-US" sz="3600" b="1" i="1" dirty="0" smtClean="0">
                <a:solidFill>
                  <a:srgbClr val="66FFFF"/>
                </a:solidFill>
              </a:rPr>
              <a:t>Representative </a:t>
            </a:r>
            <a:r>
              <a:rPr lang="en-US" sz="3600" b="1" dirty="0" smtClean="0">
                <a:solidFill>
                  <a:srgbClr val="66FFFF"/>
                </a:solidFill>
              </a:rPr>
              <a:t>mode</a:t>
            </a:r>
            <a:r>
              <a:rPr lang="en-US" sz="3600" b="1" i="1" dirty="0" smtClean="0">
                <a:solidFill>
                  <a:srgbClr val="66FFFF"/>
                </a:solidFill>
              </a:rPr>
              <a:t>:</a:t>
            </a:r>
            <a:endParaRPr lang="en-US" sz="3600" dirty="0" smtClean="0">
              <a:solidFill>
                <a:srgbClr val="66FFFF"/>
              </a:solidFill>
            </a:endParaRPr>
          </a:p>
        </p:txBody>
      </p:sp>
      <p:sp>
        <p:nvSpPr>
          <p:cNvPr id="176132" name="Rectangle 4"/>
          <p:cNvSpPr>
            <a:spLocks noChangeArrowheads="1"/>
          </p:cNvSpPr>
          <p:nvPr/>
        </p:nvSpPr>
        <p:spPr bwMode="auto">
          <a:xfrm>
            <a:off x="228600" y="1447800"/>
            <a:ext cx="8610600" cy="5105400"/>
          </a:xfrm>
          <a:prstGeom prst="rect">
            <a:avLst/>
          </a:prstGeom>
          <a:noFill/>
          <a:ln w="9525">
            <a:noFill/>
            <a:miter lim="800000"/>
            <a:headEnd/>
            <a:tailEnd/>
          </a:ln>
          <a:effectLst/>
        </p:spPr>
        <p:txBody>
          <a:bodyPr/>
          <a:lstStyle/>
          <a:p>
            <a:pPr marL="460375" lvl="1" eaLnBrk="1" hangingPunct="1">
              <a:spcBef>
                <a:spcPct val="20000"/>
              </a:spcBef>
              <a:buClr>
                <a:srgbClr val="66FFFF"/>
              </a:buClr>
            </a:pPr>
            <a:r>
              <a:rPr lang="en-US" sz="2800" b="0" dirty="0" smtClean="0">
                <a:solidFill>
                  <a:srgbClr val="66FFFF"/>
                </a:solidFill>
                <a:effectLst>
                  <a:outerShdw blurRad="38100" dist="38100" dir="2700000" algn="tl">
                    <a:srgbClr val="000000"/>
                  </a:outerShdw>
                </a:effectLst>
              </a:rPr>
              <a:t>1. </a:t>
            </a:r>
            <a:r>
              <a:rPr lang="en-US" sz="2800" b="0" dirty="0" smtClean="0">
                <a:effectLst>
                  <a:outerShdw blurRad="38100" dist="38100" dir="2700000" algn="tl">
                    <a:srgbClr val="000000"/>
                  </a:outerShdw>
                </a:effectLst>
              </a:rPr>
              <a:t>Comments </a:t>
            </a:r>
            <a:r>
              <a:rPr lang="en-US" sz="2800" b="0" dirty="0">
                <a:effectLst>
                  <a:outerShdw blurRad="38100" dist="38100" dir="2700000" algn="tl">
                    <a:srgbClr val="000000"/>
                  </a:outerShdw>
                </a:effectLst>
              </a:rPr>
              <a:t>and questions are </a:t>
            </a:r>
            <a:r>
              <a:rPr lang="en-US" sz="2800" b="0" dirty="0">
                <a:solidFill>
                  <a:srgbClr val="66FFFF"/>
                </a:solidFill>
                <a:effectLst>
                  <a:outerShdw blurRad="38100" dist="38100" dir="2700000" algn="tl">
                    <a:srgbClr val="000000"/>
                  </a:outerShdw>
                </a:effectLst>
              </a:rPr>
              <a:t>rooted </a:t>
            </a:r>
            <a:r>
              <a:rPr lang="en-US" sz="2800" b="0" dirty="0" smtClean="0">
                <a:solidFill>
                  <a:srgbClr val="66FFFF"/>
                </a:solidFill>
                <a:effectLst>
                  <a:outerShdw blurRad="38100" dist="38100" dir="2700000" algn="tl">
                    <a:srgbClr val="000000"/>
                  </a:outerShdw>
                </a:effectLst>
              </a:rPr>
              <a:t>in</a:t>
            </a:r>
          </a:p>
          <a:p>
            <a:pPr marL="460375" lvl="1" eaLnBrk="1" hangingPunct="1">
              <a:spcBef>
                <a:spcPct val="20000"/>
              </a:spcBef>
              <a:buClr>
                <a:srgbClr val="66FFFF"/>
              </a:buClr>
            </a:pPr>
            <a:r>
              <a:rPr lang="en-US" sz="2800" b="0" dirty="0">
                <a:solidFill>
                  <a:srgbClr val="66FFFF"/>
                </a:solidFill>
                <a:effectLst>
                  <a:outerShdw blurRad="38100" dist="38100" dir="2700000" algn="tl">
                    <a:srgbClr val="000000"/>
                  </a:outerShdw>
                </a:effectLst>
              </a:rPr>
              <a:t> </a:t>
            </a:r>
            <a:r>
              <a:rPr lang="en-US" sz="2800" b="0" dirty="0" smtClean="0">
                <a:solidFill>
                  <a:srgbClr val="66FFFF"/>
                </a:solidFill>
                <a:effectLst>
                  <a:outerShdw blurRad="38100" dist="38100" dir="2700000" algn="tl">
                    <a:srgbClr val="000000"/>
                  </a:outerShdw>
                </a:effectLst>
              </a:rPr>
              <a:t>       KNU’s </a:t>
            </a:r>
            <a:r>
              <a:rPr lang="en-US" sz="2800" b="0" dirty="0">
                <a:effectLst>
                  <a:outerShdw blurRad="38100" dist="38100" dir="2700000" algn="tl">
                    <a:srgbClr val="000000"/>
                  </a:outerShdw>
                </a:effectLst>
              </a:rPr>
              <a:t>values, traditions, and beliefs</a:t>
            </a:r>
            <a:r>
              <a:rPr lang="en-US" sz="2800" b="0" dirty="0" smtClean="0">
                <a:effectLst>
                  <a:outerShdw blurRad="38100" dist="38100" dir="2700000" algn="tl">
                    <a:srgbClr val="000000"/>
                  </a:outerShdw>
                </a:effectLst>
              </a:rPr>
              <a:t>.</a:t>
            </a:r>
          </a:p>
          <a:p>
            <a:pPr marL="746125" lvl="1" indent="-285750" eaLnBrk="1" hangingPunct="1">
              <a:spcBef>
                <a:spcPct val="20000"/>
              </a:spcBef>
              <a:buClr>
                <a:srgbClr val="66FFFF"/>
              </a:buClr>
              <a:buFont typeface="Wingdings" pitchFamily="2" charset="2"/>
              <a:buChar char="§"/>
            </a:pPr>
            <a:endParaRPr lang="en-US" sz="2800" b="0" dirty="0">
              <a:effectLst>
                <a:outerShdw blurRad="38100" dist="38100" dir="2700000" algn="tl">
                  <a:srgbClr val="000000"/>
                </a:outerShdw>
              </a:effectLst>
            </a:endParaRPr>
          </a:p>
          <a:p>
            <a:pPr marL="460375" lvl="1" eaLnBrk="1" hangingPunct="1">
              <a:spcBef>
                <a:spcPct val="20000"/>
              </a:spcBef>
              <a:buClr>
                <a:srgbClr val="66FFFF"/>
              </a:buClr>
            </a:pPr>
            <a:r>
              <a:rPr lang="en-US" sz="2800" b="0" dirty="0" smtClean="0">
                <a:solidFill>
                  <a:srgbClr val="66FFFF"/>
                </a:solidFill>
                <a:effectLst>
                  <a:outerShdw blurRad="38100" dist="38100" dir="2700000" algn="tl">
                    <a:srgbClr val="000000"/>
                  </a:outerShdw>
                </a:effectLst>
              </a:rPr>
              <a:t>2. </a:t>
            </a:r>
            <a:r>
              <a:rPr lang="en-US" sz="2800" b="0" dirty="0" smtClean="0">
                <a:effectLst>
                  <a:outerShdw blurRad="38100" dist="38100" dir="2700000" algn="tl">
                    <a:srgbClr val="000000"/>
                  </a:outerShdw>
                </a:effectLst>
              </a:rPr>
              <a:t>Problems </a:t>
            </a:r>
            <a:r>
              <a:rPr lang="en-US" sz="2800" b="0" dirty="0">
                <a:effectLst>
                  <a:outerShdw blurRad="38100" dist="38100" dir="2700000" algn="tl">
                    <a:srgbClr val="000000"/>
                  </a:outerShdw>
                </a:effectLst>
              </a:rPr>
              <a:t>are </a:t>
            </a:r>
            <a:r>
              <a:rPr lang="en-US" sz="2800" b="0" dirty="0" smtClean="0">
                <a:effectLst>
                  <a:outerShdw blurRad="38100" dist="38100" dir="2700000" algn="tl">
                    <a:srgbClr val="000000"/>
                  </a:outerShdw>
                </a:effectLst>
              </a:rPr>
              <a:t>stated in light of </a:t>
            </a:r>
            <a:r>
              <a:rPr lang="en-US" sz="2800" b="0" dirty="0" smtClean="0">
                <a:solidFill>
                  <a:srgbClr val="66FFFF"/>
                </a:solidFill>
                <a:effectLst>
                  <a:outerShdw blurRad="38100" dist="38100" dir="2700000" algn="tl">
                    <a:srgbClr val="000000"/>
                  </a:outerShdw>
                </a:effectLst>
              </a:rPr>
              <a:t>history </a:t>
            </a:r>
          </a:p>
          <a:p>
            <a:pPr marL="460375" lvl="1" eaLnBrk="1" hangingPunct="1">
              <a:spcBef>
                <a:spcPct val="20000"/>
              </a:spcBef>
              <a:buClr>
                <a:srgbClr val="66FFFF"/>
              </a:buClr>
            </a:pPr>
            <a:r>
              <a:rPr lang="en-US" sz="2800" b="0" dirty="0" smtClean="0">
                <a:solidFill>
                  <a:srgbClr val="66FFFF"/>
                </a:solidFill>
                <a:effectLst>
                  <a:outerShdw blurRad="38100" dist="38100" dir="2700000" algn="tl">
                    <a:srgbClr val="000000"/>
                  </a:outerShdw>
                </a:effectLst>
              </a:rPr>
              <a:t>        and heritage </a:t>
            </a:r>
            <a:r>
              <a:rPr lang="en-US" sz="2800" b="0" dirty="0">
                <a:effectLst>
                  <a:outerShdw blurRad="38100" dist="38100" dir="2700000" algn="tl">
                    <a:srgbClr val="000000"/>
                  </a:outerShdw>
                </a:effectLst>
              </a:rPr>
              <a:t>of </a:t>
            </a:r>
            <a:r>
              <a:rPr lang="en-US" sz="2800" b="0" dirty="0" smtClean="0">
                <a:effectLst>
                  <a:outerShdw blurRad="38100" dist="38100" dir="2700000" algn="tl">
                    <a:srgbClr val="000000"/>
                  </a:outerShdw>
                </a:effectLst>
              </a:rPr>
              <a:t> the university.</a:t>
            </a:r>
            <a:endParaRPr lang="en-US" sz="2800" b="0" dirty="0">
              <a:effectLst>
                <a:outerShdw blurRad="38100" dist="38100" dir="2700000" algn="tl">
                  <a:srgbClr val="000000"/>
                </a:outerShdw>
              </a:effectLst>
            </a:endParaRPr>
          </a:p>
          <a:p>
            <a:pPr marL="460375" lvl="1" eaLnBrk="1" hangingPunct="1">
              <a:spcBef>
                <a:spcPct val="20000"/>
              </a:spcBef>
              <a:buClr>
                <a:srgbClr val="66FFFF"/>
              </a:buClr>
            </a:pPr>
            <a:endParaRPr lang="en-US" sz="3200" b="0" dirty="0">
              <a:effectLst>
                <a:outerShdw blurRad="38100" dist="38100" dir="2700000" algn="tl">
                  <a:srgbClr val="000000"/>
                </a:outerShdw>
              </a:effectLst>
            </a:endParaRPr>
          </a:p>
          <a:p>
            <a:pPr marL="460375" lvl="1" eaLnBrk="1" hangingPunct="1">
              <a:spcBef>
                <a:spcPct val="20000"/>
              </a:spcBef>
              <a:buClr>
                <a:srgbClr val="66FFFF"/>
              </a:buClr>
            </a:pPr>
            <a:r>
              <a:rPr lang="en-US" sz="2800" b="0" dirty="0" smtClean="0">
                <a:solidFill>
                  <a:srgbClr val="66FFFF"/>
                </a:solidFill>
                <a:effectLst>
                  <a:outerShdw blurRad="38100" dist="38100" dir="2700000" algn="tl">
                    <a:srgbClr val="000000"/>
                  </a:outerShdw>
                </a:effectLst>
              </a:rPr>
              <a:t>3. </a:t>
            </a:r>
            <a:r>
              <a:rPr lang="en-US" sz="2800" b="0" dirty="0" smtClean="0">
                <a:effectLst>
                  <a:outerShdw blurRad="38100" dist="38100" dir="2700000" algn="tl">
                    <a:srgbClr val="000000"/>
                  </a:outerShdw>
                </a:effectLst>
              </a:rPr>
              <a:t>“</a:t>
            </a:r>
            <a:r>
              <a:rPr lang="en-US" sz="2800" b="0" dirty="0">
                <a:effectLst>
                  <a:outerShdw blurRad="38100" dist="38100" dir="2700000" algn="tl">
                    <a:srgbClr val="000000"/>
                  </a:outerShdw>
                </a:effectLst>
              </a:rPr>
              <a:t>How is the </a:t>
            </a:r>
            <a:r>
              <a:rPr lang="en-US" sz="2800" b="0" dirty="0">
                <a:solidFill>
                  <a:srgbClr val="66FFFF"/>
                </a:solidFill>
                <a:effectLst>
                  <a:outerShdw blurRad="38100" dist="38100" dir="2700000" algn="tl">
                    <a:srgbClr val="000000"/>
                  </a:outerShdw>
                </a:effectLst>
              </a:rPr>
              <a:t>K</a:t>
            </a:r>
            <a:r>
              <a:rPr lang="en-US" sz="2800" b="0" dirty="0" smtClean="0">
                <a:solidFill>
                  <a:srgbClr val="66FFFF"/>
                </a:solidFill>
                <a:effectLst>
                  <a:outerShdw blurRad="38100" dist="38100" dir="2700000" algn="tl">
                    <a:srgbClr val="000000"/>
                  </a:outerShdw>
                </a:effectLst>
              </a:rPr>
              <a:t>NU </a:t>
            </a:r>
            <a:r>
              <a:rPr lang="en-US" sz="2800" b="0" dirty="0">
                <a:solidFill>
                  <a:srgbClr val="66FFFF"/>
                </a:solidFill>
                <a:effectLst>
                  <a:outerShdw blurRad="38100" dist="38100" dir="2700000" algn="tl">
                    <a:srgbClr val="000000"/>
                  </a:outerShdw>
                </a:effectLst>
              </a:rPr>
              <a:t>ethos </a:t>
            </a:r>
            <a:r>
              <a:rPr lang="en-US" sz="2800" b="0" dirty="0" smtClean="0">
                <a:effectLst>
                  <a:outerShdw blurRad="38100" dist="38100" dir="2700000" algn="tl">
                    <a:srgbClr val="000000"/>
                  </a:outerShdw>
                </a:effectLst>
              </a:rPr>
              <a:t>communicated</a:t>
            </a:r>
          </a:p>
          <a:p>
            <a:pPr marL="460375" lvl="1" eaLnBrk="1" hangingPunct="1">
              <a:spcBef>
                <a:spcPct val="20000"/>
              </a:spcBef>
              <a:buClr>
                <a:srgbClr val="66FFFF"/>
              </a:buClr>
            </a:pPr>
            <a:r>
              <a:rPr lang="en-US" sz="2800" b="0" dirty="0">
                <a:effectLst>
                  <a:outerShdw blurRad="38100" dist="38100" dir="2700000" algn="tl">
                    <a:srgbClr val="000000"/>
                  </a:outerShdw>
                </a:effectLst>
              </a:rPr>
              <a:t> </a:t>
            </a:r>
            <a:r>
              <a:rPr lang="en-US" sz="2800" b="0" dirty="0" smtClean="0">
                <a:effectLst>
                  <a:outerShdw blurRad="38100" dist="38100" dir="2700000" algn="tl">
                    <a:srgbClr val="000000"/>
                  </a:outerShdw>
                </a:effectLst>
              </a:rPr>
              <a:t>      through academic </a:t>
            </a:r>
            <a:r>
              <a:rPr lang="en-US" sz="2800" b="0" dirty="0">
                <a:effectLst>
                  <a:outerShdw blurRad="38100" dist="38100" dir="2700000" algn="tl">
                    <a:srgbClr val="000000"/>
                  </a:outerShdw>
                </a:effectLst>
              </a:rPr>
              <a:t>programs?” “Do </a:t>
            </a:r>
            <a:r>
              <a:rPr lang="en-US" sz="2800" b="0" dirty="0" smtClean="0">
                <a:effectLst>
                  <a:outerShdw blurRad="38100" dist="38100" dir="2700000" algn="tl">
                    <a:srgbClr val="000000"/>
                  </a:outerShdw>
                </a:effectLst>
              </a:rPr>
              <a:t>our</a:t>
            </a:r>
          </a:p>
          <a:p>
            <a:pPr marL="460375" lvl="1" eaLnBrk="1" hangingPunct="1">
              <a:spcBef>
                <a:spcPct val="20000"/>
              </a:spcBef>
              <a:buClr>
                <a:srgbClr val="66FFFF"/>
              </a:buClr>
            </a:pPr>
            <a:r>
              <a:rPr lang="en-US" sz="2800" b="0" dirty="0" smtClean="0">
                <a:effectLst>
                  <a:outerShdw blurRad="38100" dist="38100" dir="2700000" algn="tl">
                    <a:srgbClr val="000000"/>
                  </a:outerShdw>
                </a:effectLst>
              </a:rPr>
              <a:t>   decisions </a:t>
            </a:r>
            <a:r>
              <a:rPr lang="en-US" sz="2800" b="0" dirty="0" smtClean="0">
                <a:solidFill>
                  <a:srgbClr val="66FFFF"/>
                </a:solidFill>
                <a:effectLst>
                  <a:outerShdw blurRad="38100" dist="38100" dir="2700000" algn="tl">
                    <a:srgbClr val="000000"/>
                  </a:outerShdw>
                </a:effectLst>
              </a:rPr>
              <a:t>violate </a:t>
            </a:r>
            <a:r>
              <a:rPr lang="en-US" sz="2800" b="0" dirty="0">
                <a:solidFill>
                  <a:srgbClr val="66FFFF"/>
                </a:solidFill>
                <a:effectLst>
                  <a:outerShdw blurRad="38100" dist="38100" dir="2700000" algn="tl">
                    <a:srgbClr val="000000"/>
                  </a:outerShdw>
                </a:effectLst>
              </a:rPr>
              <a:t>the values </a:t>
            </a:r>
            <a:r>
              <a:rPr lang="en-US" sz="2800" b="0" dirty="0">
                <a:effectLst>
                  <a:outerShdw blurRad="38100" dist="38100" dir="2700000" algn="tl">
                    <a:srgbClr val="000000"/>
                  </a:outerShdw>
                </a:effectLst>
              </a:rPr>
              <a:t>of ‘</a:t>
            </a:r>
            <a:r>
              <a:rPr lang="en-US" sz="2800" b="0" dirty="0" smtClean="0">
                <a:effectLst>
                  <a:outerShdw blurRad="38100" dist="38100" dir="2700000" algn="tl">
                    <a:srgbClr val="000000"/>
                  </a:outerShdw>
                </a:effectLst>
              </a:rPr>
              <a:t>our’ university?”</a:t>
            </a:r>
            <a:endParaRPr lang="en-US" sz="2800" b="0" dirty="0">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2"/>
            <a:ext cx="8153400" cy="6275387"/>
          </a:xfrm>
        </p:spPr>
        <p:txBody>
          <a:bodyPr>
            <a:normAutofit fontScale="92500" lnSpcReduction="10000"/>
          </a:bodyPr>
          <a:lstStyle/>
          <a:p>
            <a:pPr marL="68580" indent="0">
              <a:buNone/>
            </a:pPr>
            <a:r>
              <a:rPr lang="en-US" sz="3600" b="1" i="1" dirty="0" smtClean="0">
                <a:solidFill>
                  <a:srgbClr val="66FFFF"/>
                </a:solidFill>
              </a:rPr>
              <a:t>Reframing </a:t>
            </a:r>
            <a:r>
              <a:rPr lang="en-US" sz="3600" b="1" dirty="0" smtClean="0">
                <a:solidFill>
                  <a:srgbClr val="66FFFF"/>
                </a:solidFill>
              </a:rPr>
              <a:t>Mode</a:t>
            </a:r>
            <a:r>
              <a:rPr lang="en-US" sz="3600" b="1" i="1" dirty="0" smtClean="0">
                <a:solidFill>
                  <a:srgbClr val="66FFFF"/>
                </a:solidFill>
              </a:rPr>
              <a:t>:</a:t>
            </a:r>
          </a:p>
          <a:p>
            <a:pPr marL="68580" indent="0">
              <a:buNone/>
            </a:pPr>
            <a:endParaRPr lang="en-US" sz="3600" b="1" i="1" dirty="0">
              <a:solidFill>
                <a:srgbClr val="66FFFF"/>
              </a:solidFill>
            </a:endParaRPr>
          </a:p>
          <a:p>
            <a:pPr marL="68580" indent="0">
              <a:buNone/>
            </a:pPr>
            <a:r>
              <a:rPr lang="en-US" sz="3600" b="1" i="1" dirty="0">
                <a:solidFill>
                  <a:srgbClr val="66FFFF"/>
                </a:solidFill>
              </a:rPr>
              <a:t>	</a:t>
            </a:r>
            <a:r>
              <a:rPr lang="en-US" sz="3000" b="1" dirty="0" smtClean="0">
                <a:solidFill>
                  <a:srgbClr val="66FFFF"/>
                </a:solidFill>
              </a:rPr>
              <a:t>1</a:t>
            </a:r>
            <a:r>
              <a:rPr lang="en-US" sz="2400" b="1" dirty="0" smtClean="0">
                <a:solidFill>
                  <a:srgbClr val="66FFFF"/>
                </a:solidFill>
              </a:rPr>
              <a:t>. </a:t>
            </a:r>
            <a:r>
              <a:rPr lang="en-US" sz="3000" dirty="0" smtClean="0">
                <a:solidFill>
                  <a:srgbClr val="66FFFF"/>
                </a:solidFill>
                <a:latin typeface="Arial"/>
                <a:cs typeface="Arial"/>
              </a:rPr>
              <a:t>Identifies</a:t>
            </a:r>
            <a:r>
              <a:rPr lang="en-US" sz="3000" dirty="0" smtClean="0">
                <a:latin typeface="Arial"/>
                <a:cs typeface="Arial"/>
              </a:rPr>
              <a:t> the </a:t>
            </a:r>
            <a:r>
              <a:rPr lang="en-US" sz="3000" dirty="0" smtClean="0">
                <a:solidFill>
                  <a:srgbClr val="66FFFF"/>
                </a:solidFill>
                <a:latin typeface="Arial"/>
                <a:cs typeface="Arial"/>
              </a:rPr>
              <a:t>“big” </a:t>
            </a:r>
            <a:r>
              <a:rPr lang="en-US" sz="3000" dirty="0" smtClean="0">
                <a:latin typeface="Arial"/>
                <a:cs typeface="Arial"/>
              </a:rPr>
              <a:t>picture, the </a:t>
            </a:r>
            <a:r>
              <a:rPr lang="en-US" sz="3000" dirty="0" smtClean="0">
                <a:solidFill>
                  <a:srgbClr val="66FFFF"/>
                </a:solidFill>
                <a:latin typeface="Arial"/>
                <a:cs typeface="Arial"/>
              </a:rPr>
              <a:t>“overarching”</a:t>
            </a:r>
          </a:p>
          <a:p>
            <a:pPr marL="68580" indent="0">
              <a:buNone/>
            </a:pPr>
            <a:r>
              <a:rPr lang="en-US" sz="3000" dirty="0">
                <a:latin typeface="Arial"/>
                <a:cs typeface="Arial"/>
              </a:rPr>
              <a:t> </a:t>
            </a:r>
            <a:r>
              <a:rPr lang="en-US" sz="3000" dirty="0" smtClean="0">
                <a:latin typeface="Arial"/>
                <a:cs typeface="Arial"/>
              </a:rPr>
              <a:t>                issue or the </a:t>
            </a:r>
            <a:r>
              <a:rPr lang="en-US" sz="3000" dirty="0" smtClean="0">
                <a:solidFill>
                  <a:srgbClr val="66FFFF"/>
                </a:solidFill>
                <a:latin typeface="Arial"/>
                <a:cs typeface="Arial"/>
              </a:rPr>
              <a:t>“real” </a:t>
            </a:r>
            <a:r>
              <a:rPr lang="en-US" sz="3000" dirty="0" smtClean="0">
                <a:latin typeface="Arial"/>
                <a:cs typeface="Arial"/>
              </a:rPr>
              <a:t>question.</a:t>
            </a:r>
          </a:p>
          <a:p>
            <a:pPr marL="68580" indent="0">
              <a:buNone/>
            </a:pPr>
            <a:endParaRPr lang="en-US" sz="2800" dirty="0">
              <a:latin typeface="Arial"/>
              <a:cs typeface="Arial"/>
            </a:endParaRPr>
          </a:p>
          <a:p>
            <a:pPr marL="68580" indent="0">
              <a:buNone/>
            </a:pPr>
            <a:r>
              <a:rPr lang="en-US" sz="2800" dirty="0" smtClean="0">
                <a:latin typeface="Arial"/>
                <a:cs typeface="Arial"/>
              </a:rPr>
              <a:t>	</a:t>
            </a:r>
            <a:r>
              <a:rPr lang="en-US" sz="3000" dirty="0" smtClean="0">
                <a:solidFill>
                  <a:srgbClr val="66FFFF"/>
                </a:solidFill>
                <a:latin typeface="Arial"/>
                <a:cs typeface="Arial"/>
              </a:rPr>
              <a:t>2. </a:t>
            </a:r>
            <a:r>
              <a:rPr lang="en-US" sz="3000" dirty="0" smtClean="0">
                <a:latin typeface="Arial"/>
                <a:cs typeface="Arial"/>
              </a:rPr>
              <a:t>Serves as a </a:t>
            </a:r>
            <a:r>
              <a:rPr lang="en-US" sz="3000" dirty="0" smtClean="0">
                <a:solidFill>
                  <a:srgbClr val="66FFFF"/>
                </a:solidFill>
                <a:latin typeface="Arial"/>
                <a:cs typeface="Arial"/>
              </a:rPr>
              <a:t>problem solver</a:t>
            </a:r>
            <a:r>
              <a:rPr lang="en-US" sz="3000" dirty="0" smtClean="0">
                <a:latin typeface="Arial"/>
                <a:cs typeface="Arial"/>
              </a:rPr>
              <a:t>.</a:t>
            </a:r>
          </a:p>
          <a:p>
            <a:pPr marL="68580" indent="0">
              <a:buNone/>
            </a:pPr>
            <a:endParaRPr lang="en-US" sz="2800" dirty="0">
              <a:latin typeface="Arial"/>
              <a:cs typeface="Arial"/>
            </a:endParaRPr>
          </a:p>
          <a:p>
            <a:pPr marL="68580" indent="0">
              <a:buNone/>
            </a:pPr>
            <a:r>
              <a:rPr lang="en-US" sz="2800" dirty="0" smtClean="0">
                <a:latin typeface="Arial"/>
                <a:cs typeface="Arial"/>
              </a:rPr>
              <a:t>	</a:t>
            </a:r>
            <a:r>
              <a:rPr lang="en-US" sz="3000" dirty="0" smtClean="0">
                <a:solidFill>
                  <a:srgbClr val="66FFFF"/>
                </a:solidFill>
                <a:latin typeface="Arial"/>
                <a:cs typeface="Arial"/>
              </a:rPr>
              <a:t>3. Re-envisions </a:t>
            </a:r>
            <a:r>
              <a:rPr lang="en-US" sz="3000" dirty="0" smtClean="0">
                <a:latin typeface="Arial"/>
                <a:cs typeface="Arial"/>
              </a:rPr>
              <a:t>the situation with implications</a:t>
            </a:r>
          </a:p>
          <a:p>
            <a:pPr marL="68580" indent="0">
              <a:buNone/>
            </a:pPr>
            <a:r>
              <a:rPr lang="en-US" sz="3000" dirty="0">
                <a:latin typeface="Arial"/>
                <a:cs typeface="Arial"/>
              </a:rPr>
              <a:t> </a:t>
            </a:r>
            <a:r>
              <a:rPr lang="en-US" sz="3000" dirty="0" smtClean="0">
                <a:latin typeface="Arial"/>
                <a:cs typeface="Arial"/>
              </a:rPr>
              <a:t>              for the future.</a:t>
            </a:r>
          </a:p>
          <a:p>
            <a:pPr marL="68580" indent="0">
              <a:buNone/>
            </a:pPr>
            <a:endParaRPr lang="en-US" sz="2800" dirty="0">
              <a:latin typeface="Arial"/>
              <a:cs typeface="Arial"/>
            </a:endParaRPr>
          </a:p>
          <a:p>
            <a:pPr marL="68580" indent="0">
              <a:buNone/>
            </a:pPr>
            <a:r>
              <a:rPr lang="en-US" sz="2800" dirty="0" smtClean="0">
                <a:latin typeface="Arial"/>
                <a:cs typeface="Arial"/>
              </a:rPr>
              <a:t>	</a:t>
            </a:r>
            <a:r>
              <a:rPr lang="en-US" sz="3000" dirty="0" smtClean="0">
                <a:solidFill>
                  <a:srgbClr val="66FFFF"/>
                </a:solidFill>
                <a:latin typeface="Arial"/>
                <a:cs typeface="Arial"/>
              </a:rPr>
              <a:t>4. Restates</a:t>
            </a:r>
            <a:r>
              <a:rPr lang="en-US" sz="3000" dirty="0" smtClean="0">
                <a:latin typeface="Arial"/>
                <a:cs typeface="Arial"/>
              </a:rPr>
              <a:t> the presenting problem in a</a:t>
            </a:r>
          </a:p>
          <a:p>
            <a:pPr marL="68580" indent="0">
              <a:buNone/>
            </a:pPr>
            <a:r>
              <a:rPr lang="en-US" sz="3000" dirty="0">
                <a:latin typeface="Arial"/>
                <a:cs typeface="Arial"/>
              </a:rPr>
              <a:t> </a:t>
            </a:r>
            <a:r>
              <a:rPr lang="en-US" sz="3000" dirty="0" smtClean="0">
                <a:latin typeface="Arial"/>
                <a:cs typeface="Arial"/>
              </a:rPr>
              <a:t>               “big-picture” context</a:t>
            </a:r>
            <a:r>
              <a:rPr lang="en-US" sz="3000" dirty="0"/>
              <a:t>.</a:t>
            </a:r>
          </a:p>
        </p:txBody>
      </p:sp>
      <p:sp>
        <p:nvSpPr>
          <p:cNvPr id="3" name="Date Placeholder 2"/>
          <p:cNvSpPr>
            <a:spLocks noGrp="1"/>
          </p:cNvSpPr>
          <p:nvPr>
            <p:ph type="dt" sz="half" idx="10"/>
          </p:nvPr>
        </p:nvSpPr>
        <p:spPr/>
        <p:txBody>
          <a:bodyPr/>
          <a:lstStyle/>
          <a:p>
            <a:pPr>
              <a:defRPr/>
            </a:pPr>
            <a:fld id="{E4318562-81FE-4016-BCE9-8B7EB2ABDB46}" type="datetime3">
              <a:rPr lang="en-US" smtClean="0"/>
              <a:t>4 September 2019</a:t>
            </a:fld>
            <a:endParaRPr lang="en-US"/>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16</a:t>
            </a:fld>
            <a:endParaRPr lang="en-US"/>
          </a:p>
        </p:txBody>
      </p:sp>
    </p:spTree>
    <p:extLst>
      <p:ext uri="{BB962C8B-B14F-4D97-AF65-F5344CB8AC3E}">
        <p14:creationId xmlns:p14="http://schemas.microsoft.com/office/powerpoint/2010/main" val="416586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38200" y="5657671"/>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algn="r" eaLnBrk="1" hangingPunct="1"/>
            <a:r>
              <a:rPr lang="en-US" sz="3200" b="0" dirty="0"/>
              <a:t>		</a:t>
            </a:r>
            <a:r>
              <a:rPr lang="en-US" sz="2400" b="0" dirty="0" smtClean="0"/>
              <a:t>  </a:t>
            </a:r>
            <a:r>
              <a:rPr lang="en-US" sz="1600" b="0" dirty="0" smtClean="0"/>
              <a:t>  (</a:t>
            </a:r>
            <a:r>
              <a:rPr lang="en-US" sz="1600" b="0" dirty="0"/>
              <a:t>in consultation with </a:t>
            </a:r>
            <a:r>
              <a:rPr lang="en-US" sz="1600" b="0" dirty="0" smtClean="0"/>
              <a:t>national, regional, </a:t>
            </a:r>
          </a:p>
          <a:p>
            <a:pPr algn="r" eaLnBrk="1" hangingPunct="1"/>
            <a:r>
              <a:rPr lang="en-US" sz="1600" b="0" dirty="0" smtClean="0"/>
              <a:t>and global church leadership</a:t>
            </a:r>
            <a:r>
              <a:rPr lang="en-US" sz="1600" b="0" dirty="0"/>
              <a:t>, as appropriate).</a:t>
            </a:r>
          </a:p>
          <a:p>
            <a:pPr algn="ctr" eaLnBrk="1" hangingPunct="1"/>
            <a:endParaRPr lang="en-US" sz="2400" b="0" dirty="0"/>
          </a:p>
        </p:txBody>
      </p:sp>
      <p:sp>
        <p:nvSpPr>
          <p:cNvPr id="9219" name="Rectangle 3"/>
          <p:cNvSpPr>
            <a:spLocks noChangeArrowheads="1"/>
          </p:cNvSpPr>
          <p:nvPr/>
        </p:nvSpPr>
        <p:spPr bwMode="auto">
          <a:xfrm>
            <a:off x="838200" y="243643"/>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eaLnBrk="1" hangingPunct="1"/>
            <a:r>
              <a:rPr lang="en-US" sz="3200" dirty="0" smtClean="0">
                <a:solidFill>
                  <a:srgbClr val="00FF00"/>
                </a:solidFill>
              </a:rPr>
              <a:t>1b. The board has governance and 	coordinating responsibility for 	institution wide:</a:t>
            </a:r>
            <a:endParaRPr lang="en-US" sz="3200" dirty="0">
              <a:solidFill>
                <a:srgbClr val="00FF00"/>
              </a:solidFill>
            </a:endParaRPr>
          </a:p>
        </p:txBody>
      </p:sp>
      <p:sp>
        <p:nvSpPr>
          <p:cNvPr id="9220" name="Rectangle 4"/>
          <p:cNvSpPr>
            <a:spLocks noChangeArrowheads="1"/>
          </p:cNvSpPr>
          <p:nvPr/>
        </p:nvSpPr>
        <p:spPr bwMode="auto">
          <a:xfrm>
            <a:off x="1577009" y="1813303"/>
            <a:ext cx="6629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ctr">
            <a:spAutoFit/>
          </a:bodyPr>
          <a:lstStyle/>
          <a:p>
            <a:pPr eaLnBrk="1" hangingPunct="1">
              <a:buClr>
                <a:srgbClr val="66FFFF"/>
              </a:buClr>
              <a:buFont typeface="Wingdings" pitchFamily="2" charset="2"/>
              <a:buChar char="§"/>
            </a:pPr>
            <a:r>
              <a:rPr lang="en-US" sz="3200" b="0" dirty="0"/>
              <a:t> </a:t>
            </a:r>
            <a:r>
              <a:rPr lang="en-US" sz="3200" b="0" dirty="0" smtClean="0"/>
              <a:t>F</a:t>
            </a:r>
            <a:r>
              <a:rPr lang="en-US" sz="3200" b="0" i="1" dirty="0" smtClean="0"/>
              <a:t>inancial </a:t>
            </a:r>
            <a:r>
              <a:rPr lang="en-US" sz="3200" b="0" i="1" dirty="0"/>
              <a:t>health</a:t>
            </a:r>
          </a:p>
          <a:p>
            <a:pPr eaLnBrk="1" hangingPunct="1">
              <a:buClr>
                <a:srgbClr val="66FFFF"/>
              </a:buClr>
            </a:pPr>
            <a:endParaRPr lang="en-US" sz="1800" b="0" dirty="0"/>
          </a:p>
          <a:p>
            <a:pPr eaLnBrk="1" hangingPunct="1">
              <a:buClr>
                <a:srgbClr val="66FFFF"/>
              </a:buClr>
              <a:buFont typeface="Wingdings" pitchFamily="2" charset="2"/>
              <a:buChar char="§"/>
            </a:pPr>
            <a:r>
              <a:rPr lang="en-US" sz="3200" b="0" dirty="0"/>
              <a:t> </a:t>
            </a:r>
            <a:r>
              <a:rPr lang="en-US" sz="3200" b="0" dirty="0" smtClean="0"/>
              <a:t>A</a:t>
            </a:r>
            <a:r>
              <a:rPr lang="en-US" sz="3200" b="0" i="1" dirty="0" smtClean="0"/>
              <a:t>cademic integrity</a:t>
            </a:r>
          </a:p>
          <a:p>
            <a:pPr eaLnBrk="1" hangingPunct="1">
              <a:buClr>
                <a:srgbClr val="66FFFF"/>
              </a:buClr>
            </a:pPr>
            <a:endParaRPr lang="en-US" sz="1800" b="0" dirty="0"/>
          </a:p>
          <a:p>
            <a:pPr eaLnBrk="1" hangingPunct="1">
              <a:buClr>
                <a:srgbClr val="66FFFF"/>
              </a:buClr>
              <a:buFont typeface="Wingdings" pitchFamily="2" charset="2"/>
              <a:buChar char="§"/>
            </a:pPr>
            <a:r>
              <a:rPr lang="en-US" sz="3200" b="0" dirty="0" smtClean="0"/>
              <a:t> S</a:t>
            </a:r>
            <a:r>
              <a:rPr lang="en-US" sz="3200" b="0" i="1" dirty="0" smtClean="0"/>
              <a:t>piritual </a:t>
            </a:r>
            <a:r>
              <a:rPr lang="en-US" sz="3200" b="0" i="1" dirty="0"/>
              <a:t>well</a:t>
            </a:r>
            <a:r>
              <a:rPr lang="en-US" sz="3200" b="0" dirty="0"/>
              <a:t> </a:t>
            </a:r>
            <a:r>
              <a:rPr lang="en-US" sz="3200" b="0" i="1" dirty="0" smtClean="0"/>
              <a:t>being</a:t>
            </a:r>
          </a:p>
          <a:p>
            <a:pPr eaLnBrk="1" hangingPunct="1"/>
            <a:r>
              <a:rPr lang="en-US" sz="3200" b="0" i="1" dirty="0"/>
              <a:t>	</a:t>
            </a:r>
            <a:r>
              <a:rPr lang="en-US" sz="3200" b="0" i="1" dirty="0" smtClean="0"/>
              <a:t>	</a:t>
            </a:r>
            <a:r>
              <a:rPr lang="en-US" sz="3200" b="0" dirty="0" smtClean="0"/>
              <a:t>of  </a:t>
            </a:r>
            <a:r>
              <a:rPr lang="en-US" sz="3200" b="0" dirty="0"/>
              <a:t>students</a:t>
            </a:r>
          </a:p>
          <a:p>
            <a:pPr eaLnBrk="1" hangingPunct="1"/>
            <a:r>
              <a:rPr lang="en-US" sz="3200" b="0" dirty="0"/>
              <a:t>        		of  </a:t>
            </a:r>
            <a:r>
              <a:rPr lang="en-US" sz="3200" b="0" dirty="0" smtClean="0"/>
              <a:t>employees</a:t>
            </a:r>
          </a:p>
          <a:p>
            <a:pPr eaLnBrk="1" hangingPunct="1"/>
            <a:endParaRPr lang="en-US" sz="1800" b="0" dirty="0"/>
          </a:p>
          <a:p>
            <a:pPr eaLnBrk="1" hangingPunct="1">
              <a:buClr>
                <a:srgbClr val="66FFFF"/>
              </a:buClr>
              <a:buFont typeface="Wingdings" pitchFamily="2" charset="2"/>
              <a:buChar char="§"/>
            </a:pPr>
            <a:r>
              <a:rPr lang="en-US" sz="3200" b="0" i="1" dirty="0" smtClean="0"/>
              <a:t>Strategic </a:t>
            </a:r>
            <a:r>
              <a:rPr lang="en-US" sz="3200" b="0" i="1" dirty="0"/>
              <a:t>planning</a:t>
            </a:r>
          </a:p>
          <a:p>
            <a:pPr eaLnBrk="1" hangingPunct="1">
              <a:buClr>
                <a:srgbClr val="66FFFF"/>
              </a:buClr>
              <a:buFont typeface="Wingdings" pitchFamily="2" charset="2"/>
              <a:buChar char="§"/>
            </a:pPr>
            <a:endParaRPr lang="en-US" sz="2400" b="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p:nvPr>
        </p:nvSpPr>
        <p:spPr>
          <a:xfrm>
            <a:off x="914400" y="1828800"/>
            <a:ext cx="7772400" cy="4297362"/>
          </a:xfrm>
        </p:spPr>
        <p:txBody>
          <a:bodyPr/>
          <a:lstStyle/>
          <a:p>
            <a:pPr marL="685800" indent="-228600" eaLnBrk="1" hangingPunct="1">
              <a:lnSpc>
                <a:spcPct val="125000"/>
              </a:lnSpc>
              <a:spcBef>
                <a:spcPct val="0"/>
              </a:spcBef>
              <a:buFont typeface="Wingdings" pitchFamily="2" charset="2"/>
              <a:buNone/>
            </a:pPr>
            <a:r>
              <a:rPr lang="en-US" sz="2800" dirty="0" smtClean="0"/>
              <a:t>The Board</a:t>
            </a:r>
            <a:r>
              <a:rPr lang="en-US" sz="2800" dirty="0" smtClean="0">
                <a:solidFill>
                  <a:srgbClr val="00FF00"/>
                </a:solidFill>
              </a:rPr>
              <a:t> selects </a:t>
            </a:r>
            <a:r>
              <a:rPr lang="en-US" sz="2800" dirty="0" smtClean="0"/>
              <a:t>the university president to</a:t>
            </a:r>
          </a:p>
          <a:p>
            <a:pPr marL="685800" indent="-228600" eaLnBrk="1" hangingPunct="1">
              <a:lnSpc>
                <a:spcPct val="125000"/>
              </a:lnSpc>
              <a:spcBef>
                <a:spcPct val="0"/>
              </a:spcBef>
              <a:buFont typeface="Wingdings" pitchFamily="2" charset="2"/>
              <a:buNone/>
            </a:pPr>
            <a:r>
              <a:rPr lang="en-US" sz="2800" dirty="0" smtClean="0"/>
              <a:t>      implement the mission of the school</a:t>
            </a:r>
            <a:r>
              <a:rPr lang="en-US" sz="2800" dirty="0"/>
              <a:t> </a:t>
            </a:r>
            <a:endParaRPr lang="en-US" sz="2800" dirty="0" smtClean="0"/>
          </a:p>
          <a:p>
            <a:pPr marL="685800" indent="-228600" eaLnBrk="1" hangingPunct="1">
              <a:lnSpc>
                <a:spcPct val="125000"/>
              </a:lnSpc>
              <a:spcBef>
                <a:spcPct val="0"/>
              </a:spcBef>
              <a:buFont typeface="Wingdings" pitchFamily="2" charset="2"/>
              <a:buNone/>
            </a:pPr>
            <a:r>
              <a:rPr lang="en-US" sz="2800" dirty="0"/>
              <a:t> </a:t>
            </a:r>
            <a:r>
              <a:rPr lang="en-US" sz="2800" dirty="0" smtClean="0"/>
              <a:t>     on behalf of the Board…</a:t>
            </a:r>
          </a:p>
          <a:p>
            <a:pPr marL="685800" indent="-228600" eaLnBrk="1" hangingPunct="1">
              <a:lnSpc>
                <a:spcPct val="125000"/>
              </a:lnSpc>
              <a:spcBef>
                <a:spcPct val="0"/>
              </a:spcBef>
              <a:buFont typeface="Wingdings" pitchFamily="2" charset="2"/>
              <a:buNone/>
            </a:pPr>
            <a:endParaRPr lang="en-US" sz="2800" dirty="0" smtClean="0"/>
          </a:p>
          <a:p>
            <a:pPr marL="685800" indent="-228600">
              <a:lnSpc>
                <a:spcPct val="125000"/>
              </a:lnSpc>
              <a:spcBef>
                <a:spcPct val="0"/>
              </a:spcBef>
              <a:buNone/>
            </a:pPr>
            <a:r>
              <a:rPr lang="en-US" sz="2800" dirty="0" smtClean="0"/>
              <a:t>The president is the </a:t>
            </a:r>
            <a:r>
              <a:rPr lang="en-US" sz="2800" dirty="0" smtClean="0">
                <a:solidFill>
                  <a:srgbClr val="00FF00"/>
                </a:solidFill>
              </a:rPr>
              <a:t>“eyes, ears, hands, and feet”</a:t>
            </a:r>
          </a:p>
          <a:p>
            <a:pPr marL="685800" indent="-228600">
              <a:lnSpc>
                <a:spcPct val="125000"/>
              </a:lnSpc>
              <a:spcBef>
                <a:spcPct val="0"/>
              </a:spcBef>
              <a:buNone/>
            </a:pPr>
            <a:r>
              <a:rPr lang="en-US" sz="2800" dirty="0" smtClean="0"/>
              <a:t>     of the Board </a:t>
            </a:r>
            <a:r>
              <a:rPr lang="en-US" sz="2800" dirty="0" smtClean="0">
                <a:solidFill>
                  <a:srgbClr val="00FF00"/>
                </a:solidFill>
              </a:rPr>
              <a:t>between </a:t>
            </a:r>
            <a:r>
              <a:rPr lang="en-US" sz="2800" dirty="0" smtClean="0"/>
              <a:t>board meetings.</a:t>
            </a:r>
          </a:p>
        </p:txBody>
      </p:sp>
      <p:sp>
        <p:nvSpPr>
          <p:cNvPr id="264194" name="Rectangle 2"/>
          <p:cNvSpPr>
            <a:spLocks noGrp="1" noChangeArrowheads="1"/>
          </p:cNvSpPr>
          <p:nvPr>
            <p:ph type="title" idx="4294967295"/>
          </p:nvPr>
        </p:nvSpPr>
        <p:spPr>
          <a:xfrm>
            <a:off x="914400" y="457200"/>
            <a:ext cx="8839200" cy="1371600"/>
          </a:xfrm>
        </p:spPr>
        <p:txBody>
          <a:bodyPr>
            <a:normAutofit/>
          </a:bodyPr>
          <a:lstStyle/>
          <a:p>
            <a:pPr algn="l" eaLnBrk="1" hangingPunct="1">
              <a:defRPr/>
            </a:pPr>
            <a:r>
              <a:rPr lang="en-US" b="1" cap="none" dirty="0" smtClean="0">
                <a:solidFill>
                  <a:srgbClr val="00FF00"/>
                </a:solidFill>
                <a:effectLst/>
              </a:rPr>
              <a:t>1c. Board – university </a:t>
            </a:r>
            <a:r>
              <a:rPr lang="en-US" b="1" cap="none" dirty="0" smtClean="0">
                <a:solidFill>
                  <a:srgbClr val="00FF00"/>
                </a:solidFill>
              </a:rPr>
              <a:t>president</a:t>
            </a:r>
            <a:r>
              <a:rPr lang="en-US" b="1" cap="none" dirty="0" smtClean="0">
                <a:solidFill>
                  <a:srgbClr val="00FF00"/>
                </a:solidFill>
                <a:effectLst/>
              </a:rPr>
              <a:t> 	     			     relationship</a:t>
            </a:r>
            <a:endParaRPr lang="en-US" sz="3600" cap="none" dirty="0" smtClean="0">
              <a:solidFill>
                <a:srgbClr val="00FF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Rectangle 3"/>
          <p:cNvSpPr>
            <a:spLocks noGrp="1" noChangeArrowheads="1"/>
          </p:cNvSpPr>
          <p:nvPr>
            <p:ph/>
          </p:nvPr>
        </p:nvSpPr>
        <p:spPr>
          <a:xfrm>
            <a:off x="838200" y="1828800"/>
            <a:ext cx="7924800" cy="4602163"/>
          </a:xfrm>
        </p:spPr>
        <p:txBody>
          <a:bodyPr>
            <a:normAutofit lnSpcReduction="10000"/>
          </a:bodyPr>
          <a:lstStyle/>
          <a:p>
            <a:pPr marL="685800" indent="-228600" eaLnBrk="1" hangingPunct="1">
              <a:lnSpc>
                <a:spcPct val="125000"/>
              </a:lnSpc>
              <a:spcBef>
                <a:spcPct val="0"/>
              </a:spcBef>
              <a:buFont typeface="Wingdings" pitchFamily="2" charset="2"/>
              <a:buNone/>
              <a:defRPr/>
            </a:pPr>
            <a:r>
              <a:rPr lang="en-US" sz="2800" dirty="0" smtClean="0"/>
              <a:t>Effective Boards have a </a:t>
            </a:r>
            <a:r>
              <a:rPr lang="en-US" sz="2800" dirty="0" smtClean="0">
                <a:solidFill>
                  <a:srgbClr val="00FF00"/>
                </a:solidFill>
              </a:rPr>
              <a:t>functioning</a:t>
            </a:r>
            <a:r>
              <a:rPr lang="en-US" sz="2800" dirty="0" smtClean="0"/>
              <a:t> executive committee and other appropriate committees for </a:t>
            </a:r>
            <a:r>
              <a:rPr lang="en-US" sz="2800" dirty="0" smtClean="0">
                <a:solidFill>
                  <a:srgbClr val="00FF00"/>
                </a:solidFill>
              </a:rPr>
              <a:t>effective decision making</a:t>
            </a:r>
            <a:r>
              <a:rPr lang="en-US" sz="2800" dirty="0" smtClean="0"/>
              <a:t>.</a:t>
            </a:r>
          </a:p>
          <a:p>
            <a:pPr marL="685800" indent="-228600" eaLnBrk="1" hangingPunct="1">
              <a:lnSpc>
                <a:spcPct val="125000"/>
              </a:lnSpc>
              <a:spcBef>
                <a:spcPct val="0"/>
              </a:spcBef>
              <a:defRPr/>
            </a:pPr>
            <a:endParaRPr lang="en-US" sz="2800" dirty="0" smtClean="0"/>
          </a:p>
          <a:p>
            <a:pPr marL="685800" indent="-228600" eaLnBrk="1" hangingPunct="1">
              <a:lnSpc>
                <a:spcPct val="125000"/>
              </a:lnSpc>
              <a:spcBef>
                <a:spcPct val="0"/>
              </a:spcBef>
              <a:buFont typeface="Wingdings" pitchFamily="2" charset="2"/>
              <a:buNone/>
              <a:defRPr/>
            </a:pPr>
            <a:r>
              <a:rPr lang="en-US" sz="2800" dirty="0" smtClean="0">
                <a:solidFill>
                  <a:srgbClr val="00FF00"/>
                </a:solidFill>
              </a:rPr>
              <a:t>Board agendas </a:t>
            </a:r>
            <a:r>
              <a:rPr lang="en-US" sz="2800" dirty="0" smtClean="0"/>
              <a:t>are developed to </a:t>
            </a:r>
            <a:r>
              <a:rPr lang="en-US" sz="2800" dirty="0" smtClean="0">
                <a:solidFill>
                  <a:srgbClr val="00FF00"/>
                </a:solidFill>
              </a:rPr>
              <a:t>insure balance </a:t>
            </a:r>
            <a:r>
              <a:rPr lang="en-US" sz="2800" dirty="0" smtClean="0"/>
              <a:t>between leadership </a:t>
            </a:r>
            <a:r>
              <a:rPr lang="en-US" sz="2800" dirty="0" smtClean="0">
                <a:solidFill>
                  <a:srgbClr val="00FF00"/>
                </a:solidFill>
              </a:rPr>
              <a:t>reports</a:t>
            </a:r>
            <a:r>
              <a:rPr lang="en-US" sz="2800" dirty="0" smtClean="0"/>
              <a:t> and time to deal with </a:t>
            </a:r>
            <a:r>
              <a:rPr lang="en-US" sz="2800" dirty="0" smtClean="0">
                <a:solidFill>
                  <a:srgbClr val="00FF00"/>
                </a:solidFill>
              </a:rPr>
              <a:t>long term direction </a:t>
            </a:r>
            <a:r>
              <a:rPr lang="en-US" sz="2800" dirty="0" smtClean="0"/>
              <a:t>and progress.</a:t>
            </a:r>
          </a:p>
          <a:p>
            <a:pPr marL="685800" indent="-228600" eaLnBrk="1" hangingPunct="1">
              <a:lnSpc>
                <a:spcPct val="125000"/>
              </a:lnSpc>
              <a:spcBef>
                <a:spcPct val="0"/>
              </a:spcBef>
              <a:buFont typeface="Wingdings" pitchFamily="2" charset="2"/>
              <a:buNone/>
              <a:defRPr/>
            </a:pPr>
            <a:endParaRPr lang="en-US" sz="2800" dirty="0"/>
          </a:p>
          <a:p>
            <a:pPr marL="685800" indent="-228600" eaLnBrk="1" hangingPunct="1">
              <a:lnSpc>
                <a:spcPct val="125000"/>
              </a:lnSpc>
              <a:spcBef>
                <a:spcPct val="0"/>
              </a:spcBef>
              <a:buFont typeface="Wingdings" pitchFamily="2" charset="2"/>
              <a:buNone/>
              <a:defRPr/>
            </a:pPr>
            <a:r>
              <a:rPr lang="en-US" sz="2800" dirty="0" smtClean="0">
                <a:solidFill>
                  <a:srgbClr val="00FF00"/>
                </a:solidFill>
              </a:rPr>
              <a:t>Guard</a:t>
            </a:r>
            <a:r>
              <a:rPr lang="en-US" sz="2800" dirty="0" smtClean="0"/>
              <a:t> the agenda.</a:t>
            </a:r>
          </a:p>
          <a:p>
            <a:pPr marL="685800" indent="-228600" eaLnBrk="1" hangingPunct="1">
              <a:defRPr/>
            </a:pPr>
            <a:endParaRPr lang="en-US" sz="2800" dirty="0" smtClean="0"/>
          </a:p>
        </p:txBody>
      </p:sp>
      <p:sp>
        <p:nvSpPr>
          <p:cNvPr id="263170" name="Rectangle 2"/>
          <p:cNvSpPr>
            <a:spLocks noGrp="1" noChangeArrowheads="1"/>
          </p:cNvSpPr>
          <p:nvPr>
            <p:ph type="title" idx="4294967295"/>
          </p:nvPr>
        </p:nvSpPr>
        <p:spPr>
          <a:xfrm>
            <a:off x="914400" y="609600"/>
            <a:ext cx="8229600" cy="1139825"/>
          </a:xfrm>
        </p:spPr>
        <p:txBody>
          <a:bodyPr>
            <a:normAutofit/>
          </a:bodyPr>
          <a:lstStyle/>
          <a:p>
            <a:pPr algn="l" eaLnBrk="1" hangingPunct="1">
              <a:defRPr/>
            </a:pPr>
            <a:r>
              <a:rPr lang="en-US" sz="3200" b="1" cap="none" dirty="0" smtClean="0">
                <a:solidFill>
                  <a:srgbClr val="00FF00"/>
                </a:solidFill>
              </a:rPr>
              <a:t>1d.  Board committees and </a:t>
            </a:r>
            <a:br>
              <a:rPr lang="en-US" sz="3200" b="1" cap="none" dirty="0" smtClean="0">
                <a:solidFill>
                  <a:srgbClr val="00FF00"/>
                </a:solidFill>
              </a:rPr>
            </a:br>
            <a:r>
              <a:rPr lang="en-US" sz="3200" b="1" cap="none" dirty="0" smtClean="0">
                <a:solidFill>
                  <a:srgbClr val="00FF00"/>
                </a:solidFill>
              </a:rPr>
              <a:t>       agenda development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990600"/>
            <a:ext cx="8534400" cy="495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62013" indent="-398463" algn="l"/>
            <a:r>
              <a:rPr lang="en-US" sz="3600" b="0" i="1" dirty="0" smtClean="0">
                <a:solidFill>
                  <a:srgbClr val="FF9900"/>
                </a:solidFill>
              </a:rPr>
              <a:t>REVIEW</a:t>
            </a:r>
            <a:r>
              <a:rPr lang="en-US" sz="3600" b="0" dirty="0" smtClean="0">
                <a:solidFill>
                  <a:srgbClr val="FF9900"/>
                </a:solidFill>
              </a:rPr>
              <a:t> </a:t>
            </a:r>
            <a:r>
              <a:rPr lang="en-US" sz="3600" b="0" dirty="0" smtClean="0"/>
              <a:t>strategically the roles and responsibilities of the KNU Board, </a:t>
            </a:r>
          </a:p>
          <a:p>
            <a:pPr marL="862013" indent="-398463" algn="l"/>
            <a:endParaRPr lang="en-US" sz="1200" b="0" dirty="0" smtClean="0"/>
          </a:p>
          <a:p>
            <a:pPr marL="862013" indent="-398463" algn="l"/>
            <a:r>
              <a:rPr lang="en-US" sz="3600" b="0" i="1" dirty="0" smtClean="0">
                <a:solidFill>
                  <a:srgbClr val="FF9900"/>
                </a:solidFill>
              </a:rPr>
              <a:t>AFFIRM</a:t>
            </a:r>
            <a:r>
              <a:rPr lang="en-US" sz="3600" b="0" i="1" dirty="0" smtClean="0"/>
              <a:t> </a:t>
            </a:r>
            <a:r>
              <a:rPr lang="en-US" sz="3600" b="0" dirty="0" smtClean="0"/>
              <a:t>Board “best practices,” and</a:t>
            </a:r>
          </a:p>
          <a:p>
            <a:pPr marL="862013" indent="-398463" algn="l"/>
            <a:endParaRPr lang="en-US" sz="1200" b="0" dirty="0" smtClean="0"/>
          </a:p>
          <a:p>
            <a:pPr marL="862013" indent="-398463" algn="l"/>
            <a:r>
              <a:rPr lang="en-US" sz="3600" b="0" i="1" dirty="0" smtClean="0">
                <a:solidFill>
                  <a:srgbClr val="FF9900"/>
                </a:solidFill>
              </a:rPr>
              <a:t>IDENTIFY</a:t>
            </a:r>
            <a:r>
              <a:rPr lang="en-US" sz="3600" b="0" dirty="0" smtClean="0">
                <a:solidFill>
                  <a:srgbClr val="FF9900"/>
                </a:solidFill>
              </a:rPr>
              <a:t> </a:t>
            </a:r>
            <a:r>
              <a:rPr lang="en-US" sz="3600" b="0" dirty="0" smtClean="0"/>
              <a:t>the goals and action steps necessary for the Board to lead the  university successfully into the next        phase of university life.</a:t>
            </a:r>
            <a:endParaRPr lang="en-US" sz="3600" b="0" dirty="0"/>
          </a:p>
        </p:txBody>
      </p:sp>
      <p:sp>
        <p:nvSpPr>
          <p:cNvPr id="3" name="TextBox 2"/>
          <p:cNvSpPr txBox="1"/>
          <p:nvPr/>
        </p:nvSpPr>
        <p:spPr>
          <a:xfrm>
            <a:off x="228600" y="228600"/>
            <a:ext cx="8305800"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GoalS</a:t>
            </a:r>
            <a:r>
              <a:rPr 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FOR THIS SEMINAR . . . </a:t>
            </a:r>
            <a:endParaRPr lang="en-US" sz="1800" cap="all" dirty="0">
              <a:ln w="0"/>
              <a:effectLst/>
            </a:endParaRPr>
          </a:p>
        </p:txBody>
      </p:sp>
    </p:spTree>
    <p:extLst>
      <p:ext uri="{BB962C8B-B14F-4D97-AF65-F5344CB8AC3E}">
        <p14:creationId xmlns:p14="http://schemas.microsoft.com/office/powerpoint/2010/main" val="28574552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00"/>
            <a:ext cx="8631936" cy="3477875"/>
          </a:xfrm>
          <a:prstGeom prst="rect">
            <a:avLst/>
          </a:prstGeom>
        </p:spPr>
        <p:txBody>
          <a:bodyPr wrap="square">
            <a:spAutoFit/>
          </a:bodyPr>
          <a:lstStyle/>
          <a:p>
            <a:pPr algn="ctr"/>
            <a:r>
              <a:rPr lang="en-US" sz="4400" dirty="0" smtClean="0"/>
              <a:t>Board members</a:t>
            </a:r>
          </a:p>
          <a:p>
            <a:pPr algn="ctr"/>
            <a:r>
              <a:rPr lang="en-US" sz="4400" dirty="0" smtClean="0"/>
              <a:t>know</a:t>
            </a:r>
            <a:r>
              <a:rPr lang="en-US" sz="4400" dirty="0"/>
              <a:t>, communicate, and </a:t>
            </a:r>
            <a:endParaRPr lang="en-US" sz="4400" dirty="0" smtClean="0"/>
          </a:p>
          <a:p>
            <a:pPr algn="ctr"/>
            <a:r>
              <a:rPr lang="en-US" sz="4400" dirty="0" smtClean="0"/>
              <a:t>make </a:t>
            </a:r>
            <a:r>
              <a:rPr lang="en-US" sz="4400" dirty="0"/>
              <a:t>decisions </a:t>
            </a:r>
            <a:endParaRPr lang="en-US" sz="4400" dirty="0" smtClean="0"/>
          </a:p>
          <a:p>
            <a:pPr algn="ctr"/>
            <a:r>
              <a:rPr lang="en-US" sz="4400" dirty="0" smtClean="0"/>
              <a:t>in </a:t>
            </a:r>
            <a:r>
              <a:rPr lang="en-US" sz="4400" dirty="0"/>
              <a:t>light of the </a:t>
            </a:r>
            <a:r>
              <a:rPr lang="en-US" sz="4400" dirty="0" smtClean="0"/>
              <a:t>university’s</a:t>
            </a:r>
          </a:p>
          <a:p>
            <a:pPr algn="ctr"/>
            <a:r>
              <a:rPr lang="en-US" sz="4400" dirty="0" smtClean="0"/>
              <a:t>mission</a:t>
            </a:r>
            <a:r>
              <a:rPr lang="en-US" sz="4400" dirty="0"/>
              <a:t>, vision and values.</a:t>
            </a:r>
          </a:p>
        </p:txBody>
      </p:sp>
      <p:sp>
        <p:nvSpPr>
          <p:cNvPr id="8" name="Rectangle 7"/>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#2</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8470508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590800"/>
            <a:ext cx="9140687" cy="1143000"/>
          </a:xfrm>
        </p:spPr>
        <p:txBody>
          <a:bodyPr>
            <a:normAutofit/>
          </a:bodyPr>
          <a:lstStyle/>
          <a:p>
            <a:pPr algn="ctr"/>
            <a:r>
              <a:rPr lang="en-US" altLang="zh-CN" dirty="0" smtClean="0"/>
              <a:t>MISSION AND VALUES DRIVE US</a:t>
            </a:r>
            <a:endParaRPr lang="zh-CN" altLang="en-US" dirty="0"/>
          </a:p>
        </p:txBody>
      </p:sp>
      <p:grpSp>
        <p:nvGrpSpPr>
          <p:cNvPr id="4" name="Group 3"/>
          <p:cNvGrpSpPr/>
          <p:nvPr/>
        </p:nvGrpSpPr>
        <p:grpSpPr>
          <a:xfrm>
            <a:off x="-228600" y="6626"/>
            <a:ext cx="9369286" cy="1295400"/>
            <a:chOff x="-228600" y="6626"/>
            <a:chExt cx="9369286" cy="1295400"/>
          </a:xfrm>
        </p:grpSpPr>
        <p:sp>
          <p:nvSpPr>
            <p:cNvPr id="5" name="Right Triangle 4"/>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8" name="Straight Connector 7"/>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1638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NU  Mission Statement:</a:t>
            </a:r>
            <a:endParaRPr lang="en-US" dirty="0"/>
          </a:p>
        </p:txBody>
      </p:sp>
      <p:sp>
        <p:nvSpPr>
          <p:cNvPr id="3" name="Date Placeholder 2"/>
          <p:cNvSpPr>
            <a:spLocks noGrp="1"/>
          </p:cNvSpPr>
          <p:nvPr>
            <p:ph type="dt" sz="half" idx="10"/>
          </p:nvPr>
        </p:nvSpPr>
        <p:spPr/>
        <p:txBody>
          <a:bodyPr/>
          <a:lstStyle/>
          <a:p>
            <a:pPr>
              <a:defRPr/>
            </a:pPr>
            <a:fld id="{25678D72-152C-4A8D-AED3-04F80610398C}"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22</a:t>
            </a:fld>
            <a:endParaRPr lang="en-US" dirty="0"/>
          </a:p>
        </p:txBody>
      </p:sp>
    </p:spTree>
    <p:extLst>
      <p:ext uri="{BB962C8B-B14F-4D97-AF65-F5344CB8AC3E}">
        <p14:creationId xmlns:p14="http://schemas.microsoft.com/office/powerpoint/2010/main" val="3146726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NU  vision Statement:</a:t>
            </a:r>
            <a:endParaRPr lang="en-US" dirty="0"/>
          </a:p>
        </p:txBody>
      </p:sp>
      <p:sp>
        <p:nvSpPr>
          <p:cNvPr id="3" name="Date Placeholder 2"/>
          <p:cNvSpPr>
            <a:spLocks noGrp="1"/>
          </p:cNvSpPr>
          <p:nvPr>
            <p:ph type="dt" sz="half" idx="10"/>
          </p:nvPr>
        </p:nvSpPr>
        <p:spPr/>
        <p:txBody>
          <a:bodyPr/>
          <a:lstStyle/>
          <a:p>
            <a:pPr>
              <a:defRPr/>
            </a:pPr>
            <a:fld id="{25678D72-152C-4A8D-AED3-04F80610398C}"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23</a:t>
            </a:fld>
            <a:endParaRPr lang="en-US" dirty="0"/>
          </a:p>
        </p:txBody>
      </p:sp>
    </p:spTree>
    <p:extLst>
      <p:ext uri="{BB962C8B-B14F-4D97-AF65-F5344CB8AC3E}">
        <p14:creationId xmlns:p14="http://schemas.microsoft.com/office/powerpoint/2010/main" val="20823636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NU  values Statement:</a:t>
            </a:r>
            <a:endParaRPr lang="en-US" dirty="0"/>
          </a:p>
        </p:txBody>
      </p:sp>
      <p:sp>
        <p:nvSpPr>
          <p:cNvPr id="3" name="Date Placeholder 2"/>
          <p:cNvSpPr>
            <a:spLocks noGrp="1"/>
          </p:cNvSpPr>
          <p:nvPr>
            <p:ph type="dt" sz="half" idx="10"/>
          </p:nvPr>
        </p:nvSpPr>
        <p:spPr/>
        <p:txBody>
          <a:bodyPr/>
          <a:lstStyle/>
          <a:p>
            <a:pPr>
              <a:defRPr/>
            </a:pPr>
            <a:fld id="{25678D72-152C-4A8D-AED3-04F80610398C}"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78609534-D7A1-465E-804B-781B0EDEBFC9}" type="slidenum">
              <a:rPr lang="en-US" smtClean="0"/>
              <a:pPr>
                <a:defRPr/>
              </a:pPr>
              <a:t>24</a:t>
            </a:fld>
            <a:endParaRPr lang="en-US" dirty="0"/>
          </a:p>
        </p:txBody>
      </p:sp>
    </p:spTree>
    <p:extLst>
      <p:ext uri="{BB962C8B-B14F-4D97-AF65-F5344CB8AC3E}">
        <p14:creationId xmlns:p14="http://schemas.microsoft.com/office/powerpoint/2010/main" val="38758906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457200"/>
            <a:ext cx="7400544" cy="914400"/>
          </a:xfrm>
        </p:spPr>
        <p:txBody>
          <a:bodyPr/>
          <a:lstStyle/>
          <a:p>
            <a:pPr eaLnBrk="1" hangingPunct="1">
              <a:defRPr/>
            </a:pPr>
            <a:r>
              <a:rPr lang="en-US" sz="4000" b="1" i="1" dirty="0" smtClean="0">
                <a:solidFill>
                  <a:srgbClr val="00FF00"/>
                </a:solidFill>
              </a:rPr>
              <a:t>Realizing Our Intentions</a:t>
            </a:r>
          </a:p>
        </p:txBody>
      </p:sp>
      <p:sp>
        <p:nvSpPr>
          <p:cNvPr id="265219" name="Rectangle 3"/>
          <p:cNvSpPr>
            <a:spLocks noGrp="1" noChangeArrowheads="1"/>
          </p:cNvSpPr>
          <p:nvPr>
            <p:ph type="body" sz="quarter" idx="14"/>
          </p:nvPr>
        </p:nvSpPr>
        <p:spPr>
          <a:xfrm>
            <a:off x="685800" y="1524000"/>
            <a:ext cx="8153400" cy="4343400"/>
          </a:xfrm>
        </p:spPr>
        <p:txBody>
          <a:bodyPr>
            <a:normAutofit fontScale="47500" lnSpcReduction="20000"/>
          </a:bodyPr>
          <a:lstStyle/>
          <a:p>
            <a:pPr eaLnBrk="1" hangingPunct="1">
              <a:lnSpc>
                <a:spcPct val="120000"/>
              </a:lnSpc>
              <a:buFont typeface="Wingdings" pitchFamily="2" charset="2"/>
              <a:buNone/>
            </a:pPr>
            <a:r>
              <a:rPr lang="en-US" sz="5100" dirty="0" smtClean="0"/>
              <a:t> </a:t>
            </a:r>
            <a:r>
              <a:rPr lang="en-US" sz="6000" dirty="0" smtClean="0"/>
              <a:t>“Always, the</a:t>
            </a:r>
            <a:r>
              <a:rPr lang="en-US" sz="6000" dirty="0" smtClean="0">
                <a:solidFill>
                  <a:srgbClr val="00FF00"/>
                </a:solidFill>
              </a:rPr>
              <a:t> key </a:t>
            </a:r>
            <a:r>
              <a:rPr lang="en-US" sz="6000" dirty="0" smtClean="0"/>
              <a:t>question to be asked in Board decision making is: </a:t>
            </a:r>
          </a:p>
          <a:p>
            <a:pPr eaLnBrk="1" hangingPunct="1">
              <a:lnSpc>
                <a:spcPct val="120000"/>
              </a:lnSpc>
              <a:buFont typeface="Wingdings" pitchFamily="2" charset="2"/>
              <a:buNone/>
            </a:pPr>
            <a:endParaRPr lang="en-US" sz="3800" dirty="0" smtClean="0"/>
          </a:p>
          <a:p>
            <a:pPr eaLnBrk="1" hangingPunct="1">
              <a:lnSpc>
                <a:spcPct val="120000"/>
              </a:lnSpc>
              <a:buFont typeface="Wingdings" pitchFamily="2" charset="2"/>
              <a:buNone/>
            </a:pPr>
            <a:r>
              <a:rPr lang="en-US" sz="6000" dirty="0" smtClean="0"/>
              <a:t>Is this </a:t>
            </a:r>
            <a:r>
              <a:rPr lang="en-US" sz="6000" dirty="0" smtClean="0">
                <a:solidFill>
                  <a:srgbClr val="00FF00"/>
                </a:solidFill>
              </a:rPr>
              <a:t>decision</a:t>
            </a:r>
            <a:r>
              <a:rPr lang="en-US" sz="6000" dirty="0" smtClean="0"/>
              <a:t> important for the long term </a:t>
            </a:r>
            <a:r>
              <a:rPr lang="en-US" sz="6000" dirty="0" smtClean="0">
                <a:solidFill>
                  <a:srgbClr val="00FF00"/>
                </a:solidFill>
              </a:rPr>
              <a:t>survival, health, and mission achievement</a:t>
            </a:r>
            <a:r>
              <a:rPr lang="en-US" sz="6000" dirty="0" smtClean="0"/>
              <a:t> of our institution? </a:t>
            </a:r>
          </a:p>
          <a:p>
            <a:pPr eaLnBrk="1" hangingPunct="1">
              <a:lnSpc>
                <a:spcPct val="120000"/>
              </a:lnSpc>
            </a:pPr>
            <a:endParaRPr lang="en-US" sz="3800" dirty="0" smtClean="0"/>
          </a:p>
          <a:p>
            <a:pPr eaLnBrk="1" hangingPunct="1">
              <a:lnSpc>
                <a:spcPct val="120000"/>
              </a:lnSpc>
              <a:buFont typeface="Wingdings" pitchFamily="2" charset="2"/>
              <a:buNone/>
            </a:pPr>
            <a:r>
              <a:rPr lang="en-US" sz="6000" dirty="0" smtClean="0">
                <a:solidFill>
                  <a:srgbClr val="00FF00"/>
                </a:solidFill>
              </a:rPr>
              <a:t>After</a:t>
            </a:r>
            <a:r>
              <a:rPr lang="en-US" sz="6000" dirty="0" smtClean="0"/>
              <a:t> answering this question,</a:t>
            </a:r>
            <a:r>
              <a:rPr lang="en-US" sz="6000" dirty="0" smtClean="0">
                <a:solidFill>
                  <a:srgbClr val="00FF00"/>
                </a:solidFill>
              </a:rPr>
              <a:t> then </a:t>
            </a:r>
            <a:r>
              <a:rPr lang="en-US" sz="6000" dirty="0" smtClean="0"/>
              <a:t>policies and decisions can be made.”</a:t>
            </a:r>
          </a:p>
          <a:p>
            <a:pPr eaLnBrk="1" hangingPunct="1">
              <a:lnSpc>
                <a:spcPct val="80000"/>
              </a:lnSpc>
            </a:pPr>
            <a:endParaRPr lang="en-US" dirty="0" smtClean="0"/>
          </a:p>
          <a:p>
            <a:pPr algn="r" eaLnBrk="1" hangingPunct="1">
              <a:lnSpc>
                <a:spcPct val="80000"/>
              </a:lnSpc>
              <a:buFont typeface="Wingdings" pitchFamily="2" charset="2"/>
              <a:buNone/>
            </a:pPr>
            <a:r>
              <a:rPr lang="en-US" sz="2400" dirty="0" smtClean="0"/>
              <a:t>    </a:t>
            </a:r>
            <a:r>
              <a:rPr lang="en-US" sz="4200" dirty="0" smtClean="0"/>
              <a:t>Albert J. Meyer, author. p. 217</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84" y="1828800"/>
            <a:ext cx="8631936" cy="2123658"/>
          </a:xfrm>
          <a:prstGeom prst="rect">
            <a:avLst/>
          </a:prstGeom>
        </p:spPr>
        <p:txBody>
          <a:bodyPr wrap="square">
            <a:spAutoFit/>
          </a:bodyPr>
          <a:lstStyle/>
          <a:p>
            <a:pPr algn="ctr"/>
            <a:r>
              <a:rPr lang="en-US" sz="4400" dirty="0" smtClean="0"/>
              <a:t>Board members</a:t>
            </a:r>
          </a:p>
          <a:p>
            <a:pPr algn="ctr"/>
            <a:r>
              <a:rPr lang="en-US" sz="4400" dirty="0"/>
              <a:t>a</a:t>
            </a:r>
            <a:r>
              <a:rPr lang="en-US" sz="4400" dirty="0" smtClean="0"/>
              <a:t>sk the </a:t>
            </a:r>
          </a:p>
          <a:p>
            <a:pPr algn="ctr"/>
            <a:r>
              <a:rPr lang="en-US" sz="4400" dirty="0"/>
              <a:t>r</a:t>
            </a:r>
            <a:r>
              <a:rPr lang="en-US" sz="4400" dirty="0" smtClean="0"/>
              <a:t>ight questions</a:t>
            </a:r>
            <a:endParaRPr lang="en-US" sz="4400" dirty="0"/>
          </a:p>
        </p:txBody>
      </p:sp>
      <p:sp>
        <p:nvSpPr>
          <p:cNvPr id="3" name="Date Placeholder 2"/>
          <p:cNvSpPr>
            <a:spLocks noGrp="1"/>
          </p:cNvSpPr>
          <p:nvPr>
            <p:ph type="dt" sz="half" idx="10"/>
          </p:nvPr>
        </p:nvSpPr>
        <p:spPr/>
        <p:txBody>
          <a:bodyPr/>
          <a:lstStyle/>
          <a:p>
            <a:fld id="{9BD6E928-A730-4190-A2C3-EBC5C205C7EE}"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26</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#3</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6359196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590800"/>
            <a:ext cx="9140687" cy="1143000"/>
          </a:xfrm>
        </p:spPr>
        <p:txBody>
          <a:bodyPr/>
          <a:lstStyle/>
          <a:p>
            <a:pPr algn="ctr"/>
            <a:r>
              <a:rPr lang="en-US" altLang="zh-CN" dirty="0" smtClean="0"/>
              <a:t>THINK QUESTIONS</a:t>
            </a:r>
            <a:endParaRPr lang="zh-CN" altLang="en-US" dirty="0"/>
          </a:p>
        </p:txBody>
      </p:sp>
      <p:sp>
        <p:nvSpPr>
          <p:cNvPr id="3" name="Date Placeholder 2"/>
          <p:cNvSpPr>
            <a:spLocks noGrp="1"/>
          </p:cNvSpPr>
          <p:nvPr>
            <p:ph type="dt" sz="half" idx="10"/>
          </p:nvPr>
        </p:nvSpPr>
        <p:spPr/>
        <p:txBody>
          <a:bodyPr/>
          <a:lstStyle/>
          <a:p>
            <a:fld id="{8686A206-6399-4E8D-B3CF-FF6D0DE748D2}"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27</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64637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p:nvPr>
        </p:nvSpPr>
        <p:spPr>
          <a:xfrm>
            <a:off x="914400" y="2209800"/>
            <a:ext cx="7772400" cy="5619750"/>
          </a:xfrm>
        </p:spPr>
        <p:txBody>
          <a:bodyPr>
            <a:normAutofit/>
          </a:bodyPr>
          <a:lstStyle/>
          <a:p>
            <a:pPr marL="68580" indent="0" eaLnBrk="1" hangingPunct="1">
              <a:lnSpc>
                <a:spcPct val="75000"/>
              </a:lnSpc>
              <a:spcBef>
                <a:spcPts val="0"/>
              </a:spcBef>
              <a:buClr>
                <a:srgbClr val="66FFFF"/>
              </a:buClr>
              <a:buSzTx/>
              <a:buNone/>
              <a:defRPr/>
            </a:pPr>
            <a:r>
              <a:rPr lang="en-US" sz="2800" dirty="0" smtClean="0">
                <a:solidFill>
                  <a:srgbClr val="00FF00"/>
                </a:solidFill>
              </a:rPr>
              <a:t>1.  Who </a:t>
            </a:r>
            <a:r>
              <a:rPr lang="en-US" sz="2800" dirty="0" smtClean="0"/>
              <a:t>are we?</a:t>
            </a:r>
          </a:p>
          <a:p>
            <a:pPr eaLnBrk="1" hangingPunct="1">
              <a:lnSpc>
                <a:spcPct val="75000"/>
              </a:lnSpc>
              <a:spcBef>
                <a:spcPts val="0"/>
              </a:spcBef>
              <a:buClr>
                <a:srgbClr val="66FFFF"/>
              </a:buClr>
              <a:buSzTx/>
              <a:buFont typeface="Wingdings" pitchFamily="2" charset="2"/>
              <a:buChar char="§"/>
              <a:defRPr/>
            </a:pPr>
            <a:endParaRPr lang="en-US" sz="2800" dirty="0" smtClean="0"/>
          </a:p>
          <a:p>
            <a:pPr marL="68580" indent="0" eaLnBrk="1" hangingPunct="1">
              <a:lnSpc>
                <a:spcPct val="75000"/>
              </a:lnSpc>
              <a:spcBef>
                <a:spcPts val="0"/>
              </a:spcBef>
              <a:buClr>
                <a:srgbClr val="66FFFF"/>
              </a:buClr>
              <a:buSzTx/>
              <a:buNone/>
              <a:defRPr/>
            </a:pPr>
            <a:r>
              <a:rPr lang="en-US" sz="2800" dirty="0" smtClean="0">
                <a:solidFill>
                  <a:srgbClr val="00FF00"/>
                </a:solidFill>
              </a:rPr>
              <a:t>2.  Where </a:t>
            </a:r>
            <a:r>
              <a:rPr lang="en-US" sz="2800" dirty="0" smtClean="0"/>
              <a:t>are we?</a:t>
            </a:r>
          </a:p>
          <a:p>
            <a:pPr eaLnBrk="1" hangingPunct="1">
              <a:lnSpc>
                <a:spcPct val="75000"/>
              </a:lnSpc>
              <a:spcBef>
                <a:spcPts val="0"/>
              </a:spcBef>
              <a:buClr>
                <a:srgbClr val="66FFFF"/>
              </a:buClr>
              <a:buSzTx/>
              <a:buFont typeface="Wingdings" pitchFamily="2" charset="2"/>
              <a:buChar char="§"/>
              <a:defRPr/>
            </a:pPr>
            <a:endParaRPr lang="en-US" sz="2800" dirty="0" smtClean="0"/>
          </a:p>
          <a:p>
            <a:pPr marL="68580" indent="0" eaLnBrk="1" hangingPunct="1">
              <a:lnSpc>
                <a:spcPct val="75000"/>
              </a:lnSpc>
              <a:spcBef>
                <a:spcPts val="0"/>
              </a:spcBef>
              <a:buClr>
                <a:srgbClr val="66FFFF"/>
              </a:buClr>
              <a:buSzTx/>
              <a:buNone/>
              <a:defRPr/>
            </a:pPr>
            <a:r>
              <a:rPr lang="en-US" sz="2800" dirty="0" smtClean="0">
                <a:solidFill>
                  <a:srgbClr val="00FF00"/>
                </a:solidFill>
              </a:rPr>
              <a:t>3.  Where </a:t>
            </a:r>
            <a:r>
              <a:rPr lang="en-US" sz="2800" dirty="0" smtClean="0"/>
              <a:t>are we </a:t>
            </a:r>
            <a:r>
              <a:rPr lang="en-US" sz="2800" dirty="0" smtClean="0">
                <a:solidFill>
                  <a:srgbClr val="00FF00"/>
                </a:solidFill>
              </a:rPr>
              <a:t>going?</a:t>
            </a:r>
          </a:p>
          <a:p>
            <a:pPr eaLnBrk="1" hangingPunct="1">
              <a:lnSpc>
                <a:spcPct val="75000"/>
              </a:lnSpc>
              <a:spcBef>
                <a:spcPts val="0"/>
              </a:spcBef>
              <a:buClr>
                <a:srgbClr val="66FFFF"/>
              </a:buClr>
              <a:buSzTx/>
              <a:buFont typeface="Wingdings" pitchFamily="2" charset="2"/>
              <a:buChar char="§"/>
              <a:defRPr/>
            </a:pPr>
            <a:endParaRPr lang="en-US" sz="2800" dirty="0" smtClean="0"/>
          </a:p>
          <a:p>
            <a:pPr marL="68580" indent="0" eaLnBrk="1" hangingPunct="1">
              <a:lnSpc>
                <a:spcPct val="75000"/>
              </a:lnSpc>
              <a:spcBef>
                <a:spcPts val="0"/>
              </a:spcBef>
              <a:buClr>
                <a:srgbClr val="66FFFF"/>
              </a:buClr>
              <a:buSzTx/>
              <a:buNone/>
              <a:defRPr/>
            </a:pPr>
            <a:r>
              <a:rPr lang="en-US" sz="2800" dirty="0" smtClean="0">
                <a:solidFill>
                  <a:srgbClr val="00FF00"/>
                </a:solidFill>
              </a:rPr>
              <a:t>4.  How </a:t>
            </a:r>
            <a:r>
              <a:rPr lang="en-US" sz="2800" dirty="0" smtClean="0"/>
              <a:t>will we get there?</a:t>
            </a:r>
          </a:p>
          <a:p>
            <a:pPr eaLnBrk="1" hangingPunct="1">
              <a:lnSpc>
                <a:spcPct val="75000"/>
              </a:lnSpc>
              <a:spcBef>
                <a:spcPts val="0"/>
              </a:spcBef>
              <a:buClr>
                <a:srgbClr val="66FFFF"/>
              </a:buClr>
              <a:buSzTx/>
              <a:buFont typeface="Wingdings" pitchFamily="2" charset="2"/>
              <a:buChar char="§"/>
              <a:defRPr/>
            </a:pPr>
            <a:endParaRPr lang="en-US" sz="2800" dirty="0" smtClean="0">
              <a:solidFill>
                <a:srgbClr val="66FFFF"/>
              </a:solidFill>
            </a:endParaRPr>
          </a:p>
          <a:p>
            <a:pPr marL="68580" indent="0" eaLnBrk="1" hangingPunct="1">
              <a:lnSpc>
                <a:spcPct val="75000"/>
              </a:lnSpc>
              <a:spcBef>
                <a:spcPts val="0"/>
              </a:spcBef>
              <a:buClr>
                <a:srgbClr val="66FFFF"/>
              </a:buClr>
              <a:buSzTx/>
              <a:buNone/>
              <a:defRPr/>
            </a:pPr>
            <a:r>
              <a:rPr lang="en-US" sz="2800" dirty="0" smtClean="0">
                <a:solidFill>
                  <a:srgbClr val="00FF00"/>
                </a:solidFill>
              </a:rPr>
              <a:t>5.  Why </a:t>
            </a:r>
            <a:r>
              <a:rPr lang="en-US" sz="2800" dirty="0" smtClean="0"/>
              <a:t>is it important to get there?</a:t>
            </a:r>
          </a:p>
          <a:p>
            <a:pPr eaLnBrk="1" hangingPunct="1">
              <a:lnSpc>
                <a:spcPct val="75000"/>
              </a:lnSpc>
              <a:spcBef>
                <a:spcPts val="0"/>
              </a:spcBef>
              <a:buClr>
                <a:srgbClr val="66FFFF"/>
              </a:buClr>
              <a:buSzTx/>
              <a:buFont typeface="Wingdings" pitchFamily="2" charset="2"/>
              <a:buChar char="§"/>
              <a:defRPr/>
            </a:pPr>
            <a:endParaRPr lang="en-US" sz="2800" dirty="0" smtClean="0"/>
          </a:p>
          <a:p>
            <a:pPr marL="68580" indent="0" eaLnBrk="1" hangingPunct="1">
              <a:lnSpc>
                <a:spcPct val="75000"/>
              </a:lnSpc>
              <a:spcBef>
                <a:spcPts val="0"/>
              </a:spcBef>
              <a:buClr>
                <a:srgbClr val="66FFFF"/>
              </a:buClr>
              <a:buSzTx/>
              <a:buNone/>
              <a:defRPr/>
            </a:pPr>
            <a:r>
              <a:rPr lang="en-US" sz="2800" dirty="0" smtClean="0">
                <a:solidFill>
                  <a:srgbClr val="00FF00"/>
                </a:solidFill>
              </a:rPr>
              <a:t>6. How </a:t>
            </a:r>
            <a:r>
              <a:rPr lang="en-US" sz="2800" dirty="0" smtClean="0"/>
              <a:t>will we know when we get there?</a:t>
            </a:r>
          </a:p>
        </p:txBody>
      </p:sp>
      <p:sp>
        <p:nvSpPr>
          <p:cNvPr id="145410" name="Rectangle 2"/>
          <p:cNvSpPr>
            <a:spLocks noGrp="1" noChangeArrowheads="1"/>
          </p:cNvSpPr>
          <p:nvPr>
            <p:ph type="title" idx="4294967295"/>
          </p:nvPr>
        </p:nvSpPr>
        <p:spPr>
          <a:xfrm>
            <a:off x="0" y="304800"/>
            <a:ext cx="9144000" cy="2057400"/>
          </a:xfrm>
        </p:spPr>
        <p:txBody>
          <a:bodyPr>
            <a:normAutofit fontScale="90000"/>
          </a:bodyPr>
          <a:lstStyle/>
          <a:p>
            <a:pPr algn="ctr">
              <a:defRPr/>
            </a:pPr>
            <a:r>
              <a:rPr lang="en-US" sz="4000" cap="none" dirty="0" smtClean="0">
                <a:solidFill>
                  <a:schemeClr val="tx1"/>
                </a:solidFill>
              </a:rPr>
              <a:t>Board Members Ask The Right </a:t>
            </a:r>
            <a:r>
              <a:rPr lang="en-US" sz="4000" cap="none" dirty="0" smtClean="0"/>
              <a:t>Questions</a:t>
            </a:r>
            <a:r>
              <a:rPr lang="en-US" sz="4000" cap="none" dirty="0"/>
              <a:t/>
            </a:r>
            <a:br>
              <a:rPr lang="en-US" sz="4000" cap="none" dirty="0"/>
            </a:br>
            <a:r>
              <a:rPr lang="en-US" sz="2800" cap="none" dirty="0" smtClean="0">
                <a:solidFill>
                  <a:schemeClr val="tx1"/>
                </a:solidFill>
              </a:rPr>
              <a:t>(mission-driven, value defining, facilitating and forward thinking…)</a:t>
            </a:r>
            <a:r>
              <a:rPr lang="en-US" sz="4000" cap="none" dirty="0" smtClean="0">
                <a:solidFill>
                  <a:schemeClr val="tx1"/>
                </a:solidFill>
              </a:rPr>
              <a:t> </a:t>
            </a:r>
            <a:r>
              <a:rPr lang="en-US" sz="4000" dirty="0" smtClean="0"/>
              <a:t/>
            </a:r>
            <a:br>
              <a:rPr lang="en-US" sz="4000" dirty="0" smtClean="0"/>
            </a:br>
            <a:endParaRPr lang="en-US" sz="4000" dirty="0" smtClean="0"/>
          </a:p>
        </p:txBody>
      </p:sp>
      <p:pic>
        <p:nvPicPr>
          <p:cNvPr id="19463" name="Picture 7" descr="question_mark_3d"/>
          <p:cNvPicPr>
            <a:picLocks noChangeAspect="1" noChangeArrowheads="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322378">
            <a:off x="6934201" y="2895599"/>
            <a:ext cx="1784350" cy="3448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sz="quarter" idx="13"/>
          </p:nvPr>
        </p:nvSpPr>
        <p:spPr>
          <a:xfrm>
            <a:off x="304800" y="609600"/>
            <a:ext cx="8839200" cy="4800600"/>
          </a:xfrm>
        </p:spPr>
        <p:txBody>
          <a:bodyPr>
            <a:normAutofit/>
          </a:bodyPr>
          <a:lstStyle/>
          <a:p>
            <a:pPr marL="0" indent="0" eaLnBrk="1" hangingPunct="1">
              <a:buFont typeface="Wingdings" pitchFamily="2" charset="2"/>
              <a:buNone/>
              <a:defRPr/>
            </a:pPr>
            <a:r>
              <a:rPr lang="en-US" sz="3600" dirty="0" smtClean="0">
                <a:effectLst/>
              </a:rPr>
              <a:t>Basic on-going questions for KNU Board and university leadership:</a:t>
            </a:r>
          </a:p>
          <a:p>
            <a:pPr marL="914400" eaLnBrk="1" hangingPunct="1">
              <a:defRPr/>
            </a:pPr>
            <a:endParaRPr lang="en-US" sz="2800" dirty="0" smtClean="0">
              <a:effectLst/>
            </a:endParaRPr>
          </a:p>
          <a:p>
            <a:pPr marL="640080" indent="0" eaLnBrk="1" hangingPunct="1">
              <a:spcBef>
                <a:spcPts val="0"/>
              </a:spcBef>
              <a:buClr>
                <a:srgbClr val="66FFFF"/>
              </a:buClr>
              <a:buSzTx/>
              <a:buNone/>
              <a:defRPr/>
            </a:pPr>
            <a:r>
              <a:rPr lang="en-US" sz="2800" dirty="0" smtClean="0">
                <a:solidFill>
                  <a:srgbClr val="00FF00"/>
                </a:solidFill>
                <a:effectLst/>
              </a:rPr>
              <a:t>Why</a:t>
            </a:r>
            <a:r>
              <a:rPr lang="en-US" sz="2800" dirty="0" smtClean="0">
                <a:effectLst/>
              </a:rPr>
              <a:t> did our constituents want to </a:t>
            </a:r>
            <a:r>
              <a:rPr lang="en-US" sz="2800" dirty="0" smtClean="0"/>
              <a:t>begin</a:t>
            </a:r>
            <a:r>
              <a:rPr lang="en-US" sz="2800" dirty="0" smtClean="0">
                <a:effectLst/>
              </a:rPr>
              <a:t> this college</a:t>
            </a:r>
          </a:p>
          <a:p>
            <a:pPr marL="640080" indent="0" eaLnBrk="1" hangingPunct="1">
              <a:spcBef>
                <a:spcPts val="0"/>
              </a:spcBef>
              <a:buClr>
                <a:srgbClr val="66FFFF"/>
              </a:buClr>
              <a:buSzTx/>
              <a:buNone/>
              <a:defRPr/>
            </a:pPr>
            <a:r>
              <a:rPr lang="en-US" sz="2800" dirty="0" smtClean="0">
                <a:effectLst/>
              </a:rPr>
              <a:t> 	      (now university) in the first place?</a:t>
            </a:r>
          </a:p>
          <a:p>
            <a:pPr marL="914400" eaLnBrk="1" hangingPunct="1">
              <a:spcBef>
                <a:spcPts val="0"/>
              </a:spcBef>
              <a:buClr>
                <a:srgbClr val="66FFFF"/>
              </a:buClr>
              <a:buSzTx/>
              <a:buFont typeface="Wingdings" pitchFamily="2" charset="2"/>
              <a:buChar char="§"/>
              <a:defRPr/>
            </a:pPr>
            <a:endParaRPr lang="en-US" sz="2800" dirty="0" smtClean="0">
              <a:effectLst/>
            </a:endParaRPr>
          </a:p>
          <a:p>
            <a:pPr marL="914400" eaLnBrk="1" hangingPunct="1">
              <a:spcBef>
                <a:spcPts val="0"/>
              </a:spcBef>
              <a:buClr>
                <a:srgbClr val="66FFFF"/>
              </a:buClr>
              <a:buSzTx/>
              <a:buFont typeface="Wingdings" pitchFamily="2" charset="2"/>
              <a:buChar char="§"/>
              <a:defRPr/>
            </a:pPr>
            <a:r>
              <a:rPr lang="en-US" sz="2800" dirty="0" smtClean="0">
                <a:solidFill>
                  <a:srgbClr val="00FF00"/>
                </a:solidFill>
                <a:effectLst/>
              </a:rPr>
              <a:t>Why</a:t>
            </a:r>
            <a:r>
              <a:rPr lang="en-US" sz="2800" dirty="0" smtClean="0">
                <a:effectLst/>
              </a:rPr>
              <a:t> does this university exist in </a:t>
            </a:r>
            <a:r>
              <a:rPr lang="en-US" sz="2800" dirty="0" smtClean="0">
                <a:solidFill>
                  <a:srgbClr val="00FF00"/>
                </a:solidFill>
                <a:effectLst/>
              </a:rPr>
              <a:t>2019?</a:t>
            </a:r>
          </a:p>
          <a:p>
            <a:pPr marL="640080" indent="0" eaLnBrk="1" hangingPunct="1">
              <a:spcBef>
                <a:spcPts val="0"/>
              </a:spcBef>
              <a:buClr>
                <a:srgbClr val="66FFFF"/>
              </a:buClr>
              <a:buSzTx/>
              <a:buNone/>
              <a:defRPr/>
            </a:pPr>
            <a:endParaRPr lang="en-US" sz="2800" dirty="0" smtClean="0">
              <a:effectLst/>
            </a:endParaRPr>
          </a:p>
          <a:p>
            <a:pPr marL="914400" eaLnBrk="1" hangingPunct="1">
              <a:spcBef>
                <a:spcPts val="0"/>
              </a:spcBef>
              <a:buClr>
                <a:srgbClr val="66FFFF"/>
              </a:buClr>
              <a:buSzTx/>
              <a:buFont typeface="Wingdings" pitchFamily="2" charset="2"/>
              <a:buChar char="§"/>
              <a:defRPr/>
            </a:pPr>
            <a:r>
              <a:rPr lang="en-US" sz="2800" dirty="0" smtClean="0"/>
              <a:t>“Is </a:t>
            </a:r>
            <a:r>
              <a:rPr lang="en-US" sz="2800" i="1" dirty="0" smtClean="0">
                <a:solidFill>
                  <a:srgbClr val="00FF00"/>
                </a:solidFill>
              </a:rPr>
              <a:t>this</a:t>
            </a:r>
            <a:r>
              <a:rPr lang="en-US" sz="2800" dirty="0" smtClean="0"/>
              <a:t> decision important for </a:t>
            </a:r>
            <a:r>
              <a:rPr lang="en-US" sz="2800" dirty="0" smtClean="0">
                <a:solidFill>
                  <a:srgbClr val="00FF00"/>
                </a:solidFill>
              </a:rPr>
              <a:t>the long term survival,</a:t>
            </a:r>
          </a:p>
          <a:p>
            <a:pPr marL="640080" indent="0" eaLnBrk="1" hangingPunct="1">
              <a:spcBef>
                <a:spcPts val="0"/>
              </a:spcBef>
              <a:buClr>
                <a:srgbClr val="66FFFF"/>
              </a:buClr>
              <a:buSzTx/>
              <a:buNone/>
              <a:defRPr/>
            </a:pPr>
            <a:r>
              <a:rPr lang="en-US" sz="2800" dirty="0">
                <a:solidFill>
                  <a:srgbClr val="00FF00"/>
                </a:solidFill>
              </a:rPr>
              <a:t> </a:t>
            </a:r>
            <a:r>
              <a:rPr lang="en-US" sz="2800" dirty="0" smtClean="0">
                <a:solidFill>
                  <a:srgbClr val="00FF00"/>
                </a:solidFill>
              </a:rPr>
              <a:t>     health and mission achievement</a:t>
            </a:r>
            <a:r>
              <a:rPr lang="en-US" sz="2800" dirty="0" smtClean="0"/>
              <a:t> of our institution?”</a:t>
            </a:r>
            <a:endParaRPr lang="en-US" sz="2800" dirty="0" smtClean="0">
              <a:effectLst/>
            </a:endParaRPr>
          </a:p>
          <a:p>
            <a:pPr marL="914400" eaLnBrk="1" hangingPunct="1">
              <a:spcBef>
                <a:spcPts val="0"/>
              </a:spcBef>
              <a:defRPr/>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3276600"/>
          </a:xfrm>
        </p:spPr>
        <p:txBody>
          <a:bodyPr>
            <a:normAutofit/>
          </a:bodyPr>
          <a:lstStyle/>
          <a:p>
            <a:pPr algn="ctr"/>
            <a:r>
              <a:rPr lang="en-US" dirty="0" smtClean="0"/>
              <a:t>University Boards </a:t>
            </a:r>
            <a:br>
              <a:rPr lang="en-US" dirty="0" smtClean="0"/>
            </a:br>
            <a:r>
              <a:rPr lang="en-US" dirty="0" smtClean="0">
                <a:solidFill>
                  <a:srgbClr val="00FF00"/>
                </a:solidFill>
              </a:rPr>
              <a:t>evolve and change</a:t>
            </a:r>
            <a:r>
              <a:rPr lang="en-US" dirty="0" smtClean="0"/>
              <a:t/>
            </a:r>
            <a:br>
              <a:rPr lang="en-US" dirty="0" smtClean="0"/>
            </a:br>
            <a:r>
              <a:rPr lang="en-US" dirty="0" smtClean="0"/>
              <a:t>as the </a:t>
            </a:r>
            <a:br>
              <a:rPr lang="en-US" dirty="0" smtClean="0"/>
            </a:br>
            <a:r>
              <a:rPr lang="en-US" dirty="0" smtClean="0"/>
              <a:t>Educational institutions </a:t>
            </a:r>
            <a:br>
              <a:rPr lang="en-US" dirty="0" smtClean="0"/>
            </a:br>
            <a:r>
              <a:rPr lang="en-US" dirty="0" smtClean="0">
                <a:solidFill>
                  <a:srgbClr val="00FF00"/>
                </a:solidFill>
              </a:rPr>
              <a:t>grow and mature.</a:t>
            </a:r>
            <a:endParaRPr lang="en-US" dirty="0">
              <a:solidFill>
                <a:srgbClr val="00FF00"/>
              </a:solidFill>
            </a:endParaRPr>
          </a:p>
        </p:txBody>
      </p:sp>
      <p:sp>
        <p:nvSpPr>
          <p:cNvPr id="4" name="Date Placeholder 3"/>
          <p:cNvSpPr>
            <a:spLocks noGrp="1"/>
          </p:cNvSpPr>
          <p:nvPr>
            <p:ph type="dt" sz="half" idx="10"/>
          </p:nvPr>
        </p:nvSpPr>
        <p:spPr/>
        <p:txBody>
          <a:bodyPr/>
          <a:lstStyle/>
          <a:p>
            <a:pPr>
              <a:defRPr/>
            </a:pPr>
            <a:fld id="{367C7C9C-CE79-45B7-84B1-1EC8071EBD03}" type="datetime3">
              <a:rPr lang="en-US" smtClean="0"/>
              <a:t>4 September 2019</a:t>
            </a:fld>
            <a:endParaRPr lang="en-US" dirty="0"/>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3</a:t>
            </a:fld>
            <a:endParaRPr lang="en-US" dirty="0"/>
          </a:p>
        </p:txBody>
      </p:sp>
      <p:sp>
        <p:nvSpPr>
          <p:cNvPr id="7" name="Title 1"/>
          <p:cNvSpPr txBox="1">
            <a:spLocks/>
          </p:cNvSpPr>
          <p:nvPr/>
        </p:nvSpPr>
        <p:spPr>
          <a:xfrm>
            <a:off x="762000" y="3810000"/>
            <a:ext cx="7772400" cy="1371600"/>
          </a:xfrm>
          <a:prstGeom prst="rect">
            <a:avLst/>
          </a:prstGeom>
        </p:spPr>
        <p:txBody>
          <a:bodyPr vert="horz" lIns="0" tIns="45720" rIns="0" bIns="45720" rtlCol="0" anchor="t">
            <a:normAutofit/>
          </a:bodyPr>
          <a:lstStyle>
            <a:lvl1pPr algn="l" defTabSz="914400" rtl="0" eaLnBrk="1" latinLnBrk="0" hangingPunct="1">
              <a:spcBef>
                <a:spcPct val="0"/>
              </a:spcBef>
              <a:buNone/>
              <a:defRPr sz="40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If </a:t>
            </a:r>
            <a:r>
              <a:rPr lang="en-US" dirty="0" smtClean="0">
                <a:solidFill>
                  <a:schemeClr val="accent3"/>
                </a:solidFill>
              </a:rPr>
              <a:t>Not</a:t>
            </a:r>
            <a:r>
              <a:rPr lang="en-US" dirty="0" smtClean="0"/>
              <a:t>,   then</a:t>
            </a:r>
            <a:r>
              <a:rPr lang="mr-IN" dirty="0" smtClean="0"/>
              <a:t>…</a:t>
            </a:r>
            <a:endParaRPr lang="en-US" dirty="0"/>
          </a:p>
        </p:txBody>
      </p:sp>
    </p:spTree>
    <p:extLst>
      <p:ext uri="{BB962C8B-B14F-4D97-AF65-F5344CB8AC3E}">
        <p14:creationId xmlns:p14="http://schemas.microsoft.com/office/powerpoint/2010/main" val="24394638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6" name="Text Box 10"/>
          <p:cNvSpPr txBox="1">
            <a:spLocks noChangeArrowheads="1"/>
          </p:cNvSpPr>
          <p:nvPr/>
        </p:nvSpPr>
        <p:spPr bwMode="auto">
          <a:xfrm>
            <a:off x="762000" y="403225"/>
            <a:ext cx="7696200" cy="5693866"/>
          </a:xfrm>
          <a:prstGeom prst="rect">
            <a:avLst/>
          </a:prstGeom>
          <a:noFill/>
          <a:ln w="12700" cap="sq">
            <a:noFill/>
            <a:miter lim="800000"/>
            <a:headEnd type="none" w="sm" len="sm"/>
            <a:tailEnd type="none" w="sm" len="sm"/>
          </a:ln>
          <a:effectLst/>
        </p:spPr>
        <p:txBody>
          <a:bodyPr wrap="square">
            <a:spAutoFit/>
          </a:bodyPr>
          <a:lstStyle/>
          <a:p>
            <a:pPr>
              <a:spcBef>
                <a:spcPts val="0"/>
              </a:spcBef>
              <a:spcAft>
                <a:spcPts val="2400"/>
              </a:spcAft>
              <a:buClr>
                <a:schemeClr val="accent2"/>
              </a:buClr>
              <a:defRPr/>
            </a:pPr>
            <a:r>
              <a:rPr lang="en-US" sz="2800" dirty="0" smtClean="0">
                <a:solidFill>
                  <a:srgbClr val="00FF00"/>
                </a:solidFill>
                <a:effectLst>
                  <a:outerShdw blurRad="38100" dist="38100" dir="2700000" algn="tl">
                    <a:srgbClr val="000000"/>
                  </a:outerShdw>
                </a:effectLst>
                <a:latin typeface="Gill Sans MT" pitchFamily="34" charset="0"/>
              </a:rPr>
              <a:t>1.   </a:t>
            </a:r>
            <a:r>
              <a:rPr lang="en-US" sz="2800" dirty="0" smtClean="0">
                <a:effectLst>
                  <a:outerShdw blurRad="38100" dist="38100" dir="2700000" algn="tl">
                    <a:srgbClr val="000000"/>
                  </a:outerShdw>
                </a:effectLst>
                <a:latin typeface="Gill Sans MT" pitchFamily="34" charset="0"/>
              </a:rPr>
              <a:t>Does KNU have a mission </a:t>
            </a:r>
            <a:r>
              <a:rPr lang="en-US" sz="2800" dirty="0">
                <a:effectLst>
                  <a:outerShdw blurRad="38100" dist="38100" dir="2700000" algn="tl">
                    <a:srgbClr val="000000"/>
                  </a:outerShdw>
                </a:effectLst>
                <a:latin typeface="Gill Sans MT" pitchFamily="34" charset="0"/>
              </a:rPr>
              <a:t>statement </a:t>
            </a:r>
            <a:r>
              <a:rPr lang="en-US" sz="2800" dirty="0" smtClean="0">
                <a:effectLst>
                  <a:outerShdw blurRad="38100" dist="38100" dir="2700000" algn="tl">
                    <a:srgbClr val="000000"/>
                  </a:outerShdw>
                </a:effectLst>
                <a:latin typeface="Gill Sans MT" pitchFamily="34" charset="0"/>
              </a:rPr>
              <a:t>that</a:t>
            </a:r>
          </a:p>
          <a:p>
            <a:pPr>
              <a:spcBef>
                <a:spcPts val="0"/>
              </a:spcBef>
              <a:spcAft>
                <a:spcPts val="2400"/>
              </a:spcAft>
              <a:buClr>
                <a:schemeClr val="accent2"/>
              </a:buClr>
              <a:defRPr/>
            </a:pPr>
            <a:r>
              <a:rPr lang="en-US" sz="2800" dirty="0">
                <a:effectLst>
                  <a:outerShdw blurRad="38100" dist="38100" dir="2700000" algn="tl">
                    <a:srgbClr val="000000"/>
                  </a:outerShdw>
                </a:effectLst>
                <a:latin typeface="Gill Sans MT" pitchFamily="34" charset="0"/>
              </a:rPr>
              <a:t> </a:t>
            </a:r>
            <a:r>
              <a:rPr lang="en-US" sz="2800" dirty="0" smtClean="0">
                <a:effectLst>
                  <a:outerShdw blurRad="38100" dist="38100" dir="2700000" algn="tl">
                    <a:srgbClr val="000000"/>
                  </a:outerShdw>
                </a:effectLst>
                <a:latin typeface="Gill Sans MT" pitchFamily="34" charset="0"/>
              </a:rPr>
              <a:t>          is </a:t>
            </a:r>
            <a:r>
              <a:rPr lang="en-US" sz="2800" dirty="0" smtClean="0">
                <a:solidFill>
                  <a:srgbClr val="00FF00"/>
                </a:solidFill>
                <a:effectLst>
                  <a:outerShdw blurRad="38100" dist="38100" dir="2700000" algn="tl">
                    <a:srgbClr val="000000"/>
                  </a:outerShdw>
                </a:effectLst>
                <a:latin typeface="Gill Sans MT" pitchFamily="34" charset="0"/>
              </a:rPr>
              <a:t>known</a:t>
            </a:r>
            <a:r>
              <a:rPr lang="en-US" sz="2800" dirty="0">
                <a:solidFill>
                  <a:srgbClr val="00FF00"/>
                </a:solidFill>
                <a:effectLst>
                  <a:outerShdw blurRad="38100" dist="38100" dir="2700000" algn="tl">
                    <a:srgbClr val="000000"/>
                  </a:outerShdw>
                </a:effectLst>
                <a:latin typeface="Gill Sans MT" pitchFamily="34" charset="0"/>
              </a:rPr>
              <a:t>, owned, </a:t>
            </a:r>
            <a:r>
              <a:rPr lang="en-US" sz="2800" dirty="0" smtClean="0">
                <a:solidFill>
                  <a:srgbClr val="00FF00"/>
                </a:solidFill>
                <a:effectLst>
                  <a:outerShdw blurRad="38100" dist="38100" dir="2700000" algn="tl">
                    <a:srgbClr val="000000"/>
                  </a:outerShdw>
                </a:effectLst>
                <a:latin typeface="Gill Sans MT" pitchFamily="34" charset="0"/>
              </a:rPr>
              <a:t>and </a:t>
            </a:r>
            <a:r>
              <a:rPr lang="en-US" sz="2800" dirty="0">
                <a:solidFill>
                  <a:srgbClr val="00FF00"/>
                </a:solidFill>
                <a:effectLst>
                  <a:outerShdw blurRad="38100" dist="38100" dir="2700000" algn="tl">
                    <a:srgbClr val="000000"/>
                  </a:outerShdw>
                </a:effectLst>
                <a:latin typeface="Gill Sans MT" pitchFamily="34" charset="0"/>
              </a:rPr>
              <a:t>repeated</a:t>
            </a:r>
            <a:r>
              <a:rPr lang="en-US" sz="2800" dirty="0" smtClean="0">
                <a:solidFill>
                  <a:srgbClr val="00FF00"/>
                </a:solidFill>
                <a:effectLst>
                  <a:outerShdw blurRad="38100" dist="38100" dir="2700000" algn="tl">
                    <a:srgbClr val="000000"/>
                  </a:outerShdw>
                </a:effectLst>
                <a:latin typeface="Gill Sans MT" pitchFamily="34" charset="0"/>
              </a:rPr>
              <a:t>?</a:t>
            </a:r>
          </a:p>
          <a:p>
            <a:pPr>
              <a:spcBef>
                <a:spcPts val="0"/>
              </a:spcBef>
              <a:spcAft>
                <a:spcPts val="2400"/>
              </a:spcAft>
              <a:buClr>
                <a:schemeClr val="accent2"/>
              </a:buClr>
              <a:defRPr/>
            </a:pPr>
            <a:r>
              <a:rPr lang="en-US" sz="2800" dirty="0" smtClean="0">
                <a:solidFill>
                  <a:srgbClr val="00FF00"/>
                </a:solidFill>
                <a:effectLst>
                  <a:outerShdw blurRad="38100" dist="38100" dir="2700000" algn="tl">
                    <a:srgbClr val="000000"/>
                  </a:outerShdw>
                </a:effectLst>
                <a:latin typeface="Gill Sans MT" pitchFamily="34" charset="0"/>
              </a:rPr>
              <a:t>2.   </a:t>
            </a:r>
            <a:r>
              <a:rPr lang="en-US" sz="2800" dirty="0" smtClean="0">
                <a:effectLst>
                  <a:outerShdw blurRad="38100" dist="38100" dir="2700000" algn="tl">
                    <a:srgbClr val="000000"/>
                  </a:outerShdw>
                </a:effectLst>
                <a:latin typeface="Gill Sans MT" pitchFamily="34" charset="0"/>
              </a:rPr>
              <a:t>Has KNU marshaled the </a:t>
            </a:r>
            <a:r>
              <a:rPr lang="en-US" sz="2800" dirty="0" smtClean="0">
                <a:solidFill>
                  <a:srgbClr val="00FF00"/>
                </a:solidFill>
                <a:effectLst>
                  <a:outerShdw blurRad="38100" dist="38100" dir="2700000" algn="tl">
                    <a:srgbClr val="000000"/>
                  </a:outerShdw>
                </a:effectLst>
                <a:latin typeface="Gill Sans MT" pitchFamily="34" charset="0"/>
              </a:rPr>
              <a:t>resources</a:t>
            </a:r>
            <a:r>
              <a:rPr lang="en-US" sz="2800" dirty="0" smtClean="0">
                <a:effectLst>
                  <a:outerShdw blurRad="38100" dist="38100" dir="2700000" algn="tl">
                    <a:srgbClr val="000000"/>
                  </a:outerShdw>
                </a:effectLst>
                <a:latin typeface="Gill Sans MT" pitchFamily="34" charset="0"/>
              </a:rPr>
              <a:t> to</a:t>
            </a:r>
          </a:p>
          <a:p>
            <a:pPr>
              <a:spcBef>
                <a:spcPts val="0"/>
              </a:spcBef>
              <a:spcAft>
                <a:spcPts val="2400"/>
              </a:spcAft>
              <a:buClr>
                <a:schemeClr val="accent2"/>
              </a:buClr>
              <a:defRPr/>
            </a:pPr>
            <a:r>
              <a:rPr lang="en-US" sz="2800" dirty="0">
                <a:effectLst>
                  <a:outerShdw blurRad="38100" dist="38100" dir="2700000" algn="tl">
                    <a:srgbClr val="000000"/>
                  </a:outerShdw>
                </a:effectLst>
                <a:latin typeface="Gill Sans MT" pitchFamily="34" charset="0"/>
              </a:rPr>
              <a:t> </a:t>
            </a:r>
            <a:r>
              <a:rPr lang="en-US" sz="2800" dirty="0" smtClean="0">
                <a:effectLst>
                  <a:outerShdw blurRad="38100" dist="38100" dir="2700000" algn="tl">
                    <a:srgbClr val="000000"/>
                  </a:outerShdw>
                </a:effectLst>
                <a:latin typeface="Gill Sans MT" pitchFamily="34" charset="0"/>
              </a:rPr>
              <a:t>          fulfill the mission?</a:t>
            </a:r>
          </a:p>
          <a:p>
            <a:pPr>
              <a:spcBef>
                <a:spcPts val="0"/>
              </a:spcBef>
              <a:spcAft>
                <a:spcPts val="2400"/>
              </a:spcAft>
              <a:buClr>
                <a:schemeClr val="accent2"/>
              </a:buClr>
              <a:defRPr/>
            </a:pPr>
            <a:r>
              <a:rPr lang="en-US" sz="2800" dirty="0" smtClean="0">
                <a:solidFill>
                  <a:srgbClr val="00FF00"/>
                </a:solidFill>
                <a:effectLst>
                  <a:outerShdw blurRad="38100" dist="38100" dir="2700000" algn="tl">
                    <a:srgbClr val="000000"/>
                  </a:outerShdw>
                </a:effectLst>
                <a:latin typeface="Gill Sans MT" pitchFamily="34" charset="0"/>
              </a:rPr>
              <a:t>3.   </a:t>
            </a:r>
            <a:r>
              <a:rPr lang="en-US" sz="2800" dirty="0" smtClean="0">
                <a:effectLst>
                  <a:outerShdw blurRad="38100" dist="38100" dir="2700000" algn="tl">
                    <a:srgbClr val="000000"/>
                  </a:outerShdw>
                </a:effectLst>
                <a:latin typeface="Gill Sans MT" pitchFamily="34" charset="0"/>
              </a:rPr>
              <a:t>Is KNU  </a:t>
            </a:r>
            <a:r>
              <a:rPr lang="en-US" sz="2800" dirty="0" smtClean="0">
                <a:solidFill>
                  <a:srgbClr val="00FF00"/>
                </a:solidFill>
                <a:effectLst>
                  <a:outerShdw blurRad="38100" dist="38100" dir="2700000" algn="tl">
                    <a:srgbClr val="000000"/>
                  </a:outerShdw>
                </a:effectLst>
                <a:latin typeface="Gill Sans MT" pitchFamily="34" charset="0"/>
              </a:rPr>
              <a:t>accomplishing it’s mission?</a:t>
            </a:r>
          </a:p>
          <a:p>
            <a:pPr>
              <a:spcBef>
                <a:spcPts val="0"/>
              </a:spcBef>
              <a:spcAft>
                <a:spcPts val="2400"/>
              </a:spcAft>
              <a:buClr>
                <a:schemeClr val="accent2"/>
              </a:buClr>
              <a:defRPr/>
            </a:pPr>
            <a:r>
              <a:rPr lang="en-US" sz="2800" dirty="0" smtClean="0">
                <a:solidFill>
                  <a:srgbClr val="00FF00"/>
                </a:solidFill>
                <a:effectLst>
                  <a:outerShdw blurRad="38100" dist="38100" dir="2700000" algn="tl">
                    <a:srgbClr val="000000"/>
                  </a:outerShdw>
                </a:effectLst>
                <a:latin typeface="Gill Sans MT" pitchFamily="34" charset="0"/>
              </a:rPr>
              <a:t>4.   </a:t>
            </a:r>
            <a:r>
              <a:rPr lang="en-US" sz="2800" dirty="0" smtClean="0">
                <a:effectLst>
                  <a:outerShdw blurRad="38100" dist="38100" dir="2700000" algn="tl">
                    <a:srgbClr val="000000"/>
                  </a:outerShdw>
                </a:effectLst>
                <a:latin typeface="Gill Sans MT" pitchFamily="34" charset="0"/>
              </a:rPr>
              <a:t>Can KNU marshal the resources to</a:t>
            </a:r>
          </a:p>
          <a:p>
            <a:pPr>
              <a:spcBef>
                <a:spcPts val="0"/>
              </a:spcBef>
              <a:spcAft>
                <a:spcPts val="2400"/>
              </a:spcAft>
              <a:buClr>
                <a:schemeClr val="accent2"/>
              </a:buClr>
              <a:defRPr/>
            </a:pPr>
            <a:r>
              <a:rPr lang="en-US" sz="2800" dirty="0">
                <a:effectLst>
                  <a:outerShdw blurRad="38100" dist="38100" dir="2700000" algn="tl">
                    <a:srgbClr val="000000"/>
                  </a:outerShdw>
                </a:effectLst>
                <a:latin typeface="Gill Sans MT" pitchFamily="34" charset="0"/>
              </a:rPr>
              <a:t> </a:t>
            </a:r>
            <a:r>
              <a:rPr lang="en-US" sz="2800" dirty="0" smtClean="0">
                <a:effectLst>
                  <a:outerShdw blurRad="38100" dist="38100" dir="2700000" algn="tl">
                    <a:srgbClr val="000000"/>
                  </a:outerShdw>
                </a:effectLst>
                <a:latin typeface="Gill Sans MT" pitchFamily="34" charset="0"/>
              </a:rPr>
              <a:t>         </a:t>
            </a:r>
            <a:r>
              <a:rPr lang="en-US" sz="2800" dirty="0" smtClean="0">
                <a:solidFill>
                  <a:srgbClr val="00FF00"/>
                </a:solidFill>
                <a:effectLst>
                  <a:outerShdw blurRad="38100" dist="38100" dir="2700000" algn="tl">
                    <a:srgbClr val="000000"/>
                  </a:outerShdw>
                </a:effectLst>
                <a:latin typeface="Gill Sans MT" pitchFamily="34" charset="0"/>
              </a:rPr>
              <a:t>continue</a:t>
            </a:r>
            <a:r>
              <a:rPr lang="en-US" sz="2800" dirty="0" smtClean="0">
                <a:effectLst>
                  <a:outerShdw blurRad="38100" dist="38100" dir="2700000" algn="tl">
                    <a:srgbClr val="000000"/>
                  </a:outerShdw>
                </a:effectLst>
                <a:latin typeface="Gill Sans MT" pitchFamily="34" charset="0"/>
              </a:rPr>
              <a:t> fulfilling it’s mission?</a:t>
            </a:r>
          </a:p>
          <a:p>
            <a:pPr marL="571500" indent="-571500">
              <a:spcBef>
                <a:spcPts val="0"/>
              </a:spcBef>
              <a:spcAft>
                <a:spcPts val="2400"/>
              </a:spcAft>
              <a:buClr>
                <a:schemeClr val="accent2"/>
              </a:buClr>
              <a:buFont typeface="Wingdings" pitchFamily="2" charset="2"/>
              <a:buChar char="§"/>
              <a:defRPr/>
            </a:pPr>
            <a:endParaRPr lang="en-US" sz="2800" dirty="0">
              <a:effectLst>
                <a:outerShdw blurRad="38100" dist="38100" dir="2700000" algn="tl">
                  <a:srgbClr val="000000"/>
                </a:outerShdw>
              </a:effectLst>
              <a:latin typeface="Gill Sans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09600" y="152400"/>
            <a:ext cx="7772400" cy="1143000"/>
          </a:xfrm>
        </p:spPr>
        <p:txBody>
          <a:bodyPr>
            <a:normAutofit fontScale="90000"/>
          </a:bodyPr>
          <a:lstStyle/>
          <a:p>
            <a:pPr eaLnBrk="1" hangingPunct="1">
              <a:defRPr/>
            </a:pPr>
            <a:r>
              <a:rPr lang="en-US" sz="4000" dirty="0" smtClean="0">
                <a:solidFill>
                  <a:srgbClr val="00FF00"/>
                </a:solidFill>
              </a:rPr>
              <a:t>Additional Board questions:</a:t>
            </a:r>
          </a:p>
        </p:txBody>
      </p:sp>
      <p:sp>
        <p:nvSpPr>
          <p:cNvPr id="146435" name="Rectangle 3"/>
          <p:cNvSpPr>
            <a:spLocks noGrp="1" noChangeArrowheads="1"/>
          </p:cNvSpPr>
          <p:nvPr>
            <p:ph idx="4294967295"/>
          </p:nvPr>
        </p:nvSpPr>
        <p:spPr>
          <a:xfrm>
            <a:off x="304800" y="1066800"/>
            <a:ext cx="8686800" cy="4983163"/>
          </a:xfrm>
        </p:spPr>
        <p:txBody>
          <a:bodyPr>
            <a:normAutofit/>
          </a:bodyPr>
          <a:lstStyle/>
          <a:p>
            <a:pPr marL="68580" indent="0" eaLnBrk="1" hangingPunct="1">
              <a:lnSpc>
                <a:spcPct val="80000"/>
              </a:lnSpc>
              <a:spcBef>
                <a:spcPts val="0"/>
              </a:spcBef>
              <a:buClr>
                <a:schemeClr val="accent2"/>
              </a:buClr>
              <a:buSzTx/>
              <a:buNone/>
            </a:pPr>
            <a:r>
              <a:rPr lang="en-US" sz="2800" dirty="0" smtClean="0"/>
              <a:t>1.  What should we be worrying about as a </a:t>
            </a:r>
            <a:r>
              <a:rPr lang="en-US" sz="2800" dirty="0" smtClean="0">
                <a:solidFill>
                  <a:srgbClr val="00FF00"/>
                </a:solidFill>
              </a:rPr>
              <a:t>Christian</a:t>
            </a:r>
          </a:p>
          <a:p>
            <a:pPr marL="68580" indent="0" eaLnBrk="1" hangingPunct="1">
              <a:lnSpc>
                <a:spcPct val="80000"/>
              </a:lnSpc>
              <a:spcBef>
                <a:spcPts val="0"/>
              </a:spcBef>
              <a:buClr>
                <a:schemeClr val="accent2"/>
              </a:buClr>
              <a:buSzTx/>
              <a:buNone/>
            </a:pPr>
            <a:r>
              <a:rPr lang="en-US" sz="2800" dirty="0"/>
              <a:t> </a:t>
            </a:r>
            <a:r>
              <a:rPr lang="en-US" sz="2800" dirty="0" smtClean="0"/>
              <a:t>         university? </a:t>
            </a:r>
          </a:p>
          <a:p>
            <a:pPr eaLnBrk="1" hangingPunct="1">
              <a:lnSpc>
                <a:spcPct val="80000"/>
              </a:lnSpc>
              <a:spcBef>
                <a:spcPts val="0"/>
              </a:spcBef>
              <a:buClr>
                <a:schemeClr val="accent2"/>
              </a:buClr>
              <a:buSzTx/>
              <a:buFont typeface="Wingdings" pitchFamily="2" charset="2"/>
              <a:buChar char="§"/>
            </a:pPr>
            <a:endParaRPr lang="en-US" sz="2800" dirty="0" smtClean="0"/>
          </a:p>
          <a:p>
            <a:pPr marL="68580" indent="0" eaLnBrk="1" hangingPunct="1">
              <a:lnSpc>
                <a:spcPct val="80000"/>
              </a:lnSpc>
              <a:spcBef>
                <a:spcPts val="0"/>
              </a:spcBef>
              <a:buClr>
                <a:schemeClr val="accent2"/>
              </a:buClr>
              <a:buSzTx/>
              <a:buNone/>
            </a:pPr>
            <a:r>
              <a:rPr lang="en-US" sz="2800" dirty="0" smtClean="0"/>
              <a:t>2.  What are we </a:t>
            </a:r>
            <a:r>
              <a:rPr lang="en-US" sz="2800" dirty="0" smtClean="0">
                <a:solidFill>
                  <a:srgbClr val="00FF00"/>
                </a:solidFill>
              </a:rPr>
              <a:t>hearing </a:t>
            </a:r>
            <a:r>
              <a:rPr lang="en-US" sz="2800" dirty="0" smtClean="0"/>
              <a:t>that the KNU administration needs</a:t>
            </a:r>
          </a:p>
          <a:p>
            <a:pPr marL="68580" indent="0" eaLnBrk="1" hangingPunct="1">
              <a:lnSpc>
                <a:spcPct val="80000"/>
              </a:lnSpc>
              <a:spcBef>
                <a:spcPts val="0"/>
              </a:spcBef>
              <a:buClr>
                <a:schemeClr val="accent2"/>
              </a:buClr>
              <a:buSzTx/>
              <a:buNone/>
            </a:pPr>
            <a:r>
              <a:rPr lang="en-US" sz="2800" dirty="0"/>
              <a:t>	</a:t>
            </a:r>
            <a:r>
              <a:rPr lang="en-US" sz="2800" dirty="0" smtClean="0"/>
              <a:t>  to hear?</a:t>
            </a:r>
          </a:p>
          <a:p>
            <a:pPr eaLnBrk="1" hangingPunct="1">
              <a:lnSpc>
                <a:spcPct val="80000"/>
              </a:lnSpc>
              <a:spcBef>
                <a:spcPts val="0"/>
              </a:spcBef>
              <a:buClr>
                <a:schemeClr val="accent2"/>
              </a:buClr>
              <a:buSzTx/>
              <a:buFont typeface="Wingdings" pitchFamily="2" charset="2"/>
              <a:buChar char="§"/>
            </a:pPr>
            <a:endParaRPr lang="en-US" sz="2800" dirty="0" smtClean="0"/>
          </a:p>
          <a:p>
            <a:pPr marL="68580" indent="0" eaLnBrk="1" hangingPunct="1">
              <a:lnSpc>
                <a:spcPct val="80000"/>
              </a:lnSpc>
              <a:spcBef>
                <a:spcPts val="0"/>
              </a:spcBef>
              <a:buClr>
                <a:schemeClr val="accent2"/>
              </a:buClr>
              <a:buSzTx/>
              <a:buNone/>
            </a:pPr>
            <a:r>
              <a:rPr lang="en-US" sz="2800" dirty="0" smtClean="0"/>
              <a:t>3.  What are we </a:t>
            </a:r>
            <a:r>
              <a:rPr lang="en-US" sz="2800" dirty="0" smtClean="0">
                <a:solidFill>
                  <a:srgbClr val="00FF00"/>
                </a:solidFill>
              </a:rPr>
              <a:t>thinking or dreaming </a:t>
            </a:r>
            <a:r>
              <a:rPr lang="en-US" sz="2800" dirty="0" smtClean="0"/>
              <a:t>about the KNU?</a:t>
            </a:r>
          </a:p>
          <a:p>
            <a:pPr eaLnBrk="1" hangingPunct="1">
              <a:lnSpc>
                <a:spcPct val="80000"/>
              </a:lnSpc>
              <a:spcBef>
                <a:spcPts val="0"/>
              </a:spcBef>
              <a:buClr>
                <a:schemeClr val="accent2"/>
              </a:buClr>
              <a:buSzTx/>
              <a:buFont typeface="Wingdings" pitchFamily="2" charset="2"/>
              <a:buChar char="§"/>
            </a:pPr>
            <a:endParaRPr lang="en-US" sz="2800" dirty="0" smtClean="0"/>
          </a:p>
          <a:p>
            <a:pPr marL="68580" indent="0" eaLnBrk="1" hangingPunct="1">
              <a:lnSpc>
                <a:spcPct val="80000"/>
              </a:lnSpc>
              <a:spcBef>
                <a:spcPts val="0"/>
              </a:spcBef>
              <a:buClr>
                <a:schemeClr val="accent2"/>
              </a:buClr>
              <a:buSzTx/>
              <a:buNone/>
            </a:pPr>
            <a:r>
              <a:rPr lang="en-US" sz="2800" dirty="0" smtClean="0"/>
              <a:t>4.  What are our </a:t>
            </a:r>
            <a:r>
              <a:rPr lang="en-US" sz="2800" dirty="0" smtClean="0">
                <a:solidFill>
                  <a:srgbClr val="00FF00"/>
                </a:solidFill>
              </a:rPr>
              <a:t>concerns</a:t>
            </a:r>
            <a:r>
              <a:rPr lang="en-US" sz="2800" dirty="0" smtClean="0"/>
              <a:t> about KNU?</a:t>
            </a:r>
          </a:p>
          <a:p>
            <a:pPr eaLnBrk="1" hangingPunct="1">
              <a:lnSpc>
                <a:spcPct val="80000"/>
              </a:lnSpc>
              <a:spcBef>
                <a:spcPts val="0"/>
              </a:spcBef>
              <a:buClr>
                <a:schemeClr val="accent2"/>
              </a:buClr>
              <a:buSzTx/>
              <a:buFont typeface="Wingdings" pitchFamily="2" charset="2"/>
              <a:buChar char="§"/>
            </a:pPr>
            <a:endParaRPr lang="en-US" sz="2800" dirty="0" smtClean="0"/>
          </a:p>
          <a:p>
            <a:pPr marL="68580" indent="0" eaLnBrk="1" hangingPunct="1">
              <a:lnSpc>
                <a:spcPct val="80000"/>
              </a:lnSpc>
              <a:spcBef>
                <a:spcPts val="0"/>
              </a:spcBef>
              <a:buClr>
                <a:schemeClr val="accent2"/>
              </a:buClr>
              <a:buSzTx/>
              <a:buNone/>
            </a:pPr>
            <a:r>
              <a:rPr lang="en-US" sz="2800" dirty="0" smtClean="0"/>
              <a:t>5.  What can the </a:t>
            </a:r>
            <a:r>
              <a:rPr lang="en-US" sz="2800" dirty="0" smtClean="0">
                <a:solidFill>
                  <a:srgbClr val="00FF00"/>
                </a:solidFill>
              </a:rPr>
              <a:t>district</a:t>
            </a:r>
            <a:r>
              <a:rPr lang="en-US" sz="2800" dirty="0">
                <a:solidFill>
                  <a:srgbClr val="00FF00"/>
                </a:solidFill>
              </a:rPr>
              <a:t> </a:t>
            </a:r>
            <a:r>
              <a:rPr lang="en-US" sz="2800" dirty="0" smtClean="0">
                <a:solidFill>
                  <a:srgbClr val="00FF00"/>
                </a:solidFill>
              </a:rPr>
              <a:t>and local churches </a:t>
            </a:r>
            <a:r>
              <a:rPr lang="en-US" sz="2800" dirty="0" smtClean="0"/>
              <a:t>do to</a:t>
            </a:r>
          </a:p>
          <a:p>
            <a:pPr marL="68580" indent="0" eaLnBrk="1" hangingPunct="1">
              <a:lnSpc>
                <a:spcPct val="80000"/>
              </a:lnSpc>
              <a:spcBef>
                <a:spcPts val="0"/>
              </a:spcBef>
              <a:buClr>
                <a:schemeClr val="accent2"/>
              </a:buClr>
              <a:buSzTx/>
              <a:buNone/>
            </a:pPr>
            <a:r>
              <a:rPr lang="en-US" sz="2800" dirty="0"/>
              <a:t> </a:t>
            </a:r>
            <a:r>
              <a:rPr lang="en-US" sz="2800" dirty="0" smtClean="0"/>
              <a:t>         better accomplish the mission of the university?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176" y="1600200"/>
            <a:ext cx="8631936" cy="37856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t>Board members</a:t>
            </a:r>
          </a:p>
          <a:p>
            <a:pPr algn="ctr"/>
            <a:r>
              <a:rPr lang="en-US" sz="4000" dirty="0"/>
              <a:t>u</a:t>
            </a:r>
            <a:r>
              <a:rPr lang="en-US" sz="4000" dirty="0" smtClean="0"/>
              <a:t>nderstand and embrace </a:t>
            </a:r>
          </a:p>
          <a:p>
            <a:pPr algn="ctr"/>
            <a:r>
              <a:rPr lang="en-US" sz="4000" dirty="0" smtClean="0"/>
              <a:t>a “Board Policy Manual” that contains the Board approved policies for effective and efficient governance of the university.</a:t>
            </a:r>
            <a:endParaRPr lang="en-US" sz="4000" dirty="0"/>
          </a:p>
        </p:txBody>
      </p:sp>
      <p:sp>
        <p:nvSpPr>
          <p:cNvPr id="3" name="Date Placeholder 2"/>
          <p:cNvSpPr>
            <a:spLocks noGrp="1"/>
          </p:cNvSpPr>
          <p:nvPr>
            <p:ph type="dt" sz="half" idx="10"/>
          </p:nvPr>
        </p:nvSpPr>
        <p:spPr/>
        <p:txBody>
          <a:bodyPr/>
          <a:lstStyle/>
          <a:p>
            <a:fld id="{C3FA12DA-424A-430F-8551-94468B94B422}"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32</a:t>
            </a:fld>
            <a:endParaRPr lang="zh-CN" altLang="en-US" dirty="0">
              <a:solidFill>
                <a:schemeClr val="bg1"/>
              </a:solidFill>
            </a:endParaRPr>
          </a:p>
        </p:txBody>
      </p:sp>
      <p:sp>
        <p:nvSpPr>
          <p:cNvPr id="7" name="Rectangle 6"/>
          <p:cNvSpPr/>
          <p:nvPr/>
        </p:nvSpPr>
        <p:spPr>
          <a:xfrm rot="20827501">
            <a:off x="182881" y="785703"/>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  #4</a:t>
            </a:r>
            <a:endParaRPr lang="en-US" sz="4000" cap="all" dirty="0">
              <a:ln/>
              <a:solidFill>
                <a:schemeClr val="accent1"/>
              </a:solidFill>
              <a:effectLst>
                <a:outerShdw blurRad="19685" dist="12700" dir="5400000" algn="tl" rotWithShape="0">
                  <a:schemeClr val="accent1">
                    <a:satMod val="130000"/>
                    <a:alpha val="60000"/>
                  </a:schemeClr>
                </a:outerShdw>
              </a:effectLst>
            </a:endParaRPr>
          </a:p>
        </p:txBody>
      </p:sp>
    </p:spTree>
    <p:extLst>
      <p:ext uri="{BB962C8B-B14F-4D97-AF65-F5344CB8AC3E}">
        <p14:creationId xmlns:p14="http://schemas.microsoft.com/office/powerpoint/2010/main" val="4062113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smtClean="0"/>
              <a:t>WRITE IT DOWN</a:t>
            </a:r>
            <a:endParaRPr lang="zh-CN" altLang="en-US" dirty="0"/>
          </a:p>
        </p:txBody>
      </p:sp>
      <p:sp>
        <p:nvSpPr>
          <p:cNvPr id="3" name="Date Placeholder 2"/>
          <p:cNvSpPr>
            <a:spLocks noGrp="1"/>
          </p:cNvSpPr>
          <p:nvPr>
            <p:ph type="dt" sz="half" idx="10"/>
          </p:nvPr>
        </p:nvSpPr>
        <p:spPr/>
        <p:txBody>
          <a:bodyPr/>
          <a:lstStyle/>
          <a:p>
            <a:fld id="{5CE0BC61-A917-44FA-AF63-81547BE468DD}"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33</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00286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p:nvPr>
        </p:nvSpPr>
        <p:spPr>
          <a:xfrm>
            <a:off x="1219200" y="838199"/>
            <a:ext cx="7467600" cy="5757183"/>
          </a:xfrm>
        </p:spPr>
        <p:txBody>
          <a:bodyPr/>
          <a:lstStyle/>
          <a:p>
            <a:pPr marL="741363" indent="-512763" eaLnBrk="1" hangingPunct="1">
              <a:lnSpc>
                <a:spcPct val="120000"/>
              </a:lnSpc>
              <a:buFont typeface="Wingdings" pitchFamily="2" charset="2"/>
              <a:buNone/>
              <a:defRPr/>
            </a:pPr>
            <a:r>
              <a:rPr lang="en-US" sz="3600" dirty="0" smtClean="0"/>
              <a:t>Board members understand and embrace a Board Policy Manual </a:t>
            </a:r>
          </a:p>
          <a:p>
            <a:pPr marL="741363" indent="-512763" eaLnBrk="1" hangingPunct="1">
              <a:lnSpc>
                <a:spcPct val="120000"/>
              </a:lnSpc>
              <a:buFont typeface="Wingdings" pitchFamily="2" charset="2"/>
              <a:buNone/>
              <a:defRPr/>
            </a:pPr>
            <a:r>
              <a:rPr lang="en-US" sz="3600" dirty="0"/>
              <a:t>	</a:t>
            </a:r>
            <a:r>
              <a:rPr lang="en-US" sz="3600" dirty="0" smtClean="0"/>
              <a:t>		that contains </a:t>
            </a:r>
          </a:p>
          <a:p>
            <a:pPr marL="741363" indent="-512763" eaLnBrk="1" hangingPunct="1">
              <a:lnSpc>
                <a:spcPct val="120000"/>
              </a:lnSpc>
              <a:buFont typeface="Wingdings" pitchFamily="2" charset="2"/>
              <a:buNone/>
              <a:defRPr/>
            </a:pPr>
            <a:r>
              <a:rPr lang="en-US" sz="3600" dirty="0"/>
              <a:t>	</a:t>
            </a:r>
            <a:r>
              <a:rPr lang="en-US" sz="3600" dirty="0" smtClean="0"/>
              <a:t>		the Board approved policies</a:t>
            </a:r>
          </a:p>
          <a:p>
            <a:pPr marL="741363" indent="-512763" eaLnBrk="1" hangingPunct="1">
              <a:lnSpc>
                <a:spcPct val="120000"/>
              </a:lnSpc>
              <a:buFont typeface="Wingdings" pitchFamily="2" charset="2"/>
              <a:buNone/>
              <a:defRPr/>
            </a:pPr>
            <a:r>
              <a:rPr lang="en-US" sz="3600" dirty="0"/>
              <a:t>	</a:t>
            </a:r>
            <a:r>
              <a:rPr lang="en-US" sz="3600" dirty="0" smtClean="0"/>
              <a:t>		 for effective and efficient 			</a:t>
            </a:r>
            <a:r>
              <a:rPr lang="en-US" sz="3600" dirty="0"/>
              <a:t>	</a:t>
            </a:r>
            <a:r>
              <a:rPr lang="en-US" sz="3600" dirty="0" smtClean="0"/>
              <a:t>governance of the</a:t>
            </a:r>
          </a:p>
          <a:p>
            <a:pPr marL="741363" indent="-512763" eaLnBrk="1" hangingPunct="1">
              <a:lnSpc>
                <a:spcPct val="120000"/>
              </a:lnSpc>
              <a:buFont typeface="Wingdings" pitchFamily="2" charset="2"/>
              <a:buNone/>
              <a:defRPr/>
            </a:pPr>
            <a:r>
              <a:rPr lang="en-US" sz="3600" dirty="0"/>
              <a:t>	</a:t>
            </a:r>
            <a:r>
              <a:rPr lang="en-US" sz="3600" dirty="0" smtClean="0"/>
              <a:t>			 university.</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4053">
            <a:off x="714375" y="2957513"/>
            <a:ext cx="24876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sz="quarter" idx="13"/>
          </p:nvPr>
        </p:nvSpPr>
        <p:spPr>
          <a:xfrm>
            <a:off x="1295400" y="533400"/>
            <a:ext cx="6477000" cy="4800600"/>
          </a:xfrm>
        </p:spPr>
        <p:txBody>
          <a:bodyPr>
            <a:noAutofit/>
          </a:bodyPr>
          <a:lstStyle/>
          <a:p>
            <a:pPr algn="ctr" eaLnBrk="1" hangingPunct="1">
              <a:lnSpc>
                <a:spcPct val="150000"/>
              </a:lnSpc>
              <a:buFont typeface="Wingdings" pitchFamily="2" charset="2"/>
              <a:buNone/>
              <a:defRPr/>
            </a:pPr>
            <a:r>
              <a:rPr lang="en-US" sz="3600" dirty="0" smtClean="0"/>
              <a:t>Board policies and  procedures</a:t>
            </a:r>
          </a:p>
          <a:p>
            <a:pPr algn="ctr" eaLnBrk="1" hangingPunct="1">
              <a:lnSpc>
                <a:spcPct val="150000"/>
              </a:lnSpc>
              <a:buFont typeface="Wingdings" pitchFamily="2" charset="2"/>
              <a:buNone/>
              <a:defRPr/>
            </a:pPr>
            <a:r>
              <a:rPr lang="en-US" sz="3600" dirty="0"/>
              <a:t>a</a:t>
            </a:r>
            <a:r>
              <a:rPr lang="en-US" sz="3600" dirty="0" smtClean="0"/>
              <a:t>re maintained in a notebook</a:t>
            </a:r>
          </a:p>
          <a:p>
            <a:pPr algn="ctr" eaLnBrk="1" hangingPunct="1">
              <a:lnSpc>
                <a:spcPct val="150000"/>
              </a:lnSpc>
              <a:buFont typeface="Wingdings" pitchFamily="2" charset="2"/>
              <a:buNone/>
              <a:defRPr/>
            </a:pPr>
            <a:r>
              <a:rPr lang="en-US" sz="3600" dirty="0"/>
              <a:t>t</a:t>
            </a:r>
            <a:r>
              <a:rPr lang="en-US" sz="3600" dirty="0" smtClean="0"/>
              <a:t>hat is provided for every</a:t>
            </a:r>
          </a:p>
          <a:p>
            <a:pPr algn="ctr" eaLnBrk="1" hangingPunct="1">
              <a:lnSpc>
                <a:spcPct val="150000"/>
              </a:lnSpc>
              <a:buFont typeface="Wingdings" pitchFamily="2" charset="2"/>
              <a:buNone/>
              <a:defRPr/>
            </a:pPr>
            <a:r>
              <a:rPr lang="en-US" sz="3600" dirty="0"/>
              <a:t>b</a:t>
            </a:r>
            <a:r>
              <a:rPr lang="en-US" sz="3600" dirty="0" smtClean="0"/>
              <a:t>oard member and updated</a:t>
            </a:r>
          </a:p>
          <a:p>
            <a:pPr algn="ctr" eaLnBrk="1" hangingPunct="1">
              <a:lnSpc>
                <a:spcPct val="150000"/>
              </a:lnSpc>
              <a:buFont typeface="Wingdings" pitchFamily="2" charset="2"/>
              <a:buNone/>
              <a:defRPr/>
            </a:pPr>
            <a:r>
              <a:rPr lang="en-US" sz="3600" dirty="0"/>
              <a:t>a</a:t>
            </a:r>
            <a:r>
              <a:rPr lang="en-US" sz="3600" dirty="0" smtClean="0"/>
              <a:t>fter each board meeting.</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p:nvPr>
        </p:nvSpPr>
        <p:spPr>
          <a:xfrm>
            <a:off x="381000" y="277812"/>
            <a:ext cx="8534400" cy="6275387"/>
          </a:xfrm>
        </p:spPr>
        <p:txBody>
          <a:bodyPr>
            <a:normAutofit fontScale="92500" lnSpcReduction="10000"/>
          </a:bodyPr>
          <a:lstStyle/>
          <a:p>
            <a:pPr algn="ctr" eaLnBrk="1" hangingPunct="1">
              <a:lnSpc>
                <a:spcPct val="80000"/>
              </a:lnSpc>
              <a:buFont typeface="Wingdings" pitchFamily="2" charset="2"/>
              <a:buNone/>
              <a:tabLst>
                <a:tab pos="630238" algn="l"/>
              </a:tabLst>
            </a:pPr>
            <a:r>
              <a:rPr lang="en-US" sz="2000" dirty="0" smtClean="0"/>
              <a:t>TEMPLATE </a:t>
            </a:r>
          </a:p>
          <a:p>
            <a:pPr algn="ctr" eaLnBrk="1" hangingPunct="1">
              <a:lnSpc>
                <a:spcPct val="80000"/>
              </a:lnSpc>
              <a:buFont typeface="Wingdings" pitchFamily="2" charset="2"/>
              <a:buNone/>
              <a:tabLst>
                <a:tab pos="630238" algn="l"/>
              </a:tabLst>
            </a:pPr>
            <a:r>
              <a:rPr lang="en-US" sz="2000" dirty="0" smtClean="0">
                <a:solidFill>
                  <a:srgbClr val="00FF00"/>
                </a:solidFill>
              </a:rPr>
              <a:t> </a:t>
            </a:r>
            <a:r>
              <a:rPr lang="en-US" dirty="0" smtClean="0">
                <a:solidFill>
                  <a:srgbClr val="00FF00"/>
                </a:solidFill>
              </a:rPr>
              <a:t>UNIVERSITY </a:t>
            </a:r>
            <a:r>
              <a:rPr lang="en-US" sz="2000" dirty="0" smtClean="0">
                <a:solidFill>
                  <a:srgbClr val="00FF00"/>
                </a:solidFill>
              </a:rPr>
              <a:t>BOARD  </a:t>
            </a:r>
            <a:r>
              <a:rPr lang="en-US" i="1" dirty="0" smtClean="0">
                <a:solidFill>
                  <a:srgbClr val="00FF00"/>
                </a:solidFill>
              </a:rPr>
              <a:t>POLICY MANUAL</a:t>
            </a:r>
            <a:endParaRPr lang="en-US" i="1" dirty="0">
              <a:solidFill>
                <a:srgbClr val="00FF00"/>
              </a:solidFill>
            </a:endParaRPr>
          </a:p>
          <a:p>
            <a:pPr algn="ctr" eaLnBrk="1" hangingPunct="1">
              <a:lnSpc>
                <a:spcPct val="80000"/>
              </a:lnSpc>
              <a:buFont typeface="Wingdings" pitchFamily="2" charset="2"/>
              <a:buNone/>
              <a:tabLst>
                <a:tab pos="630238" algn="l"/>
              </a:tabLst>
            </a:pPr>
            <a:r>
              <a:rPr lang="en-US" sz="2000" i="1" dirty="0" smtClean="0">
                <a:solidFill>
                  <a:srgbClr val="00FF00"/>
                </a:solidFill>
              </a:rPr>
              <a:t>(</a:t>
            </a:r>
            <a:r>
              <a:rPr lang="en-US" sz="1600" i="1" dirty="0" smtClean="0">
                <a:solidFill>
                  <a:srgbClr val="00FF00"/>
                </a:solidFill>
              </a:rPr>
              <a:t>Others  are  available)</a:t>
            </a:r>
          </a:p>
          <a:p>
            <a:pPr algn="ctr" eaLnBrk="1" hangingPunct="1">
              <a:lnSpc>
                <a:spcPct val="80000"/>
              </a:lnSpc>
              <a:buFont typeface="Wingdings" pitchFamily="2" charset="2"/>
              <a:buNone/>
              <a:tabLst>
                <a:tab pos="630238" algn="l"/>
              </a:tabLst>
            </a:pPr>
            <a:r>
              <a:rPr lang="en-US" sz="1600" dirty="0" smtClean="0"/>
              <a:t>         </a:t>
            </a:r>
          </a:p>
          <a:p>
            <a:pPr algn="ctr" eaLnBrk="1" hangingPunct="1">
              <a:lnSpc>
                <a:spcPct val="80000"/>
              </a:lnSpc>
              <a:buFont typeface="Wingdings" pitchFamily="2" charset="2"/>
              <a:buNone/>
              <a:tabLst>
                <a:tab pos="630238" algn="l"/>
              </a:tabLst>
            </a:pPr>
            <a:r>
              <a:rPr lang="en-US" sz="2000" dirty="0" smtClean="0"/>
              <a:t>A mission-driven, forward looking, value-defining</a:t>
            </a:r>
            <a:r>
              <a:rPr lang="en-US" dirty="0"/>
              <a:t> </a:t>
            </a:r>
            <a:r>
              <a:rPr lang="en-US" dirty="0" smtClean="0"/>
              <a:t>and</a:t>
            </a:r>
            <a:r>
              <a:rPr lang="en-US" sz="2000" dirty="0" smtClean="0"/>
              <a:t> facilitating Board</a:t>
            </a:r>
          </a:p>
          <a:p>
            <a:pPr algn="ctr" eaLnBrk="1" hangingPunct="1">
              <a:lnSpc>
                <a:spcPct val="80000"/>
              </a:lnSpc>
              <a:buFont typeface="Wingdings" pitchFamily="2" charset="2"/>
              <a:buNone/>
              <a:tabLst>
                <a:tab pos="630238" algn="l"/>
              </a:tabLst>
            </a:pPr>
            <a:endParaRPr lang="en-US" sz="2000" b="1" i="1" dirty="0" smtClean="0"/>
          </a:p>
          <a:p>
            <a:pPr eaLnBrk="1" hangingPunct="1">
              <a:lnSpc>
                <a:spcPct val="80000"/>
              </a:lnSpc>
              <a:buFont typeface="Wingdings" pitchFamily="2" charset="2"/>
              <a:buNone/>
              <a:tabLst>
                <a:tab pos="630238" algn="l"/>
              </a:tabLst>
            </a:pPr>
            <a:r>
              <a:rPr lang="en-US" sz="2000" b="1" i="1" dirty="0" smtClean="0"/>
              <a:t>Introduction</a:t>
            </a:r>
            <a:endParaRPr lang="en-US" sz="2000" dirty="0" smtClean="0"/>
          </a:p>
          <a:p>
            <a:pPr eaLnBrk="1" hangingPunct="1">
              <a:lnSpc>
                <a:spcPct val="80000"/>
              </a:lnSpc>
              <a:buFont typeface="Wingdings" pitchFamily="2" charset="2"/>
              <a:buNone/>
              <a:tabLst>
                <a:tab pos="630238" algn="l"/>
              </a:tabLst>
            </a:pPr>
            <a:r>
              <a:rPr lang="en-US" sz="2600" dirty="0" smtClean="0"/>
              <a:t>This Board Standing Policies Manual </a:t>
            </a:r>
            <a:r>
              <a:rPr lang="en-US" sz="2600" dirty="0" smtClean="0">
                <a:solidFill>
                  <a:srgbClr val="00FF00"/>
                </a:solidFill>
              </a:rPr>
              <a:t>contains all</a:t>
            </a:r>
            <a:r>
              <a:rPr lang="en-US" sz="2600" dirty="0" smtClean="0"/>
              <a:t> the standing, or on-going, </a:t>
            </a:r>
            <a:r>
              <a:rPr lang="en-US" sz="2600" dirty="0" smtClean="0">
                <a:solidFill>
                  <a:srgbClr val="00FF00"/>
                </a:solidFill>
              </a:rPr>
              <a:t>policies adopted </a:t>
            </a:r>
            <a:r>
              <a:rPr lang="en-US" sz="2600" dirty="0" smtClean="0"/>
              <a:t>by the Board of Trustees.</a:t>
            </a:r>
          </a:p>
          <a:p>
            <a:pPr eaLnBrk="1" hangingPunct="1">
              <a:lnSpc>
                <a:spcPct val="80000"/>
              </a:lnSpc>
              <a:tabLst>
                <a:tab pos="630238" algn="l"/>
              </a:tabLst>
            </a:pPr>
            <a:endParaRPr lang="en-US" sz="2000" b="1" i="1" dirty="0" smtClean="0"/>
          </a:p>
          <a:p>
            <a:pPr eaLnBrk="1" hangingPunct="1">
              <a:lnSpc>
                <a:spcPct val="80000"/>
              </a:lnSpc>
              <a:buFont typeface="Wingdings" pitchFamily="2" charset="2"/>
              <a:buNone/>
              <a:tabLst>
                <a:tab pos="630238" algn="l"/>
              </a:tabLst>
            </a:pPr>
            <a:r>
              <a:rPr lang="en-US" sz="2600" b="1" i="1" dirty="0" smtClean="0">
                <a:solidFill>
                  <a:srgbClr val="00FF00"/>
                </a:solidFill>
              </a:rPr>
              <a:t>Reasons</a:t>
            </a:r>
            <a:r>
              <a:rPr lang="en-US" sz="2600" b="1" i="1" dirty="0" smtClean="0"/>
              <a:t> for Adoption</a:t>
            </a:r>
            <a:r>
              <a:rPr lang="en-US" sz="2600" b="1" dirty="0" smtClean="0"/>
              <a:t>. </a:t>
            </a:r>
            <a:r>
              <a:rPr lang="en-US" sz="2000" dirty="0" smtClean="0"/>
              <a:t>The reasons for adopting this evolving manual include:</a:t>
            </a:r>
          </a:p>
          <a:p>
            <a:pPr eaLnBrk="1" hangingPunct="1">
              <a:lnSpc>
                <a:spcPct val="80000"/>
              </a:lnSpc>
              <a:buFont typeface="Wingdings" pitchFamily="2" charset="2"/>
              <a:buNone/>
              <a:tabLst>
                <a:tab pos="630238" algn="l"/>
              </a:tabLst>
            </a:pPr>
            <a:r>
              <a:rPr lang="en-US" sz="2000" dirty="0" smtClean="0"/>
              <a:t>	</a:t>
            </a:r>
            <a:endParaRPr lang="en-US" sz="2400" dirty="0" smtClean="0"/>
          </a:p>
          <a:p>
            <a:pPr eaLnBrk="1" hangingPunct="1">
              <a:lnSpc>
                <a:spcPct val="80000"/>
              </a:lnSpc>
              <a:buFont typeface="Wingdings" pitchFamily="2" charset="2"/>
              <a:buNone/>
              <a:tabLst>
                <a:tab pos="630238" algn="l"/>
              </a:tabLst>
            </a:pPr>
            <a:r>
              <a:rPr lang="en-US" sz="2400" dirty="0" smtClean="0"/>
              <a:t>	</a:t>
            </a:r>
            <a:r>
              <a:rPr lang="en-US" sz="2600" dirty="0" smtClean="0">
                <a:solidFill>
                  <a:srgbClr val="00FF00"/>
                </a:solidFill>
              </a:rPr>
              <a:t>1. Efficiency </a:t>
            </a:r>
            <a:r>
              <a:rPr lang="en-US" sz="2600" dirty="0" smtClean="0"/>
              <a:t>of having ALL on-going board policies in one place.</a:t>
            </a:r>
          </a:p>
          <a:p>
            <a:pPr eaLnBrk="1" hangingPunct="1">
              <a:lnSpc>
                <a:spcPct val="80000"/>
              </a:lnSpc>
              <a:buFont typeface="Wingdings" pitchFamily="2" charset="2"/>
              <a:buNone/>
              <a:tabLst>
                <a:tab pos="630238" algn="l"/>
              </a:tabLst>
            </a:pPr>
            <a:r>
              <a:rPr lang="en-US" sz="2600" dirty="0" smtClean="0"/>
              <a:t>	</a:t>
            </a:r>
            <a:r>
              <a:rPr lang="en-US" sz="2600" dirty="0" smtClean="0">
                <a:solidFill>
                  <a:srgbClr val="00FF00"/>
                </a:solidFill>
              </a:rPr>
              <a:t>2. Ability </a:t>
            </a:r>
            <a:r>
              <a:rPr lang="en-US" sz="2600" dirty="0" smtClean="0"/>
              <a:t>to quickly orient new board members to current policies.</a:t>
            </a:r>
          </a:p>
          <a:p>
            <a:pPr eaLnBrk="1" hangingPunct="1">
              <a:lnSpc>
                <a:spcPct val="80000"/>
              </a:lnSpc>
              <a:buFont typeface="Wingdings" pitchFamily="2" charset="2"/>
              <a:buNone/>
              <a:tabLst>
                <a:tab pos="630238" algn="l"/>
              </a:tabLst>
            </a:pPr>
            <a:r>
              <a:rPr lang="en-US" sz="2600" dirty="0" smtClean="0"/>
              <a:t>	</a:t>
            </a:r>
            <a:r>
              <a:rPr lang="en-US" sz="2600" dirty="0" smtClean="0">
                <a:solidFill>
                  <a:srgbClr val="00FF00"/>
                </a:solidFill>
              </a:rPr>
              <a:t>3. Elimination </a:t>
            </a:r>
            <a:r>
              <a:rPr lang="en-US" sz="2600" dirty="0" smtClean="0"/>
              <a:t>of redundant, or conflicting, policies over time.</a:t>
            </a:r>
          </a:p>
          <a:p>
            <a:pPr eaLnBrk="1" hangingPunct="1">
              <a:lnSpc>
                <a:spcPct val="80000"/>
              </a:lnSpc>
              <a:buFont typeface="Wingdings" pitchFamily="2" charset="2"/>
              <a:buNone/>
              <a:tabLst>
                <a:tab pos="630238" algn="l"/>
              </a:tabLst>
            </a:pPr>
            <a:r>
              <a:rPr lang="en-US" sz="2600" dirty="0" smtClean="0"/>
              <a:t>	</a:t>
            </a:r>
            <a:r>
              <a:rPr lang="en-US" sz="2600" dirty="0" smtClean="0">
                <a:solidFill>
                  <a:srgbClr val="00FF00"/>
                </a:solidFill>
              </a:rPr>
              <a:t>4. Ease </a:t>
            </a:r>
            <a:r>
              <a:rPr lang="en-US" sz="2600" dirty="0" smtClean="0"/>
              <a:t>of reviewing current policy when considering new issues.</a:t>
            </a:r>
          </a:p>
          <a:p>
            <a:pPr eaLnBrk="1" hangingPunct="1">
              <a:lnSpc>
                <a:spcPct val="80000"/>
              </a:lnSpc>
              <a:buFont typeface="Wingdings" pitchFamily="2" charset="2"/>
              <a:buNone/>
              <a:tabLst>
                <a:tab pos="630238" algn="l"/>
              </a:tabLst>
            </a:pPr>
            <a:r>
              <a:rPr lang="en-US" sz="2600" dirty="0" smtClean="0"/>
              <a:t>	5. Clear, pro-active </a:t>
            </a:r>
            <a:r>
              <a:rPr lang="en-US" sz="2600" dirty="0" smtClean="0">
                <a:solidFill>
                  <a:srgbClr val="00FF00"/>
                </a:solidFill>
              </a:rPr>
              <a:t>policies to guide </a:t>
            </a:r>
            <a:r>
              <a:rPr lang="en-US" sz="2600" dirty="0" smtClean="0"/>
              <a:t>the university president.</a:t>
            </a:r>
          </a:p>
          <a:p>
            <a:pPr eaLnBrk="1" hangingPunct="1">
              <a:lnSpc>
                <a:spcPct val="80000"/>
              </a:lnSpc>
              <a:buFont typeface="Wingdings" pitchFamily="2" charset="2"/>
              <a:buNone/>
              <a:tabLst>
                <a:tab pos="630238" algn="l"/>
              </a:tabLst>
            </a:pPr>
            <a:r>
              <a:rPr lang="en-US" sz="2600" dirty="0" smtClean="0"/>
              <a:t>	6. </a:t>
            </a:r>
            <a:r>
              <a:rPr lang="en-US" sz="2600" dirty="0" smtClean="0">
                <a:solidFill>
                  <a:srgbClr val="00FF00"/>
                </a:solidFill>
              </a:rPr>
              <a:t>Models</a:t>
            </a:r>
            <a:r>
              <a:rPr lang="en-US" sz="2600" dirty="0" smtClean="0"/>
              <a:t> an approach to governance that sister institutions</a:t>
            </a:r>
          </a:p>
          <a:p>
            <a:pPr eaLnBrk="1" hangingPunct="1">
              <a:lnSpc>
                <a:spcPct val="80000"/>
              </a:lnSpc>
              <a:buFont typeface="Wingdings" pitchFamily="2" charset="2"/>
              <a:buNone/>
              <a:tabLst>
                <a:tab pos="630238" algn="l"/>
              </a:tabLst>
            </a:pPr>
            <a:r>
              <a:rPr lang="en-US" sz="2600" dirty="0" smtClean="0"/>
              <a:t>		may use.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p:nvPr>
        </p:nvSpPr>
        <p:spPr>
          <a:xfrm>
            <a:off x="533400" y="533400"/>
            <a:ext cx="8229600" cy="5848350"/>
          </a:xfrm>
        </p:spPr>
        <p:txBody>
          <a:bodyPr>
            <a:normAutofit fontScale="70000" lnSpcReduction="20000"/>
          </a:bodyPr>
          <a:lstStyle/>
          <a:p>
            <a:pPr eaLnBrk="1" hangingPunct="1">
              <a:lnSpc>
                <a:spcPct val="80000"/>
              </a:lnSpc>
              <a:buFont typeface="Wingdings" pitchFamily="2" charset="2"/>
              <a:buNone/>
            </a:pPr>
            <a:r>
              <a:rPr lang="en-US" sz="2800" b="1" i="1" dirty="0" smtClean="0">
                <a:solidFill>
                  <a:srgbClr val="FFCC00"/>
                </a:solidFill>
              </a:rPr>
              <a:t>I. Organizational Ends toward which we are working—Mission, Vision, Values</a:t>
            </a:r>
          </a:p>
          <a:p>
            <a:pPr eaLnBrk="1" hangingPunct="1">
              <a:lnSpc>
                <a:spcPct val="80000"/>
              </a:lnSpc>
              <a:buFont typeface="Wingdings" pitchFamily="2" charset="2"/>
              <a:buNone/>
            </a:pPr>
            <a:r>
              <a:rPr lang="en-US" sz="2400" b="1" i="1" dirty="0" smtClean="0"/>
              <a:t>		</a:t>
            </a:r>
            <a:r>
              <a:rPr lang="en-US" sz="3100" dirty="0" smtClean="0"/>
              <a:t>This section defines why we exist, for whom we exist, what we intend to contribute to those for whom we exist, and the priorities we assign to the benefits we provide to them.</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2800" b="1" i="1" dirty="0" smtClean="0">
                <a:solidFill>
                  <a:srgbClr val="FFCC00"/>
                </a:solidFill>
              </a:rPr>
              <a:t>II. Board Governance Process</a:t>
            </a:r>
          </a:p>
          <a:p>
            <a:pPr eaLnBrk="1" hangingPunct="1">
              <a:lnSpc>
                <a:spcPct val="80000"/>
              </a:lnSpc>
              <a:buFont typeface="Wingdings" pitchFamily="2" charset="2"/>
              <a:buNone/>
            </a:pPr>
            <a:r>
              <a:rPr lang="en-US" sz="2400" b="1" i="1" dirty="0" smtClean="0"/>
              <a:t>		</a:t>
            </a:r>
            <a:r>
              <a:rPr lang="en-US" sz="3100" dirty="0" smtClean="0"/>
              <a:t>This section defines how the Board will go about doing its work of governing the organization.</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r>
              <a:rPr lang="en-US" sz="2800" b="1" i="1" dirty="0" smtClean="0">
                <a:solidFill>
                  <a:srgbClr val="FFCC00"/>
                </a:solidFill>
              </a:rPr>
              <a:t>III. Board/President Relationship</a:t>
            </a:r>
          </a:p>
          <a:p>
            <a:pPr eaLnBrk="1" hangingPunct="1">
              <a:lnSpc>
                <a:spcPct val="80000"/>
              </a:lnSpc>
              <a:buFont typeface="Wingdings" pitchFamily="2" charset="2"/>
              <a:buNone/>
            </a:pPr>
            <a:r>
              <a:rPr lang="en-US" sz="2400" b="1" i="1" dirty="0" smtClean="0"/>
              <a:t>		</a:t>
            </a:r>
            <a:r>
              <a:rPr lang="en-US" sz="3100" dirty="0" smtClean="0"/>
              <a:t>This section defines how the Board will delegate authority and responsibility to the president.</a:t>
            </a:r>
          </a:p>
          <a:p>
            <a:pPr eaLnBrk="1" hangingPunct="1">
              <a:lnSpc>
                <a:spcPct val="80000"/>
              </a:lnSpc>
              <a:buFont typeface="Wingdings" pitchFamily="2" charset="2"/>
              <a:buNone/>
            </a:pPr>
            <a:endParaRPr lang="en-US" sz="2800" dirty="0" smtClean="0"/>
          </a:p>
          <a:p>
            <a:pPr eaLnBrk="1" hangingPunct="1">
              <a:lnSpc>
                <a:spcPct val="80000"/>
              </a:lnSpc>
              <a:buFont typeface="Wingdings" pitchFamily="2" charset="2"/>
              <a:buNone/>
            </a:pPr>
            <a:endParaRPr lang="en-US" sz="2600" b="1" i="1" dirty="0" smtClean="0"/>
          </a:p>
          <a:p>
            <a:pPr eaLnBrk="1" hangingPunct="1">
              <a:lnSpc>
                <a:spcPct val="80000"/>
              </a:lnSpc>
              <a:buFont typeface="Wingdings" pitchFamily="2" charset="2"/>
              <a:buNone/>
            </a:pPr>
            <a:r>
              <a:rPr lang="en-US" sz="3100" b="1" i="1" dirty="0" smtClean="0">
                <a:solidFill>
                  <a:srgbClr val="FFCC00"/>
                </a:solidFill>
              </a:rPr>
              <a:t>IV. Executive Parameters</a:t>
            </a:r>
          </a:p>
          <a:p>
            <a:pPr eaLnBrk="1" hangingPunct="1">
              <a:lnSpc>
                <a:spcPct val="80000"/>
              </a:lnSpc>
              <a:buFont typeface="Wingdings" pitchFamily="2" charset="2"/>
              <a:buNone/>
            </a:pPr>
            <a:r>
              <a:rPr lang="en-US" sz="2400" b="1" i="1" dirty="0" smtClean="0"/>
              <a:t>		</a:t>
            </a:r>
            <a:r>
              <a:rPr lang="en-US" sz="3100" dirty="0" smtClean="0"/>
              <a:t>This section defines the parameters/limitations within which the president will work in accomplishing the task assigned to him/her.</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r>
              <a:rPr lang="en-US" sz="1900" dirty="0" smtClean="0"/>
              <a:t>*Based on writings of John Carver on Board Governance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9050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smtClean="0"/>
              <a:t>Board members</a:t>
            </a:r>
          </a:p>
          <a:p>
            <a:pPr algn="ctr"/>
            <a:r>
              <a:rPr lang="en-US" sz="4400" dirty="0"/>
              <a:t>c</a:t>
            </a:r>
            <a:r>
              <a:rPr lang="en-US" sz="4400" dirty="0" smtClean="0"/>
              <a:t>ommunicate </a:t>
            </a:r>
          </a:p>
          <a:p>
            <a:pPr algn="ctr"/>
            <a:r>
              <a:rPr lang="en-US" sz="4400" dirty="0" smtClean="0"/>
              <a:t>with each other and</a:t>
            </a:r>
          </a:p>
          <a:p>
            <a:pPr algn="ctr"/>
            <a:r>
              <a:rPr lang="en-US" sz="4400" dirty="0" smtClean="0"/>
              <a:t> address conflict situations </a:t>
            </a:r>
          </a:p>
          <a:p>
            <a:pPr algn="ctr"/>
            <a:r>
              <a:rPr lang="en-US" sz="4400" dirty="0" smtClean="0"/>
              <a:t>as Christians.</a:t>
            </a:r>
            <a:endParaRPr lang="en-US" sz="4400" dirty="0"/>
          </a:p>
        </p:txBody>
      </p:sp>
      <p:sp>
        <p:nvSpPr>
          <p:cNvPr id="3" name="Date Placeholder 2"/>
          <p:cNvSpPr>
            <a:spLocks noGrp="1"/>
          </p:cNvSpPr>
          <p:nvPr>
            <p:ph type="dt" sz="half" idx="10"/>
          </p:nvPr>
        </p:nvSpPr>
        <p:spPr/>
        <p:txBody>
          <a:bodyPr/>
          <a:lstStyle/>
          <a:p>
            <a:fld id="{71DD3A5C-CFB1-4537-8AB2-6B0032CB62EA}"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38</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#5</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073487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smtClean="0"/>
              <a:t>WATCH YOUR WORDS</a:t>
            </a:r>
            <a:endParaRPr lang="zh-CN" altLang="en-US" dirty="0"/>
          </a:p>
        </p:txBody>
      </p:sp>
      <p:sp>
        <p:nvSpPr>
          <p:cNvPr id="3" name="Date Placeholder 2"/>
          <p:cNvSpPr>
            <a:spLocks noGrp="1"/>
          </p:cNvSpPr>
          <p:nvPr>
            <p:ph type="dt" sz="half" idx="10"/>
          </p:nvPr>
        </p:nvSpPr>
        <p:spPr/>
        <p:txBody>
          <a:bodyPr/>
          <a:lstStyle/>
          <a:p>
            <a:fld id="{1C5CC9ED-FD0F-4684-AAD5-3E88AE5BA841}"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39</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8961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4</a:t>
            </a:fld>
            <a:endParaRPr lang="en-US" dirty="0"/>
          </a:p>
        </p:txBody>
      </p:sp>
      <p:pic>
        <p:nvPicPr>
          <p:cNvPr id="1028" name="Picture 4" descr="http://www.thekitchenword.com/storage/Sigmoid-Curve_web.jpg?__SQUARESPACE_CACHEVERSION=1296493581827"/>
          <p:cNvPicPr>
            <a:picLocks noChangeAspect="1" noChangeArrowheads="1"/>
          </p:cNvPicPr>
          <p:nvPr/>
        </p:nvPicPr>
        <p:blipFill rotWithShape="1">
          <a:blip r:embed="rId2">
            <a:extLst>
              <a:ext uri="{28A0092B-C50C-407E-A947-70E740481C1C}">
                <a14:useLocalDpi xmlns:a14="http://schemas.microsoft.com/office/drawing/2010/main" val="0"/>
              </a:ext>
            </a:extLst>
          </a:blip>
          <a:srcRect t="9594" b="8868"/>
          <a:stretch/>
        </p:blipFill>
        <p:spPr bwMode="auto">
          <a:xfrm>
            <a:off x="838200" y="762000"/>
            <a:ext cx="7613306" cy="52677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2209800"/>
            <a:ext cx="15240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381500" y="3124200"/>
            <a:ext cx="2286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4495800" y="29718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http://www.thekitchenword.com/storage/Sigmoid-Curve_web.jpg?__SQUARESPACE_CACHEVERSION=1296493581827"/>
          <p:cNvPicPr>
            <a:picLocks noChangeAspect="1" noChangeArrowheads="1"/>
          </p:cNvPicPr>
          <p:nvPr/>
        </p:nvPicPr>
        <p:blipFill rotWithShape="1">
          <a:blip r:embed="rId2">
            <a:extLst>
              <a:ext uri="{28A0092B-C50C-407E-A947-70E740481C1C}">
                <a14:useLocalDpi xmlns:a14="http://schemas.microsoft.com/office/drawing/2010/main" val="0"/>
              </a:ext>
            </a:extLst>
          </a:blip>
          <a:srcRect l="48194" t="44403" r="51010" b="53846"/>
          <a:stretch/>
        </p:blipFill>
        <p:spPr bwMode="auto">
          <a:xfrm rot="21419124">
            <a:off x="4466592" y="3008591"/>
            <a:ext cx="58725" cy="1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3181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61950" y="1676400"/>
            <a:ext cx="8191500" cy="4064000"/>
          </a:xfrm>
          <a:prstGeom prst="rect">
            <a:avLst/>
          </a:prstGeom>
          <a:noFill/>
          <a:ln w="9525" algn="ctr">
            <a:noFill/>
            <a:miter lim="800000"/>
            <a:headEnd/>
            <a:tailEnd/>
          </a:ln>
          <a:effectLst/>
        </p:spPr>
        <p:txBody>
          <a:bodyPr lIns="92075" tIns="46038" rIns="92075" bIns="46038" anchor="ctr"/>
          <a:lstStyle/>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Board </a:t>
            </a:r>
            <a:r>
              <a:rPr lang="en-US" sz="3500" b="0" dirty="0">
                <a:effectLst>
                  <a:outerShdw blurRad="38100" dist="38100" dir="2700000" algn="tl">
                    <a:srgbClr val="000000"/>
                  </a:outerShdw>
                </a:effectLst>
                <a:latin typeface="Myriad Condensed Web" pitchFamily="34" charset="0"/>
                <a:cs typeface="Times New Roman" pitchFamily="18" charset="0"/>
              </a:rPr>
              <a:t>members communicate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with each </a:t>
            </a:r>
            <a:r>
              <a:rPr lang="en-US" sz="3500" b="0" dirty="0">
                <a:effectLst>
                  <a:outerShdw blurRad="38100" dist="38100" dir="2700000" algn="tl">
                    <a:srgbClr val="000000"/>
                  </a:outerShdw>
                </a:effectLst>
                <a:latin typeface="Myriad Condensed Web" pitchFamily="34" charset="0"/>
                <a:cs typeface="Times New Roman" pitchFamily="18" charset="0"/>
              </a:rPr>
              <a:t>other Christianly </a:t>
            </a:r>
            <a:r>
              <a:rPr lang="en-US" sz="3500" b="0" dirty="0" smtClean="0">
                <a:effectLst>
                  <a:outerShdw blurRad="38100" dist="38100" dir="2700000" algn="tl">
                    <a:srgbClr val="000000"/>
                  </a:outerShdw>
                </a:effectLst>
                <a:latin typeface="Myriad Condensed Web" pitchFamily="34" charset="0"/>
                <a:cs typeface="Times New Roman" pitchFamily="18" charset="0"/>
              </a:rPr>
              <a:t>(</a:t>
            </a:r>
            <a:r>
              <a:rPr lang="en-US" sz="3500" b="0" dirty="0">
                <a:effectLst>
                  <a:outerShdw blurRad="38100" dist="38100" dir="2700000" algn="tl">
                    <a:srgbClr val="000000"/>
                  </a:outerShdw>
                </a:effectLst>
                <a:latin typeface="Myriad Condensed Web" pitchFamily="34" charset="0"/>
                <a:cs typeface="Times New Roman" pitchFamily="18" charset="0"/>
              </a:rPr>
              <a:t>Eph. 4:2</a:t>
            </a:r>
            <a:r>
              <a:rPr lang="en-US" sz="3500" b="0" dirty="0" smtClean="0">
                <a:effectLst>
                  <a:outerShdw blurRad="38100" dist="38100" dir="2700000" algn="tl">
                    <a:srgbClr val="000000"/>
                  </a:outerShdw>
                </a:effectLst>
                <a:latin typeface="Myriad Condensed Web" pitchFamily="34" charset="0"/>
                <a:cs typeface="Times New Roman" pitchFamily="18" charset="0"/>
              </a:rPr>
              <a:t>), 	compassionately</a:t>
            </a:r>
            <a:r>
              <a:rPr lang="en-US" sz="3500" b="0" dirty="0">
                <a:effectLst>
                  <a:outerShdw blurRad="38100" dist="38100" dir="2700000" algn="tl">
                    <a:srgbClr val="000000"/>
                  </a:outerShdw>
                </a:effectLst>
                <a:latin typeface="Myriad Condensed Web" pitchFamily="34" charset="0"/>
                <a:cs typeface="Times New Roman" pitchFamily="18" charset="0"/>
              </a:rPr>
              <a:t>,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	respectfully</a:t>
            </a:r>
            <a:r>
              <a:rPr lang="en-US" sz="3500" b="0" dirty="0">
                <a:effectLst>
                  <a:outerShdw blurRad="38100" dist="38100" dir="2700000" algn="tl">
                    <a:srgbClr val="000000"/>
                  </a:outerShdw>
                </a:effectLst>
                <a:latin typeface="Myriad Condensed Web" pitchFamily="34" charset="0"/>
                <a:cs typeface="Times New Roman" pitchFamily="18" charset="0"/>
              </a:rPr>
              <a:t>,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	directly</a:t>
            </a:r>
            <a:r>
              <a:rPr lang="en-US" sz="3500" b="0" dirty="0">
                <a:effectLst>
                  <a:outerShdw blurRad="38100" dist="38100" dir="2700000" algn="tl">
                    <a:srgbClr val="000000"/>
                  </a:outerShdw>
                </a:effectLst>
                <a:latin typeface="Myriad Condensed Web" pitchFamily="34" charset="0"/>
                <a:cs typeface="Times New Roman" pitchFamily="18" charset="0"/>
              </a:rPr>
              <a:t>, </a:t>
            </a:r>
            <a:endParaRPr lang="en-US" sz="3500" b="0" dirty="0" smtClean="0">
              <a:effectLst>
                <a:outerShdw blurRad="38100" dist="38100" dir="2700000" algn="tl">
                  <a:srgbClr val="000000"/>
                </a:outerShdw>
              </a:effectLst>
              <a:latin typeface="Myriad Condensed Web" pitchFamily="34" charset="0"/>
              <a:cs typeface="Times New Roman" pitchFamily="18" charset="0"/>
            </a:endParaRPr>
          </a:p>
          <a:p>
            <a:pPr eaLnBrk="1" hangingPunct="1">
              <a:defRPr/>
            </a:pPr>
            <a:r>
              <a:rPr lang="en-US" sz="3500" b="0" dirty="0" smtClean="0">
                <a:effectLst>
                  <a:outerShdw blurRad="38100" dist="38100" dir="2700000" algn="tl">
                    <a:srgbClr val="000000"/>
                  </a:outerShdw>
                </a:effectLst>
                <a:latin typeface="Myriad Condensed Web" pitchFamily="34" charset="0"/>
                <a:cs typeface="Times New Roman" pitchFamily="18" charset="0"/>
              </a:rPr>
              <a:t>	and </a:t>
            </a:r>
            <a:r>
              <a:rPr lang="en-US" sz="3500" b="0" dirty="0">
                <a:effectLst>
                  <a:outerShdw blurRad="38100" dist="38100" dir="2700000" algn="tl">
                    <a:srgbClr val="000000"/>
                  </a:outerShdw>
                </a:effectLst>
                <a:latin typeface="Myriad Condensed Web" pitchFamily="34" charset="0"/>
                <a:cs typeface="Times New Roman" pitchFamily="18" charset="0"/>
              </a:rPr>
              <a:t>supportively.</a:t>
            </a:r>
          </a:p>
        </p:txBody>
      </p:sp>
      <p:pic>
        <p:nvPicPr>
          <p:cNvPr id="36867" name="Picture 45" descr="handshak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9" descr="Young%20People_tcm15-12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290888"/>
            <a:ext cx="3567113"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224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sz="quarter" idx="13"/>
          </p:nvPr>
        </p:nvSpPr>
        <p:spPr>
          <a:xfrm>
            <a:off x="304800" y="228600"/>
            <a:ext cx="8382000" cy="5181600"/>
          </a:xfrm>
        </p:spPr>
        <p:txBody>
          <a:bodyPr>
            <a:normAutofit fontScale="32500" lnSpcReduction="20000"/>
          </a:bodyPr>
          <a:lstStyle/>
          <a:p>
            <a:pPr eaLnBrk="1" hangingPunct="1">
              <a:buFont typeface="Wingdings" pitchFamily="2" charset="2"/>
              <a:buNone/>
              <a:defRPr/>
            </a:pPr>
            <a:r>
              <a:rPr lang="en-US" sz="4000" dirty="0" smtClean="0"/>
              <a:t>  </a:t>
            </a:r>
            <a:r>
              <a:rPr lang="en-US" dirty="0" smtClean="0"/>
              <a:t> </a:t>
            </a:r>
          </a:p>
          <a:p>
            <a:pPr marL="461963" indent="-461963">
              <a:defRPr/>
            </a:pPr>
            <a:r>
              <a:rPr lang="en-US" sz="8600" dirty="0" smtClean="0">
                <a:latin typeface="Arial" pitchFamily="34" charset="0"/>
                <a:cs typeface="Arial" pitchFamily="34" charset="0"/>
              </a:rPr>
              <a:t>A good </a:t>
            </a:r>
            <a:r>
              <a:rPr lang="en-US" sz="8600" dirty="0" smtClean="0">
                <a:solidFill>
                  <a:srgbClr val="00FF00"/>
                </a:solidFill>
                <a:latin typeface="Arial" pitchFamily="34" charset="0"/>
                <a:cs typeface="Arial" pitchFamily="34" charset="0"/>
              </a:rPr>
              <a:t>university leader and board chair relationship </a:t>
            </a:r>
            <a:r>
              <a:rPr lang="en-US" sz="8600" dirty="0" smtClean="0">
                <a:latin typeface="Arial" pitchFamily="34" charset="0"/>
                <a:cs typeface="Arial" pitchFamily="34" charset="0"/>
              </a:rPr>
              <a:t>is like a good marriage:  it is based on mutual </a:t>
            </a:r>
            <a:r>
              <a:rPr lang="en-US" sz="8600" dirty="0" smtClean="0">
                <a:solidFill>
                  <a:srgbClr val="00FF00"/>
                </a:solidFill>
                <a:latin typeface="Arial" pitchFamily="34" charset="0"/>
                <a:cs typeface="Arial" pitchFamily="34" charset="0"/>
              </a:rPr>
              <a:t>respect, trust, commitment, </a:t>
            </a:r>
            <a:r>
              <a:rPr lang="en-US" sz="8600" dirty="0" smtClean="0">
                <a:latin typeface="Arial" pitchFamily="34" charset="0"/>
                <a:cs typeface="Arial" pitchFamily="34" charset="0"/>
              </a:rPr>
              <a:t>and effective </a:t>
            </a:r>
            <a:r>
              <a:rPr lang="en-US" sz="8600" dirty="0" smtClean="0">
                <a:solidFill>
                  <a:srgbClr val="00FF00"/>
                </a:solidFill>
                <a:latin typeface="Arial" pitchFamily="34" charset="0"/>
                <a:cs typeface="Arial" pitchFamily="34" charset="0"/>
              </a:rPr>
              <a:t>communication</a:t>
            </a:r>
            <a:r>
              <a:rPr lang="en-US" sz="8600" dirty="0" smtClean="0">
                <a:latin typeface="Arial" pitchFamily="34" charset="0"/>
                <a:cs typeface="Arial" pitchFamily="34" charset="0"/>
              </a:rPr>
              <a:t>.</a:t>
            </a:r>
          </a:p>
          <a:p>
            <a:pPr marL="1143000" indent="-1143000">
              <a:defRPr/>
            </a:pPr>
            <a:endParaRPr lang="en-US" sz="8600" dirty="0">
              <a:latin typeface="Arial" pitchFamily="34" charset="0"/>
              <a:cs typeface="Arial" pitchFamily="34" charset="0"/>
            </a:endParaRPr>
          </a:p>
          <a:p>
            <a:pPr marL="463550" indent="-463550">
              <a:defRPr/>
            </a:pPr>
            <a:r>
              <a:rPr lang="en-US" sz="8600" dirty="0" smtClean="0">
                <a:effectLst>
                  <a:outerShdw blurRad="38100" dist="38100" dir="2700000" algn="tl">
                    <a:srgbClr val="000000"/>
                  </a:outerShdw>
                </a:effectLst>
                <a:latin typeface="Arial" pitchFamily="34" charset="0"/>
                <a:cs typeface="Arial" pitchFamily="34" charset="0"/>
              </a:rPr>
              <a:t>Board </a:t>
            </a:r>
            <a:r>
              <a:rPr lang="en-US" sz="8600" dirty="0">
                <a:effectLst>
                  <a:outerShdw blurRad="38100" dist="38100" dir="2700000" algn="tl">
                    <a:srgbClr val="000000"/>
                  </a:outerShdw>
                </a:effectLst>
                <a:latin typeface="Arial" pitchFamily="34" charset="0"/>
                <a:cs typeface="Arial" pitchFamily="34" charset="0"/>
              </a:rPr>
              <a:t>members </a:t>
            </a:r>
            <a:r>
              <a:rPr lang="en-US" sz="8600" dirty="0">
                <a:solidFill>
                  <a:srgbClr val="00FF00"/>
                </a:solidFill>
                <a:effectLst>
                  <a:outerShdw blurRad="38100" dist="38100" dir="2700000" algn="tl">
                    <a:srgbClr val="000000"/>
                  </a:outerShdw>
                </a:effectLst>
                <a:latin typeface="Arial" pitchFamily="34" charset="0"/>
                <a:cs typeface="Arial" pitchFamily="34" charset="0"/>
              </a:rPr>
              <a:t>relate</a:t>
            </a:r>
            <a:r>
              <a:rPr lang="en-US" sz="8600" dirty="0">
                <a:effectLst>
                  <a:outerShdw blurRad="38100" dist="38100" dir="2700000" algn="tl">
                    <a:srgbClr val="000000"/>
                  </a:outerShdw>
                </a:effectLst>
                <a:latin typeface="Arial" pitchFamily="34" charset="0"/>
                <a:cs typeface="Arial" pitchFamily="34" charset="0"/>
              </a:rPr>
              <a:t> to the university </a:t>
            </a:r>
            <a:r>
              <a:rPr lang="en-US" sz="8600" dirty="0" smtClean="0">
                <a:effectLst>
                  <a:outerShdw blurRad="38100" dist="38100" dir="2700000" algn="tl">
                    <a:srgbClr val="000000"/>
                  </a:outerShdw>
                </a:effectLst>
                <a:latin typeface="Arial" pitchFamily="34" charset="0"/>
                <a:cs typeface="Arial" pitchFamily="34" charset="0"/>
              </a:rPr>
              <a:t>president </a:t>
            </a:r>
            <a:r>
              <a:rPr lang="en-US" sz="8600" dirty="0">
                <a:effectLst>
                  <a:outerShdw blurRad="38100" dist="38100" dir="2700000" algn="tl">
                    <a:srgbClr val="000000"/>
                  </a:outerShdw>
                </a:effectLst>
                <a:latin typeface="Arial" pitchFamily="34" charset="0"/>
                <a:cs typeface="Arial" pitchFamily="34" charset="0"/>
              </a:rPr>
              <a:t>and the constituency </a:t>
            </a:r>
            <a:r>
              <a:rPr lang="en-US" sz="8600" dirty="0">
                <a:solidFill>
                  <a:srgbClr val="00FF00"/>
                </a:solidFill>
                <a:effectLst>
                  <a:outerShdw blurRad="38100" dist="38100" dir="2700000" algn="tl">
                    <a:srgbClr val="000000"/>
                  </a:outerShdw>
                </a:effectLst>
                <a:latin typeface="Arial" pitchFamily="34" charset="0"/>
                <a:cs typeface="Arial" pitchFamily="34" charset="0"/>
              </a:rPr>
              <a:t>with one voice</a:t>
            </a:r>
            <a:r>
              <a:rPr lang="en-US" sz="8600" dirty="0">
                <a:effectLst>
                  <a:outerShdw blurRad="38100" dist="38100" dir="2700000" algn="tl">
                    <a:srgbClr val="000000"/>
                  </a:outerShdw>
                </a:effectLst>
                <a:latin typeface="Arial" pitchFamily="34" charset="0"/>
                <a:cs typeface="Arial" pitchFamily="34" charset="0"/>
              </a:rPr>
              <a:t>. </a:t>
            </a:r>
          </a:p>
          <a:p>
            <a:pPr marL="1143000" indent="-1143000">
              <a:defRPr/>
            </a:pPr>
            <a:endParaRPr lang="en-US" sz="8600" dirty="0" smtClean="0">
              <a:latin typeface="Arial" pitchFamily="34" charset="0"/>
              <a:cs typeface="Arial" pitchFamily="34" charset="0"/>
            </a:endParaRPr>
          </a:p>
          <a:p>
            <a:pPr marL="466725" indent="-466725">
              <a:defRPr/>
            </a:pPr>
            <a:r>
              <a:rPr lang="en-US" sz="8600" dirty="0" smtClean="0">
                <a:latin typeface="Arial" pitchFamily="34" charset="0"/>
                <a:cs typeface="Arial" pitchFamily="34" charset="0"/>
              </a:rPr>
              <a:t>The university </a:t>
            </a:r>
            <a:r>
              <a:rPr lang="en-US" sz="8600" dirty="0" smtClean="0">
                <a:solidFill>
                  <a:srgbClr val="00FF00"/>
                </a:solidFill>
                <a:latin typeface="Arial" pitchFamily="34" charset="0"/>
                <a:cs typeface="Arial" pitchFamily="34" charset="0"/>
              </a:rPr>
              <a:t>constituency</a:t>
            </a:r>
            <a:r>
              <a:rPr lang="en-US" sz="8600" dirty="0" smtClean="0">
                <a:latin typeface="Arial" pitchFamily="34" charset="0"/>
                <a:cs typeface="Arial" pitchFamily="34" charset="0"/>
              </a:rPr>
              <a:t> desires and expects  a synergistic board and president </a:t>
            </a:r>
            <a:r>
              <a:rPr lang="en-US" sz="8600" dirty="0" smtClean="0">
                <a:solidFill>
                  <a:srgbClr val="00FF00"/>
                </a:solidFill>
                <a:latin typeface="Arial" pitchFamily="34" charset="0"/>
                <a:cs typeface="Arial" pitchFamily="34" charset="0"/>
              </a:rPr>
              <a:t>partnership</a:t>
            </a:r>
            <a:r>
              <a:rPr lang="en-US" sz="8600" dirty="0" smtClean="0">
                <a:latin typeface="Arial" pitchFamily="34" charset="0"/>
                <a:cs typeface="Arial" pitchFamily="34" charset="0"/>
              </a:rPr>
              <a:t>. </a:t>
            </a:r>
          </a:p>
          <a:p>
            <a:pPr marL="1143000" indent="-1143000">
              <a:defRPr/>
            </a:pPr>
            <a:endParaRPr lang="en-US" sz="8600" dirty="0" smtClean="0">
              <a:latin typeface="Arial" pitchFamily="34" charset="0"/>
              <a:cs typeface="Arial" pitchFamily="34" charset="0"/>
            </a:endParaRPr>
          </a:p>
          <a:p>
            <a:pPr eaLnBrk="1" hangingPunct="1">
              <a:defRPr/>
            </a:pPr>
            <a:endParaRPr lang="en-US" sz="8600" dirty="0" smtClean="0">
              <a:latin typeface="Arial" pitchFamily="34" charset="0"/>
              <a:cs typeface="Arial" pitchFamily="34" charset="0"/>
            </a:endParaRPr>
          </a:p>
          <a:p>
            <a:pPr eaLnBrk="1" hangingPunct="1">
              <a:defRPr/>
            </a:pPr>
            <a:endParaRPr lang="en-US" sz="8600" dirty="0" smtClean="0">
              <a:latin typeface="Arial" pitchFamily="34" charset="0"/>
              <a:cs typeface="Arial" pitchFamily="34" charset="0"/>
            </a:endParaRPr>
          </a:p>
        </p:txBody>
      </p:sp>
    </p:spTree>
    <p:extLst>
      <p:ext uri="{BB962C8B-B14F-4D97-AF65-F5344CB8AC3E}">
        <p14:creationId xmlns:p14="http://schemas.microsoft.com/office/powerpoint/2010/main" val="167376452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sz="quarter" idx="13"/>
          </p:nvPr>
        </p:nvSpPr>
        <p:spPr>
          <a:xfrm>
            <a:off x="457200" y="304800"/>
            <a:ext cx="7696200" cy="5029200"/>
          </a:xfrm>
        </p:spPr>
        <p:txBody>
          <a:bodyPr>
            <a:noAutofit/>
          </a:bodyPr>
          <a:lstStyle/>
          <a:p>
            <a:pPr eaLnBrk="1" hangingPunct="1">
              <a:buFont typeface="Wingdings" pitchFamily="2" charset="2"/>
              <a:buNone/>
              <a:defRPr/>
            </a:pPr>
            <a:r>
              <a:rPr lang="en-US" sz="4000" dirty="0" smtClean="0">
                <a:solidFill>
                  <a:srgbClr val="00FF00"/>
                </a:solidFill>
              </a:rPr>
              <a:t>Vigorously discuss </a:t>
            </a:r>
            <a:r>
              <a:rPr lang="en-US" sz="4000" dirty="0" smtClean="0"/>
              <a:t>policy options and make decisions </a:t>
            </a:r>
            <a:r>
              <a:rPr lang="en-US" sz="4000" dirty="0" smtClean="0">
                <a:solidFill>
                  <a:srgbClr val="00FF00"/>
                </a:solidFill>
              </a:rPr>
              <a:t>within</a:t>
            </a:r>
            <a:r>
              <a:rPr lang="en-US" sz="4000" dirty="0" smtClean="0"/>
              <a:t> the board meetings, </a:t>
            </a:r>
          </a:p>
          <a:p>
            <a:pPr eaLnBrk="1" hangingPunct="1">
              <a:buFont typeface="Wingdings" pitchFamily="2" charset="2"/>
              <a:buNone/>
              <a:defRPr/>
            </a:pPr>
            <a:endParaRPr lang="en-US" sz="2400" dirty="0" smtClean="0"/>
          </a:p>
          <a:p>
            <a:pPr eaLnBrk="1" hangingPunct="1">
              <a:buFont typeface="Wingdings" pitchFamily="2" charset="2"/>
              <a:buNone/>
              <a:defRPr/>
            </a:pPr>
            <a:r>
              <a:rPr lang="en-US" sz="4000" dirty="0"/>
              <a:t>A</a:t>
            </a:r>
            <a:r>
              <a:rPr lang="en-US" sz="4000" dirty="0" smtClean="0"/>
              <a:t>nd communicate board action </a:t>
            </a:r>
            <a:r>
              <a:rPr lang="en-US" sz="4000" dirty="0" smtClean="0">
                <a:solidFill>
                  <a:srgbClr val="00FF00"/>
                </a:solidFill>
              </a:rPr>
              <a:t>outside</a:t>
            </a:r>
            <a:r>
              <a:rPr lang="en-US" sz="4000" dirty="0" smtClean="0"/>
              <a:t> the board</a:t>
            </a:r>
          </a:p>
          <a:p>
            <a:pPr eaLnBrk="1" hangingPunct="1">
              <a:buFont typeface="Wingdings" pitchFamily="2" charset="2"/>
              <a:buNone/>
              <a:defRPr/>
            </a:pPr>
            <a:r>
              <a:rPr lang="en-US" sz="4000" dirty="0"/>
              <a:t> </a:t>
            </a:r>
            <a:r>
              <a:rPr lang="en-US" sz="4000" dirty="0" smtClean="0"/>
              <a:t> meetings with </a:t>
            </a:r>
          </a:p>
          <a:p>
            <a:pPr eaLnBrk="1" hangingPunct="1">
              <a:buFont typeface="Wingdings" pitchFamily="2" charset="2"/>
              <a:buNone/>
              <a:defRPr/>
            </a:pPr>
            <a:r>
              <a:rPr lang="en-US" sz="4000" b="1" dirty="0">
                <a:solidFill>
                  <a:srgbClr val="CCFF99"/>
                </a:solidFill>
              </a:rPr>
              <a:t> </a:t>
            </a:r>
            <a:r>
              <a:rPr lang="en-US" sz="4000" b="1" dirty="0" smtClean="0">
                <a:solidFill>
                  <a:srgbClr val="CCFF99"/>
                </a:solidFill>
              </a:rPr>
              <a:t> </a:t>
            </a:r>
            <a:r>
              <a:rPr lang="en-US" sz="4000" b="1" dirty="0" smtClean="0">
                <a:solidFill>
                  <a:srgbClr val="00FF00"/>
                </a:solidFill>
              </a:rPr>
              <a:t>unified</a:t>
            </a:r>
            <a:r>
              <a:rPr lang="en-US" sz="4000" dirty="0" smtClean="0"/>
              <a:t> support.</a:t>
            </a:r>
          </a:p>
        </p:txBody>
      </p:sp>
      <p:pic>
        <p:nvPicPr>
          <p:cNvPr id="3" name="Picture 29" descr="CLIPART_OF_15195_S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6837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222" b="54259"/>
          <a:stretch/>
        </p:blipFill>
        <p:spPr>
          <a:xfrm>
            <a:off x="0" y="4216400"/>
            <a:ext cx="9144000" cy="2641600"/>
          </a:xfrm>
          <a:prstGeom prst="rect">
            <a:avLst/>
          </a:prstGeom>
        </p:spPr>
      </p:pic>
      <p:sp>
        <p:nvSpPr>
          <p:cNvPr id="31747" name="Rectangle 3"/>
          <p:cNvSpPr>
            <a:spLocks noChangeArrowheads="1"/>
          </p:cNvSpPr>
          <p:nvPr/>
        </p:nvSpPr>
        <p:spPr bwMode="auto">
          <a:xfrm>
            <a:off x="838199" y="1295400"/>
            <a:ext cx="8039183" cy="3352800"/>
          </a:xfrm>
          <a:prstGeom prst="rect">
            <a:avLst/>
          </a:prstGeom>
          <a:noFill/>
          <a:ln w="9525" algn="ctr">
            <a:noFill/>
            <a:miter lim="800000"/>
            <a:headEnd/>
            <a:tailEnd/>
          </a:ln>
          <a:effectLst/>
        </p:spPr>
        <p:txBody>
          <a:bodyPr lIns="92075" tIns="46038" rIns="92075" bIns="46038" anchor="ctr"/>
          <a:lstStyle/>
          <a:p>
            <a:pPr eaLnBrk="1" hangingPunct="1">
              <a:spcBef>
                <a:spcPts val="0"/>
              </a:spcBef>
              <a:spcAft>
                <a:spcPts val="0"/>
              </a:spcAft>
              <a:defRPr/>
            </a:pPr>
            <a:r>
              <a:rPr lang="en-US" sz="3600" b="0" dirty="0" smtClean="0">
                <a:latin typeface="Arial" pitchFamily="34" charset="0"/>
                <a:cs typeface="Arial" pitchFamily="34" charset="0"/>
              </a:rPr>
              <a:t>Board </a:t>
            </a:r>
            <a:r>
              <a:rPr lang="en-US" sz="3600" b="0" dirty="0">
                <a:latin typeface="Arial" pitchFamily="34" charset="0"/>
                <a:cs typeface="Arial" pitchFamily="34" charset="0"/>
              </a:rPr>
              <a:t>members </a:t>
            </a:r>
            <a:r>
              <a:rPr lang="en-US" sz="3600" b="0" dirty="0" smtClean="0">
                <a:solidFill>
                  <a:srgbClr val="00FF00"/>
                </a:solidFill>
                <a:latin typeface="Arial" pitchFamily="34" charset="0"/>
                <a:cs typeface="Arial" pitchFamily="34" charset="0"/>
              </a:rPr>
              <a:t>listen </a:t>
            </a:r>
            <a:r>
              <a:rPr lang="en-US" sz="3600" b="0" dirty="0">
                <a:latin typeface="Arial" pitchFamily="34" charset="0"/>
                <a:cs typeface="Arial" pitchFamily="34" charset="0"/>
              </a:rPr>
              <a:t>to </a:t>
            </a:r>
            <a:r>
              <a:rPr lang="en-US" sz="3600" b="0" dirty="0" smtClean="0">
                <a:latin typeface="Arial" pitchFamily="34" charset="0"/>
                <a:cs typeface="Arial" pitchFamily="34" charset="0"/>
              </a:rPr>
              <a:t>the constituency, </a:t>
            </a:r>
            <a:r>
              <a:rPr lang="en-US" sz="3600" b="0" dirty="0" smtClean="0">
                <a:solidFill>
                  <a:srgbClr val="00FF00"/>
                </a:solidFill>
                <a:latin typeface="Arial" pitchFamily="34" charset="0"/>
                <a:cs typeface="Arial" pitchFamily="34" charset="0"/>
              </a:rPr>
              <a:t>appreciate</a:t>
            </a:r>
            <a:r>
              <a:rPr lang="en-US" sz="3600" b="0" dirty="0" smtClean="0">
                <a:solidFill>
                  <a:schemeClr val="bg1"/>
                </a:solidFill>
                <a:latin typeface="Arial" pitchFamily="34" charset="0"/>
                <a:cs typeface="Arial" pitchFamily="34" charset="0"/>
              </a:rPr>
              <a:t> </a:t>
            </a:r>
            <a:r>
              <a:rPr lang="en-US" sz="3600" b="0" dirty="0">
                <a:latin typeface="Arial" pitchFamily="34" charset="0"/>
                <a:cs typeface="Arial" pitchFamily="34" charset="0"/>
              </a:rPr>
              <a:t>the heritage of the </a:t>
            </a:r>
            <a:r>
              <a:rPr lang="en-US" sz="3600" b="0" dirty="0" smtClean="0">
                <a:latin typeface="Arial" pitchFamily="34" charset="0"/>
                <a:cs typeface="Arial" pitchFamily="34" charset="0"/>
              </a:rPr>
              <a:t>university, and </a:t>
            </a:r>
            <a:r>
              <a:rPr lang="en-US" sz="3600" b="0" dirty="0" smtClean="0">
                <a:solidFill>
                  <a:srgbClr val="00FF00"/>
                </a:solidFill>
                <a:latin typeface="Arial" pitchFamily="34" charset="0"/>
                <a:cs typeface="Arial" pitchFamily="34" charset="0"/>
              </a:rPr>
              <a:t>model</a:t>
            </a:r>
            <a:r>
              <a:rPr lang="en-US" sz="3600" b="0" dirty="0" smtClean="0">
                <a:solidFill>
                  <a:schemeClr val="bg1"/>
                </a:solidFill>
                <a:latin typeface="Arial" pitchFamily="34" charset="0"/>
                <a:cs typeface="Arial" pitchFamily="34" charset="0"/>
              </a:rPr>
              <a:t> </a:t>
            </a:r>
            <a:r>
              <a:rPr lang="en-US" sz="3600" b="0" dirty="0">
                <a:latin typeface="Arial" pitchFamily="34" charset="0"/>
                <a:cs typeface="Arial" pitchFamily="34" charset="0"/>
              </a:rPr>
              <a:t>faith development </a:t>
            </a:r>
            <a:r>
              <a:rPr lang="en-US" sz="3600" b="0" dirty="0" smtClean="0">
                <a:latin typeface="Arial" pitchFamily="34" charset="0"/>
                <a:cs typeface="Arial" pitchFamily="34" charset="0"/>
              </a:rPr>
              <a:t>and spiritual formation</a:t>
            </a:r>
            <a:r>
              <a:rPr lang="en-US" sz="3600" b="0" dirty="0">
                <a:latin typeface="Arial" pitchFamily="34" charset="0"/>
                <a:cs typeface="Arial" pitchFamily="34" charset="0"/>
              </a:rPr>
              <a:t>.</a:t>
            </a:r>
          </a:p>
        </p:txBody>
      </p:sp>
      <p:sp>
        <p:nvSpPr>
          <p:cNvPr id="5" name="Rectangle 4"/>
          <p:cNvSpPr/>
          <p:nvPr/>
        </p:nvSpPr>
        <p:spPr>
          <a:xfrm rot="20827501">
            <a:off x="5248" y="656278"/>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  #6</a:t>
            </a:r>
            <a:endParaRPr lang="en-US" sz="4000" cap="all" dirty="0">
              <a:ln/>
              <a:solidFill>
                <a:schemeClr val="accent1"/>
              </a:solidFill>
              <a:effectLst>
                <a:outerShdw blurRad="19685" dist="12700" dir="5400000" algn="tl" rotWithShape="0">
                  <a:schemeClr val="accent1">
                    <a:satMod val="130000"/>
                    <a:alpha val="60000"/>
                  </a:schemeClr>
                </a:outerShdw>
              </a:effectLst>
            </a:endParaRPr>
          </a:p>
        </p:txBody>
      </p:sp>
    </p:spTree>
    <p:extLst>
      <p:ext uri="{BB962C8B-B14F-4D97-AF65-F5344CB8AC3E}">
        <p14:creationId xmlns:p14="http://schemas.microsoft.com/office/powerpoint/2010/main" val="52736909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fontScale="90000"/>
          </a:bodyPr>
          <a:lstStyle/>
          <a:p>
            <a:pPr algn="ctr"/>
            <a:r>
              <a:rPr lang="en-US" altLang="zh-CN" dirty="0" smtClean="0"/>
              <a:t>Active representatives</a:t>
            </a:r>
            <a:br>
              <a:rPr lang="en-US" altLang="zh-CN" dirty="0" smtClean="0"/>
            </a:br>
            <a:r>
              <a:rPr lang="en-US" altLang="zh-CN" dirty="0" smtClean="0"/>
              <a:t> of the university</a:t>
            </a:r>
            <a:endParaRPr lang="zh-CN" altLang="en-US" dirty="0"/>
          </a:p>
        </p:txBody>
      </p:sp>
      <p:sp>
        <p:nvSpPr>
          <p:cNvPr id="3" name="Date Placeholder 2"/>
          <p:cNvSpPr>
            <a:spLocks noGrp="1"/>
          </p:cNvSpPr>
          <p:nvPr>
            <p:ph type="dt" sz="half" idx="10"/>
          </p:nvPr>
        </p:nvSpPr>
        <p:spPr/>
        <p:txBody>
          <a:bodyPr/>
          <a:lstStyle/>
          <a:p>
            <a:fld id="{D869ACCA-9083-45E5-A853-FCED3925B97E}"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44</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3327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
            <a:ext cx="7772400" cy="1143000"/>
          </a:xfrm>
        </p:spPr>
        <p:txBody>
          <a:bodyPr>
            <a:normAutofit/>
          </a:bodyPr>
          <a:lstStyle/>
          <a:p>
            <a:r>
              <a:rPr lang="en-US" sz="4400" cap="none" dirty="0" smtClean="0">
                <a:solidFill>
                  <a:srgbClr val="FFC000"/>
                </a:solidFill>
                <a:latin typeface="Arial Black" pitchFamily="34" charset="0"/>
              </a:rPr>
              <a:t>Character Counts</a:t>
            </a:r>
            <a:endParaRPr lang="en-US" sz="4400" cap="none" dirty="0">
              <a:solidFill>
                <a:srgbClr val="FFC000"/>
              </a:solidFill>
              <a:latin typeface="Arial Black" pitchFamily="34" charset="0"/>
            </a:endParaRPr>
          </a:p>
        </p:txBody>
      </p:sp>
      <p:sp>
        <p:nvSpPr>
          <p:cNvPr id="5" name="Date Placeholder 4"/>
          <p:cNvSpPr>
            <a:spLocks noGrp="1"/>
          </p:cNvSpPr>
          <p:nvPr>
            <p:ph type="dt" sz="half" idx="10"/>
          </p:nvPr>
        </p:nvSpPr>
        <p:spPr/>
        <p:txBody>
          <a:bodyPr/>
          <a:lstStyle/>
          <a:p>
            <a:pPr>
              <a:defRPr/>
            </a:pPr>
            <a:fld id="{28A4EA4E-ED47-4537-8BF5-36C2D8848131}" type="datetime3">
              <a:rPr lang="en-US" smtClean="0"/>
              <a:t>4 September 2019</a:t>
            </a:fld>
            <a:endParaRPr lang="en-US" dirty="0"/>
          </a:p>
        </p:txBody>
      </p:sp>
      <p:sp>
        <p:nvSpPr>
          <p:cNvPr id="6" name="Slide Number Placeholder 5"/>
          <p:cNvSpPr>
            <a:spLocks noGrp="1"/>
          </p:cNvSpPr>
          <p:nvPr>
            <p:ph type="sldNum" sz="quarter" idx="12"/>
          </p:nvPr>
        </p:nvSpPr>
        <p:spPr/>
        <p:txBody>
          <a:bodyPr/>
          <a:lstStyle/>
          <a:p>
            <a:pPr>
              <a:defRPr/>
            </a:pPr>
            <a:fld id="{A8EFC15B-12D5-49B0-BF8A-10B29BBE329B}" type="slidenum">
              <a:rPr lang="en-US" smtClean="0"/>
              <a:pPr>
                <a:defRPr/>
              </a:pPr>
              <a:t>45</a:t>
            </a:fld>
            <a:endParaRPr lang="en-US" dirty="0"/>
          </a:p>
        </p:txBody>
      </p:sp>
      <p:sp>
        <p:nvSpPr>
          <p:cNvPr id="9" name="Rectangle 8"/>
          <p:cNvSpPr/>
          <p:nvPr/>
        </p:nvSpPr>
        <p:spPr>
          <a:xfrm>
            <a:off x="2438400" y="1524000"/>
            <a:ext cx="6934200" cy="4031873"/>
          </a:xfrm>
          <a:prstGeom prst="rect">
            <a:avLst/>
          </a:prstGeom>
        </p:spPr>
        <p:txBody>
          <a:bodyPr wrap="square">
            <a:spAutoFit/>
          </a:bodyPr>
          <a:lstStyle/>
          <a:p>
            <a:pPr marL="342900" indent="-342900">
              <a:spcAft>
                <a:spcPts val="1200"/>
              </a:spcAft>
              <a:buFont typeface="+mj-lt"/>
              <a:buAutoNum type="arabicPeriod"/>
            </a:pPr>
            <a:r>
              <a:rPr lang="en-US" sz="2800" dirty="0">
                <a:solidFill>
                  <a:schemeClr val="accent3"/>
                </a:solidFill>
              </a:rPr>
              <a:t>Speak</a:t>
            </a:r>
            <a:r>
              <a:rPr lang="en-US" sz="2800" dirty="0"/>
              <a:t> Gracefully</a:t>
            </a:r>
            <a:r>
              <a:rPr lang="en-US" sz="2800" dirty="0" smtClean="0"/>
              <a:t>.</a:t>
            </a:r>
            <a:r>
              <a:rPr lang="en-US" sz="1800" dirty="0" smtClean="0"/>
              <a:t> </a:t>
            </a:r>
            <a:endParaRPr lang="en-US" sz="1800" dirty="0"/>
          </a:p>
          <a:p>
            <a:pPr marL="342900" indent="-342900">
              <a:spcAft>
                <a:spcPts val="1200"/>
              </a:spcAft>
              <a:buFont typeface="+mj-lt"/>
              <a:buAutoNum type="arabicPeriod"/>
            </a:pPr>
            <a:r>
              <a:rPr lang="en-US" sz="2800" dirty="0" smtClean="0">
                <a:solidFill>
                  <a:srgbClr val="FAC810"/>
                </a:solidFill>
              </a:rPr>
              <a:t>Live</a:t>
            </a:r>
            <a:r>
              <a:rPr lang="en-US" sz="2800" dirty="0" smtClean="0"/>
              <a:t> </a:t>
            </a:r>
            <a:r>
              <a:rPr lang="en-US" sz="2800" dirty="0"/>
              <a:t>Gratefully. </a:t>
            </a:r>
            <a:endParaRPr lang="en-US" sz="2800" dirty="0" smtClean="0"/>
          </a:p>
          <a:p>
            <a:pPr marL="342900" indent="-342900">
              <a:spcAft>
                <a:spcPts val="1200"/>
              </a:spcAft>
              <a:buFont typeface="+mj-lt"/>
              <a:buAutoNum type="arabicPeriod"/>
            </a:pPr>
            <a:r>
              <a:rPr lang="en-US" sz="2800" dirty="0" smtClean="0">
                <a:solidFill>
                  <a:srgbClr val="FAC810"/>
                </a:solidFill>
              </a:rPr>
              <a:t>Listen</a:t>
            </a:r>
            <a:r>
              <a:rPr lang="en-US" sz="2800" dirty="0" smtClean="0"/>
              <a:t> </a:t>
            </a:r>
            <a:r>
              <a:rPr lang="en-US" sz="2800" dirty="0"/>
              <a:t>Intently. </a:t>
            </a:r>
            <a:endParaRPr lang="en-US" sz="2800" dirty="0" smtClean="0"/>
          </a:p>
          <a:p>
            <a:pPr marL="342900" indent="-342900">
              <a:spcAft>
                <a:spcPts val="1200"/>
              </a:spcAft>
              <a:buFont typeface="+mj-lt"/>
              <a:buAutoNum type="arabicPeriod"/>
            </a:pPr>
            <a:r>
              <a:rPr lang="en-US" sz="2800" dirty="0" smtClean="0">
                <a:solidFill>
                  <a:srgbClr val="FAC810"/>
                </a:solidFill>
              </a:rPr>
              <a:t>Forgive</a:t>
            </a:r>
            <a:r>
              <a:rPr lang="en-US" sz="2800" dirty="0" smtClean="0"/>
              <a:t> </a:t>
            </a:r>
            <a:r>
              <a:rPr lang="en-US" sz="2800" dirty="0"/>
              <a:t>Freely</a:t>
            </a:r>
            <a:r>
              <a:rPr lang="en-US" sz="2800" dirty="0" smtClean="0"/>
              <a:t>.</a:t>
            </a:r>
            <a:r>
              <a:rPr lang="en-US" sz="1800" dirty="0" smtClean="0"/>
              <a:t> </a:t>
            </a:r>
            <a:endParaRPr lang="en-US" sz="1800" dirty="0"/>
          </a:p>
          <a:p>
            <a:pPr marL="342900" indent="-342900">
              <a:spcAft>
                <a:spcPts val="1200"/>
              </a:spcAft>
              <a:buFont typeface="+mj-lt"/>
              <a:buAutoNum type="arabicPeriod"/>
            </a:pPr>
            <a:r>
              <a:rPr lang="en-US" sz="2800" dirty="0" smtClean="0">
                <a:solidFill>
                  <a:srgbClr val="FAC810"/>
                </a:solidFill>
              </a:rPr>
              <a:t>Lead </a:t>
            </a:r>
            <a:r>
              <a:rPr lang="en-US" sz="2800" dirty="0"/>
              <a:t>Decisively. </a:t>
            </a:r>
          </a:p>
          <a:p>
            <a:pPr marL="342900" indent="-342900">
              <a:spcAft>
                <a:spcPts val="1200"/>
              </a:spcAft>
              <a:buFont typeface="+mj-lt"/>
              <a:buAutoNum type="arabicPeriod"/>
            </a:pPr>
            <a:r>
              <a:rPr lang="en-US" sz="2800" dirty="0" smtClean="0">
                <a:solidFill>
                  <a:srgbClr val="FAC810"/>
                </a:solidFill>
              </a:rPr>
              <a:t>Care  </a:t>
            </a:r>
            <a:r>
              <a:rPr lang="en-US" sz="2800" dirty="0"/>
              <a:t>Deeply. </a:t>
            </a:r>
            <a:endParaRPr lang="en-US" sz="2800" dirty="0" smtClean="0"/>
          </a:p>
          <a:p>
            <a:pPr marL="342900" indent="-342900">
              <a:spcAft>
                <a:spcPts val="1200"/>
              </a:spcAft>
              <a:buFont typeface="+mj-lt"/>
              <a:buAutoNum type="arabicPeriod"/>
            </a:pPr>
            <a:r>
              <a:rPr lang="en-US" sz="2800" dirty="0" smtClean="0">
                <a:solidFill>
                  <a:srgbClr val="FAC810"/>
                </a:solidFill>
              </a:rPr>
              <a:t>Pray</a:t>
            </a:r>
            <a:r>
              <a:rPr lang="en-US" sz="2800" dirty="0" smtClean="0"/>
              <a:t> </a:t>
            </a:r>
            <a:r>
              <a:rPr lang="en-US" sz="2800" dirty="0"/>
              <a:t>Earnestly</a:t>
            </a:r>
            <a:r>
              <a:rPr lang="en-US" sz="2800" dirty="0" smtClean="0"/>
              <a:t>. </a:t>
            </a:r>
            <a:endParaRPr lang="en-US" sz="1800" dirty="0"/>
          </a:p>
        </p:txBody>
      </p:sp>
    </p:spTree>
    <p:extLst>
      <p:ext uri="{BB962C8B-B14F-4D97-AF65-F5344CB8AC3E}">
        <p14:creationId xmlns:p14="http://schemas.microsoft.com/office/powerpoint/2010/main" val="5264308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415498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smtClean="0"/>
              <a:t>Board members</a:t>
            </a:r>
          </a:p>
          <a:p>
            <a:pPr algn="ctr"/>
            <a:r>
              <a:rPr lang="en-US" sz="4400" dirty="0"/>
              <a:t>i</a:t>
            </a:r>
            <a:r>
              <a:rPr lang="en-US" sz="4400" dirty="0" smtClean="0"/>
              <a:t>ntentionally engage in</a:t>
            </a:r>
          </a:p>
          <a:p>
            <a:pPr algn="ctr"/>
            <a:r>
              <a:rPr lang="en-US" sz="4400" dirty="0" smtClean="0"/>
              <a:t>mutual accountability, </a:t>
            </a:r>
          </a:p>
          <a:p>
            <a:pPr algn="ctr"/>
            <a:r>
              <a:rPr lang="en-US" sz="4400" dirty="0" smtClean="0"/>
              <a:t>including systematic   </a:t>
            </a:r>
          </a:p>
          <a:p>
            <a:pPr algn="ctr"/>
            <a:r>
              <a:rPr lang="en-US" sz="4400" dirty="0" smtClean="0"/>
              <a:t>board development and </a:t>
            </a:r>
          </a:p>
          <a:p>
            <a:pPr algn="ctr"/>
            <a:r>
              <a:rPr lang="en-US" sz="4400" dirty="0" smtClean="0"/>
              <a:t>evaluation.</a:t>
            </a:r>
            <a:endParaRPr lang="en-US" sz="4400" dirty="0"/>
          </a:p>
        </p:txBody>
      </p:sp>
      <p:sp>
        <p:nvSpPr>
          <p:cNvPr id="3" name="Date Placeholder 2"/>
          <p:cNvSpPr>
            <a:spLocks noGrp="1"/>
          </p:cNvSpPr>
          <p:nvPr>
            <p:ph type="dt" sz="half" idx="10"/>
          </p:nvPr>
        </p:nvSpPr>
        <p:spPr/>
        <p:txBody>
          <a:bodyPr/>
          <a:lstStyle/>
          <a:p>
            <a:fld id="{033F9B97-AE5B-40F8-B664-7C6D7941A02B}"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46</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#7</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66351270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smtClean="0"/>
              <a:t>INTEGRITY MATTERS</a:t>
            </a:r>
            <a:endParaRPr lang="zh-CN" altLang="en-US" dirty="0"/>
          </a:p>
        </p:txBody>
      </p:sp>
      <p:sp>
        <p:nvSpPr>
          <p:cNvPr id="3" name="Date Placeholder 2"/>
          <p:cNvSpPr>
            <a:spLocks noGrp="1"/>
          </p:cNvSpPr>
          <p:nvPr>
            <p:ph type="dt" sz="half" idx="10"/>
          </p:nvPr>
        </p:nvSpPr>
        <p:spPr/>
        <p:txBody>
          <a:bodyPr/>
          <a:lstStyle/>
          <a:p>
            <a:fld id="{FBF6F55B-23CF-4DBC-983F-22F706768EE9}"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47</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13016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48</a:t>
            </a:fld>
            <a:endParaRPr lang="en-US" dirty="0"/>
          </a:p>
        </p:txBody>
      </p:sp>
      <p:sp>
        <p:nvSpPr>
          <p:cNvPr id="6" name="Rectangle 5"/>
          <p:cNvSpPr/>
          <p:nvPr/>
        </p:nvSpPr>
        <p:spPr>
          <a:xfrm>
            <a:off x="609600" y="1285461"/>
            <a:ext cx="7924800" cy="5016758"/>
          </a:xfrm>
          <a:prstGeom prst="rect">
            <a:avLst/>
          </a:prstGeom>
        </p:spPr>
        <p:txBody>
          <a:bodyPr wrap="square">
            <a:spAutoFit/>
          </a:bodyPr>
          <a:lstStyle/>
          <a:p>
            <a:pPr marL="285750" lvl="0" indent="-285750">
              <a:buClr>
                <a:srgbClr val="00FF00"/>
              </a:buClr>
              <a:buFont typeface="Arial" pitchFamily="34" charset="0"/>
              <a:buChar char="►"/>
            </a:pPr>
            <a:r>
              <a:rPr lang="en-US" sz="2000" dirty="0"/>
              <a:t>How does work of the board </a:t>
            </a:r>
            <a:r>
              <a:rPr lang="en-US" sz="2000" dirty="0">
                <a:solidFill>
                  <a:srgbClr val="FAC810"/>
                </a:solidFill>
              </a:rPr>
              <a:t>support</a:t>
            </a:r>
            <a:r>
              <a:rPr lang="en-US" sz="2000" dirty="0"/>
              <a:t> the overarching mission and vision of the university?</a:t>
            </a:r>
          </a:p>
          <a:p>
            <a:pPr>
              <a:buClr>
                <a:srgbClr val="00FF00"/>
              </a:buClr>
            </a:pPr>
            <a:endParaRPr lang="en-US" sz="2000" dirty="0"/>
          </a:p>
          <a:p>
            <a:pPr marL="285750" lvl="0" indent="-285750">
              <a:buClr>
                <a:srgbClr val="00FF00"/>
              </a:buClr>
              <a:buFont typeface="Arial" pitchFamily="34" charset="0"/>
              <a:buChar char="►"/>
            </a:pPr>
            <a:r>
              <a:rPr lang="en-US" sz="2000" dirty="0"/>
              <a:t>In what ways have the initiatives of the board </a:t>
            </a:r>
            <a:r>
              <a:rPr lang="en-US" sz="2000" dirty="0">
                <a:solidFill>
                  <a:srgbClr val="FAC810"/>
                </a:solidFill>
              </a:rPr>
              <a:t>contributed</a:t>
            </a:r>
            <a:r>
              <a:rPr lang="en-US" sz="2000" dirty="0"/>
              <a:t> to the numerical growth and spiritual development of the university? </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How can the </a:t>
            </a:r>
            <a:r>
              <a:rPr lang="en-US" sz="2000" dirty="0">
                <a:solidFill>
                  <a:srgbClr val="FAC810"/>
                </a:solidFill>
              </a:rPr>
              <a:t>climate of collaboration </a:t>
            </a:r>
            <a:r>
              <a:rPr lang="en-US" sz="2000" dirty="0"/>
              <a:t>between the board, </a:t>
            </a:r>
            <a:r>
              <a:rPr lang="en-US" sz="2000" dirty="0" smtClean="0"/>
              <a:t>district, administration with faculty and staff be </a:t>
            </a:r>
            <a:r>
              <a:rPr lang="en-US" sz="2000" dirty="0"/>
              <a:t>enhanced?</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What are the </a:t>
            </a:r>
            <a:r>
              <a:rPr lang="en-US" sz="2000" dirty="0">
                <a:solidFill>
                  <a:srgbClr val="FAC810"/>
                </a:solidFill>
              </a:rPr>
              <a:t>three top </a:t>
            </a:r>
            <a:r>
              <a:rPr lang="en-US" sz="2000" dirty="0" smtClean="0">
                <a:solidFill>
                  <a:srgbClr val="FAC810"/>
                </a:solidFill>
              </a:rPr>
              <a:t>university </a:t>
            </a:r>
            <a:r>
              <a:rPr lang="en-US" sz="2000" dirty="0">
                <a:solidFill>
                  <a:srgbClr val="FAC810"/>
                </a:solidFill>
              </a:rPr>
              <a:t>challenges </a:t>
            </a:r>
            <a:r>
              <a:rPr lang="en-US" sz="2000" dirty="0"/>
              <a:t>for the next year? What short-term and long-term goals have </a:t>
            </a:r>
            <a:r>
              <a:rPr lang="en-US" sz="2000" dirty="0" smtClean="0"/>
              <a:t>been established </a:t>
            </a:r>
            <a:r>
              <a:rPr lang="en-US" sz="2000" dirty="0"/>
              <a:t>in light of these challenges? </a:t>
            </a:r>
            <a:endParaRPr lang="en-US" sz="2000" dirty="0" smtClean="0"/>
          </a:p>
          <a:p>
            <a:pPr lvl="0">
              <a:buClr>
                <a:srgbClr val="00FF00"/>
              </a:buClr>
            </a:pPr>
            <a:endParaRPr lang="en-US" sz="2000" dirty="0"/>
          </a:p>
          <a:p>
            <a:pPr marL="285750" indent="-285750">
              <a:buClr>
                <a:srgbClr val="00FF00"/>
              </a:buClr>
              <a:buFont typeface="Arial" pitchFamily="34" charset="0"/>
              <a:buChar char="►"/>
            </a:pPr>
            <a:r>
              <a:rPr lang="en-US" sz="2000" dirty="0"/>
              <a:t>Are the board’s short-term and long-term goals </a:t>
            </a:r>
            <a:r>
              <a:rPr lang="en-US" sz="2000" dirty="0">
                <a:solidFill>
                  <a:srgbClr val="FAC810"/>
                </a:solidFill>
              </a:rPr>
              <a:t>aligned with the institution’s strategic plan? </a:t>
            </a:r>
          </a:p>
        </p:txBody>
      </p:sp>
      <p:sp>
        <p:nvSpPr>
          <p:cNvPr id="7" name="Rectangle 2"/>
          <p:cNvSpPr txBox="1">
            <a:spLocks noChangeArrowheads="1"/>
          </p:cNvSpPr>
          <p:nvPr/>
        </p:nvSpPr>
        <p:spPr>
          <a:xfrm>
            <a:off x="685800" y="228600"/>
            <a:ext cx="7772400" cy="838200"/>
          </a:xfrm>
          <a:prstGeom prst="rect">
            <a:avLst/>
          </a:prstGeom>
        </p:spPr>
        <p:txBody>
          <a:bodyPr vert="horz" lIns="0" tIns="45720" rIns="0" bIns="45720" rtlCol="0">
            <a:normAutofit fontScale="975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ctr">
              <a:buNone/>
              <a:defRPr/>
            </a:pPr>
            <a:r>
              <a:rPr lang="en-US" sz="4000" dirty="0" smtClean="0">
                <a:solidFill>
                  <a:srgbClr val="00FF00"/>
                </a:solidFill>
              </a:rPr>
              <a:t>Board </a:t>
            </a:r>
            <a:r>
              <a:rPr lang="en-US" sz="4000" dirty="0" smtClean="0">
                <a:solidFill>
                  <a:schemeClr val="accent3"/>
                </a:solidFill>
              </a:rPr>
              <a:t>Development</a:t>
            </a:r>
            <a:r>
              <a:rPr lang="en-US" sz="4000" dirty="0" smtClean="0">
                <a:solidFill>
                  <a:srgbClr val="00FF00"/>
                </a:solidFill>
              </a:rPr>
              <a:t> Questions:</a:t>
            </a:r>
          </a:p>
        </p:txBody>
      </p:sp>
    </p:spTree>
    <p:extLst>
      <p:ext uri="{BB962C8B-B14F-4D97-AF65-F5344CB8AC3E}">
        <p14:creationId xmlns:p14="http://schemas.microsoft.com/office/powerpoint/2010/main" val="184393450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8288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smtClean="0"/>
              <a:t>Board members</a:t>
            </a:r>
          </a:p>
          <a:p>
            <a:pPr algn="ctr"/>
            <a:r>
              <a:rPr lang="en-US" sz="4400" dirty="0"/>
              <a:t>t</a:t>
            </a:r>
            <a:r>
              <a:rPr lang="en-US" sz="4400" dirty="0" smtClean="0"/>
              <a:t>ake time to </a:t>
            </a:r>
          </a:p>
          <a:p>
            <a:pPr algn="ctr"/>
            <a:r>
              <a:rPr lang="en-US" sz="4400" dirty="0" smtClean="0"/>
              <a:t>process decisions and </a:t>
            </a:r>
          </a:p>
          <a:p>
            <a:pPr algn="ctr"/>
            <a:r>
              <a:rPr lang="en-US" sz="4400" dirty="0" smtClean="0"/>
              <a:t>adhere to the practice of </a:t>
            </a:r>
          </a:p>
          <a:p>
            <a:pPr algn="ctr"/>
            <a:r>
              <a:rPr lang="en-US" sz="4400" dirty="0" smtClean="0"/>
              <a:t>“no surprises”</a:t>
            </a:r>
            <a:endParaRPr lang="en-US" sz="4400" dirty="0"/>
          </a:p>
        </p:txBody>
      </p:sp>
      <p:sp>
        <p:nvSpPr>
          <p:cNvPr id="3" name="Date Placeholder 2"/>
          <p:cNvSpPr>
            <a:spLocks noGrp="1"/>
          </p:cNvSpPr>
          <p:nvPr>
            <p:ph type="dt" sz="half" idx="10"/>
          </p:nvPr>
        </p:nvSpPr>
        <p:spPr/>
        <p:txBody>
          <a:bodyPr/>
          <a:lstStyle/>
          <a:p>
            <a:fld id="{2572D5B3-6D74-4402-BA2C-0655A7B005F6}"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49</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#8</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882512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610600" cy="3785652"/>
          </a:xfrm>
          <a:prstGeom prst="rect">
            <a:avLst/>
          </a:prstGeom>
        </p:spPr>
        <p:txBody>
          <a:bodyPr wrap="square">
            <a:spAutoFit/>
          </a:bodyPr>
          <a:lstStyle/>
          <a:p>
            <a:pPr>
              <a:lnSpc>
                <a:spcPct val="150000"/>
              </a:lnSpc>
            </a:pPr>
            <a:r>
              <a:rPr lang="en-US" sz="4000" b="1" dirty="0"/>
              <a:t>Strong </a:t>
            </a:r>
            <a:r>
              <a:rPr lang="en-US" sz="4000" dirty="0"/>
              <a:t>g</a:t>
            </a:r>
            <a:r>
              <a:rPr lang="en-US" sz="4000" b="1" dirty="0" smtClean="0"/>
              <a:t>overning boards </a:t>
            </a:r>
            <a:endParaRPr lang="en-US" sz="4000" b="1" dirty="0"/>
          </a:p>
          <a:p>
            <a:pPr>
              <a:lnSpc>
                <a:spcPct val="150000"/>
              </a:lnSpc>
            </a:pPr>
            <a:r>
              <a:rPr lang="en-US" sz="4000" dirty="0"/>
              <a:t>     </a:t>
            </a:r>
            <a:r>
              <a:rPr lang="en-US" sz="4000" dirty="0">
                <a:solidFill>
                  <a:srgbClr val="00FF00"/>
                </a:solidFill>
              </a:rPr>
              <a:t>  </a:t>
            </a:r>
            <a:r>
              <a:rPr lang="en-US" sz="4000" dirty="0" smtClean="0">
                <a:solidFill>
                  <a:srgbClr val="00FF00"/>
                </a:solidFill>
              </a:rPr>
              <a:t>empower </a:t>
            </a:r>
            <a:r>
              <a:rPr lang="en-US" sz="4000" dirty="0" smtClean="0"/>
              <a:t>outstanding leaders.</a:t>
            </a:r>
            <a:endParaRPr lang="en-US" sz="4000" dirty="0"/>
          </a:p>
          <a:p>
            <a:pPr>
              <a:lnSpc>
                <a:spcPct val="150000"/>
              </a:lnSpc>
            </a:pPr>
            <a:r>
              <a:rPr lang="en-US" sz="4000" b="1" dirty="0" smtClean="0"/>
              <a:t>Strong leaders </a:t>
            </a:r>
            <a:endParaRPr lang="en-US" sz="4000" b="1" dirty="0"/>
          </a:p>
          <a:p>
            <a:pPr>
              <a:lnSpc>
                <a:spcPct val="150000"/>
              </a:lnSpc>
            </a:pPr>
            <a:r>
              <a:rPr lang="en-US" sz="4000" dirty="0"/>
              <a:t>       </a:t>
            </a:r>
            <a:r>
              <a:rPr lang="en-US" sz="4000" dirty="0" smtClean="0">
                <a:solidFill>
                  <a:srgbClr val="00FF00"/>
                </a:solidFill>
              </a:rPr>
              <a:t>embrace</a:t>
            </a:r>
            <a:r>
              <a:rPr lang="en-US" sz="4000" dirty="0" smtClean="0"/>
              <a:t> </a:t>
            </a:r>
            <a:r>
              <a:rPr lang="en-US" sz="4000" dirty="0"/>
              <a:t>engaged boards.</a:t>
            </a:r>
          </a:p>
        </p:txBody>
      </p:sp>
      <p:sp>
        <p:nvSpPr>
          <p:cNvPr id="6" name="Rectangle 5"/>
          <p:cNvSpPr/>
          <p:nvPr/>
        </p:nvSpPr>
        <p:spPr>
          <a:xfrm>
            <a:off x="-36273" y="457200"/>
            <a:ext cx="7351473" cy="83099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dirty="0" smtClean="0">
                <a:ln/>
                <a:solidFill>
                  <a:schemeClr val="accent3"/>
                </a:solidFill>
              </a:rPr>
              <a:t>Working Assumption:</a:t>
            </a:r>
            <a:endParaRPr lang="en-US" sz="4800" dirty="0">
              <a:ln/>
              <a:solidFill>
                <a:schemeClr val="accent3"/>
              </a:solidFill>
            </a:endParaRPr>
          </a:p>
        </p:txBody>
      </p:sp>
    </p:spTree>
    <p:extLst>
      <p:ext uri="{BB962C8B-B14F-4D97-AF65-F5344CB8AC3E}">
        <p14:creationId xmlns:p14="http://schemas.microsoft.com/office/powerpoint/2010/main" val="31362941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smtClean="0"/>
              <a:t>TAKE TIME</a:t>
            </a:r>
            <a:endParaRPr lang="zh-CN" altLang="en-US" dirty="0"/>
          </a:p>
        </p:txBody>
      </p:sp>
      <p:sp>
        <p:nvSpPr>
          <p:cNvPr id="3" name="Date Placeholder 2"/>
          <p:cNvSpPr>
            <a:spLocks noGrp="1"/>
          </p:cNvSpPr>
          <p:nvPr>
            <p:ph type="dt" sz="half" idx="10"/>
          </p:nvPr>
        </p:nvSpPr>
        <p:spPr/>
        <p:txBody>
          <a:bodyPr/>
          <a:lstStyle/>
          <a:p>
            <a:fld id="{EC005539-A482-4494-89B4-8C6107A1CD50}"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50</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64863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sz="quarter" idx="13"/>
          </p:nvPr>
        </p:nvSpPr>
        <p:spPr>
          <a:xfrm>
            <a:off x="457200" y="533400"/>
            <a:ext cx="8077200" cy="4876800"/>
          </a:xfrm>
        </p:spPr>
        <p:txBody>
          <a:bodyPr>
            <a:normAutofit lnSpcReduction="10000"/>
          </a:bodyPr>
          <a:lstStyle/>
          <a:p>
            <a:pPr eaLnBrk="1" hangingPunct="1">
              <a:buFont typeface="Wingdings" pitchFamily="2" charset="2"/>
              <a:buNone/>
            </a:pPr>
            <a:r>
              <a:rPr lang="en-US" dirty="0" smtClean="0"/>
              <a:t>   </a:t>
            </a:r>
            <a:r>
              <a:rPr lang="en-US" sz="3600" dirty="0" smtClean="0"/>
              <a:t>The Board leadership and university leadership </a:t>
            </a:r>
            <a:r>
              <a:rPr lang="en-US" sz="3600" dirty="0" smtClean="0">
                <a:solidFill>
                  <a:srgbClr val="FAC810"/>
                </a:solidFill>
              </a:rPr>
              <a:t>work together </a:t>
            </a:r>
            <a:r>
              <a:rPr lang="en-US" sz="3600" dirty="0" smtClean="0"/>
              <a:t>to plan, set agendas, and develop policy recommendations to the Board.</a:t>
            </a:r>
          </a:p>
          <a:p>
            <a:pPr eaLnBrk="1" hangingPunct="1">
              <a:buFont typeface="Wingdings" pitchFamily="2" charset="2"/>
              <a:buNone/>
            </a:pPr>
            <a:r>
              <a:rPr lang="en-US" sz="3600" dirty="0" smtClean="0"/>
              <a:t>  </a:t>
            </a:r>
          </a:p>
          <a:p>
            <a:pPr eaLnBrk="1" hangingPunct="1">
              <a:buFont typeface="Wingdings" pitchFamily="2" charset="2"/>
              <a:buNone/>
            </a:pPr>
            <a:r>
              <a:rPr lang="en-US" sz="3600" dirty="0" smtClean="0"/>
              <a:t>   The KNU president </a:t>
            </a:r>
            <a:r>
              <a:rPr lang="en-US" sz="3600" dirty="0" smtClean="0">
                <a:solidFill>
                  <a:srgbClr val="FAC810"/>
                </a:solidFill>
              </a:rPr>
              <a:t>is involved </a:t>
            </a:r>
            <a:r>
              <a:rPr lang="en-US" sz="3600" dirty="0" smtClean="0"/>
              <a:t>in any board development process, and the board chair is </a:t>
            </a:r>
            <a:r>
              <a:rPr lang="en-US" sz="3600" dirty="0" smtClean="0">
                <a:solidFill>
                  <a:srgbClr val="FAC810"/>
                </a:solidFill>
              </a:rPr>
              <a:t>kept abreast </a:t>
            </a:r>
            <a:r>
              <a:rPr lang="en-US" sz="3600" dirty="0" smtClean="0"/>
              <a:t>of major developments in the university.</a:t>
            </a:r>
          </a:p>
        </p:txBody>
      </p:sp>
    </p:spTree>
    <p:extLst>
      <p:ext uri="{BB962C8B-B14F-4D97-AF65-F5344CB8AC3E}">
        <p14:creationId xmlns:p14="http://schemas.microsoft.com/office/powerpoint/2010/main" val="380342094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378565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smtClean="0"/>
              <a:t>Board members</a:t>
            </a:r>
          </a:p>
          <a:p>
            <a:pPr algn="ctr"/>
            <a:r>
              <a:rPr lang="en-US" sz="4000" dirty="0"/>
              <a:t>e</a:t>
            </a:r>
            <a:r>
              <a:rPr lang="en-US" sz="4000" dirty="0" smtClean="0"/>
              <a:t>mbrace change and resolve </a:t>
            </a:r>
          </a:p>
          <a:p>
            <a:pPr algn="ctr"/>
            <a:r>
              <a:rPr lang="en-US" sz="4000" dirty="0" smtClean="0"/>
              <a:t>to work through transitions </a:t>
            </a:r>
          </a:p>
          <a:p>
            <a:pPr algn="ctr"/>
            <a:r>
              <a:rPr lang="en-US" sz="4000" dirty="0" smtClean="0"/>
              <a:t>together and united for </a:t>
            </a:r>
          </a:p>
          <a:p>
            <a:pPr algn="ctr"/>
            <a:r>
              <a:rPr lang="en-US" sz="4000" dirty="0" smtClean="0"/>
              <a:t>the good of the Kingdom and the advancement of God’s mission</a:t>
            </a:r>
            <a:endParaRPr lang="en-US" sz="4000" dirty="0"/>
          </a:p>
        </p:txBody>
      </p:sp>
      <p:sp>
        <p:nvSpPr>
          <p:cNvPr id="3" name="Date Placeholder 2"/>
          <p:cNvSpPr>
            <a:spLocks noGrp="1"/>
          </p:cNvSpPr>
          <p:nvPr>
            <p:ph type="dt" sz="half" idx="10"/>
          </p:nvPr>
        </p:nvSpPr>
        <p:spPr/>
        <p:txBody>
          <a:bodyPr/>
          <a:lstStyle/>
          <a:p>
            <a:fld id="{98419826-870D-4A35-B9D5-827C6F2BE228}"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52</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#9</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1740179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smtClean="0"/>
              <a:t>YES! TO VISION-INSPIRED CHANGE</a:t>
            </a:r>
            <a:endParaRPr lang="zh-CN" altLang="en-US" dirty="0"/>
          </a:p>
        </p:txBody>
      </p:sp>
      <p:sp>
        <p:nvSpPr>
          <p:cNvPr id="3" name="Date Placeholder 2"/>
          <p:cNvSpPr>
            <a:spLocks noGrp="1"/>
          </p:cNvSpPr>
          <p:nvPr>
            <p:ph type="dt" sz="half" idx="10"/>
          </p:nvPr>
        </p:nvSpPr>
        <p:spPr/>
        <p:txBody>
          <a:bodyPr/>
          <a:lstStyle/>
          <a:p>
            <a:fld id="{D48CFAF9-1E93-4A39-848C-1D151CBACB77}"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53</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349951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smtClean="0"/>
              <a:t>Board </a:t>
            </a:r>
            <a:r>
              <a:rPr lang="en-US" sz="4400" dirty="0"/>
              <a:t>members </a:t>
            </a:r>
            <a:endParaRPr lang="en-US" sz="4400" dirty="0" smtClean="0"/>
          </a:p>
          <a:p>
            <a:pPr algn="ctr"/>
            <a:r>
              <a:rPr lang="en-US" sz="4400" dirty="0" smtClean="0"/>
              <a:t>participate </a:t>
            </a:r>
            <a:r>
              <a:rPr lang="en-US" sz="4400" dirty="0"/>
              <a:t>in assessing </a:t>
            </a:r>
            <a:endParaRPr lang="en-US" sz="4400" dirty="0" smtClean="0"/>
          </a:p>
          <a:p>
            <a:pPr algn="ctr"/>
            <a:r>
              <a:rPr lang="en-US" sz="4400" dirty="0" smtClean="0"/>
              <a:t>the </a:t>
            </a:r>
            <a:r>
              <a:rPr lang="en-US" sz="4400" dirty="0"/>
              <a:t>effectiveness of prior decisions and collectively make appropriate adjustments. </a:t>
            </a:r>
          </a:p>
        </p:txBody>
      </p:sp>
      <p:sp>
        <p:nvSpPr>
          <p:cNvPr id="3" name="Date Placeholder 2"/>
          <p:cNvSpPr>
            <a:spLocks noGrp="1"/>
          </p:cNvSpPr>
          <p:nvPr>
            <p:ph type="dt" sz="half" idx="10"/>
          </p:nvPr>
        </p:nvSpPr>
        <p:spPr/>
        <p:txBody>
          <a:bodyPr/>
          <a:lstStyle/>
          <a:p>
            <a:fld id="{DEB20710-C714-4295-816F-B490B9F14112}"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54</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#10</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9520511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smtClean="0"/>
              <a:t>REVIEW - REVISE - RESTATE - RENEW</a:t>
            </a:r>
            <a:endParaRPr lang="zh-CN" altLang="en-US" dirty="0"/>
          </a:p>
        </p:txBody>
      </p:sp>
      <p:sp>
        <p:nvSpPr>
          <p:cNvPr id="3" name="Date Placeholder 2"/>
          <p:cNvSpPr>
            <a:spLocks noGrp="1"/>
          </p:cNvSpPr>
          <p:nvPr>
            <p:ph type="dt" sz="half" idx="10"/>
          </p:nvPr>
        </p:nvSpPr>
        <p:spPr/>
        <p:txBody>
          <a:bodyPr/>
          <a:lstStyle/>
          <a:p>
            <a:fld id="{B631CCC5-16E6-440C-9ED9-5E6677559259}"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55</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865949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2037E77-BDC1-4596-9168-F9106272D4E0}" type="datetime3">
              <a:rPr lang="en-US" smtClean="0"/>
              <a:t>4 September 2019</a:t>
            </a:fld>
            <a:endParaRPr lang="en-US" dirty="0"/>
          </a:p>
        </p:txBody>
      </p:sp>
      <p:sp>
        <p:nvSpPr>
          <p:cNvPr id="5" name="Slide Number Placeholder 4"/>
          <p:cNvSpPr>
            <a:spLocks noGrp="1"/>
          </p:cNvSpPr>
          <p:nvPr>
            <p:ph type="sldNum" sz="quarter" idx="12"/>
          </p:nvPr>
        </p:nvSpPr>
        <p:spPr/>
        <p:txBody>
          <a:bodyPr/>
          <a:lstStyle/>
          <a:p>
            <a:pPr>
              <a:defRPr/>
            </a:pPr>
            <a:fld id="{DD9B89E2-3B42-404C-BA4B-F3AFA7641326}" type="slidenum">
              <a:rPr lang="en-US" smtClean="0"/>
              <a:pPr>
                <a:defRPr/>
              </a:pPr>
              <a:t>56</a:t>
            </a:fld>
            <a:endParaRPr lang="en-US" dirty="0"/>
          </a:p>
        </p:txBody>
      </p:sp>
      <p:sp>
        <p:nvSpPr>
          <p:cNvPr id="2" name="Title 1"/>
          <p:cNvSpPr>
            <a:spLocks noGrp="1"/>
          </p:cNvSpPr>
          <p:nvPr>
            <p:ph type="title" idx="4294967295"/>
          </p:nvPr>
        </p:nvSpPr>
        <p:spPr>
          <a:xfrm>
            <a:off x="0" y="0"/>
            <a:ext cx="9144000" cy="914400"/>
          </a:xfrm>
        </p:spPr>
        <p:txBody>
          <a:bodyPr>
            <a:normAutofit/>
          </a:bodyPr>
          <a:lstStyle/>
          <a:p>
            <a:pPr algn="ctr"/>
            <a:r>
              <a:rPr lang="en-US" dirty="0" smtClean="0"/>
              <a:t>Planning Cycle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66" y="914400"/>
            <a:ext cx="7312034" cy="5716584"/>
          </a:xfrm>
          <a:prstGeom prst="rect">
            <a:avLst/>
          </a:prstGeom>
        </p:spPr>
      </p:pic>
    </p:spTree>
    <p:extLst>
      <p:ext uri="{BB962C8B-B14F-4D97-AF65-F5344CB8AC3E}">
        <p14:creationId xmlns:p14="http://schemas.microsoft.com/office/powerpoint/2010/main" val="96193639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smtClean="0"/>
              <a:t>Board </a:t>
            </a:r>
            <a:r>
              <a:rPr lang="en-US" sz="4400" dirty="0"/>
              <a:t>members </a:t>
            </a:r>
            <a:endParaRPr lang="en-US" sz="4400" dirty="0" smtClean="0"/>
          </a:p>
          <a:p>
            <a:pPr algn="ctr"/>
            <a:r>
              <a:rPr lang="en-US" sz="4400" dirty="0" smtClean="0"/>
              <a:t>are </a:t>
            </a:r>
            <a:r>
              <a:rPr lang="en-US" sz="4400" dirty="0"/>
              <a:t>outstanding examples </a:t>
            </a:r>
            <a:endParaRPr lang="en-US" sz="4400" dirty="0" smtClean="0"/>
          </a:p>
          <a:p>
            <a:pPr algn="ctr"/>
            <a:r>
              <a:rPr lang="en-US" sz="4400" dirty="0" smtClean="0"/>
              <a:t>of </a:t>
            </a:r>
            <a:r>
              <a:rPr lang="en-US" sz="4400" dirty="0"/>
              <a:t>giving regularly and sacrificially to the </a:t>
            </a:r>
            <a:r>
              <a:rPr lang="en-US" sz="4400" dirty="0" smtClean="0"/>
              <a:t>church and the university.</a:t>
            </a:r>
            <a:endParaRPr lang="en-US" sz="4400" dirty="0"/>
          </a:p>
        </p:txBody>
      </p:sp>
      <p:sp>
        <p:nvSpPr>
          <p:cNvPr id="3" name="Date Placeholder 2"/>
          <p:cNvSpPr>
            <a:spLocks noGrp="1"/>
          </p:cNvSpPr>
          <p:nvPr>
            <p:ph type="dt" sz="half" idx="10"/>
          </p:nvPr>
        </p:nvSpPr>
        <p:spPr/>
        <p:txBody>
          <a:bodyPr/>
          <a:lstStyle/>
          <a:p>
            <a:fld id="{BCDBA84D-67B0-4061-8932-E7DF3F402068}"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57</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#11</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9331329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normAutofit/>
          </a:bodyPr>
          <a:lstStyle/>
          <a:p>
            <a:pPr algn="ctr"/>
            <a:r>
              <a:rPr lang="en-US" altLang="zh-CN" dirty="0" smtClean="0"/>
              <a:t>ROLE MODELS OF GENEROSITY</a:t>
            </a:r>
            <a:endParaRPr lang="zh-CN" altLang="en-US" dirty="0"/>
          </a:p>
        </p:txBody>
      </p:sp>
      <p:sp>
        <p:nvSpPr>
          <p:cNvPr id="3" name="Date Placeholder 2"/>
          <p:cNvSpPr>
            <a:spLocks noGrp="1"/>
          </p:cNvSpPr>
          <p:nvPr>
            <p:ph type="dt" sz="half" idx="10"/>
          </p:nvPr>
        </p:nvSpPr>
        <p:spPr/>
        <p:txBody>
          <a:bodyPr/>
          <a:lstStyle/>
          <a:p>
            <a:fld id="{BD5EADD5-4221-42EE-956C-131F4F7EF7F0}"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58</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083360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International%20Mone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noChangeArrowheads="1"/>
          </p:cNvSpPr>
          <p:nvPr/>
        </p:nvSpPr>
        <p:spPr bwMode="auto">
          <a:xfrm>
            <a:off x="1066800" y="1600200"/>
            <a:ext cx="7010400" cy="3200400"/>
          </a:xfrm>
          <a:prstGeom prst="rect">
            <a:avLst/>
          </a:prstGeom>
          <a:solidFill>
            <a:srgbClr val="0099FF">
              <a:alpha val="61960"/>
            </a:srgbClr>
          </a:solidFill>
          <a:ln w="12700" cap="sq">
            <a:solidFill>
              <a:schemeClr val="tx1"/>
            </a:solidFill>
            <a:miter lim="800000"/>
            <a:headEnd type="none" w="sm" len="sm"/>
            <a:tailEnd type="none" w="sm" len="sm"/>
          </a:ln>
        </p:spPr>
        <p:txBody>
          <a:bodyPr wrap="none" anchor="ctr"/>
          <a:lstStyle/>
          <a:p>
            <a:endParaRPr lang="en-US" sz="1800" dirty="0"/>
          </a:p>
        </p:txBody>
      </p:sp>
      <p:sp>
        <p:nvSpPr>
          <p:cNvPr id="39940" name="Rectangle 4"/>
          <p:cNvSpPr>
            <a:spLocks noChangeArrowheads="1"/>
          </p:cNvSpPr>
          <p:nvPr/>
        </p:nvSpPr>
        <p:spPr bwMode="auto">
          <a:xfrm>
            <a:off x="1219200" y="1905000"/>
            <a:ext cx="7239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eaLnBrk="1" hangingPunct="1">
              <a:buFont typeface="Wingdings" pitchFamily="2" charset="2"/>
              <a:buNone/>
              <a:defRPr/>
            </a:pPr>
            <a:r>
              <a:rPr lang="en-US" sz="3200" dirty="0">
                <a:solidFill>
                  <a:schemeClr val="bg1"/>
                </a:solidFill>
              </a:rPr>
              <a:t>F</a:t>
            </a:r>
            <a:r>
              <a:rPr lang="en-US" sz="3200" dirty="0" smtClean="0">
                <a:solidFill>
                  <a:schemeClr val="bg1"/>
                </a:solidFill>
              </a:rPr>
              <a:t>inancial donors look first </a:t>
            </a:r>
          </a:p>
          <a:p>
            <a:pPr eaLnBrk="1" hangingPunct="1">
              <a:buFont typeface="Wingdings" pitchFamily="2" charset="2"/>
              <a:buNone/>
              <a:defRPr/>
            </a:pPr>
            <a:r>
              <a:rPr lang="en-US" sz="3200" dirty="0" smtClean="0">
                <a:solidFill>
                  <a:schemeClr val="bg1"/>
                </a:solidFill>
              </a:rPr>
              <a:t>to board members for evidence </a:t>
            </a:r>
          </a:p>
          <a:p>
            <a:pPr eaLnBrk="1" hangingPunct="1">
              <a:buFont typeface="Wingdings" pitchFamily="2" charset="2"/>
              <a:buNone/>
              <a:defRPr/>
            </a:pPr>
            <a:r>
              <a:rPr lang="en-US" sz="3200" dirty="0" smtClean="0">
                <a:solidFill>
                  <a:schemeClr val="bg1"/>
                </a:solidFill>
              </a:rPr>
              <a:t>of their consistent giving </a:t>
            </a:r>
          </a:p>
          <a:p>
            <a:pPr eaLnBrk="1" hangingPunct="1">
              <a:buFont typeface="Wingdings" pitchFamily="2" charset="2"/>
              <a:buNone/>
              <a:defRPr/>
            </a:pPr>
            <a:r>
              <a:rPr lang="en-US" sz="3200" dirty="0" smtClean="0">
                <a:solidFill>
                  <a:schemeClr val="bg1"/>
                </a:solidFill>
              </a:rPr>
              <a:t>to the university</a:t>
            </a:r>
          </a:p>
          <a:p>
            <a:pPr>
              <a:buNone/>
              <a:defRPr/>
            </a:pPr>
            <a:r>
              <a:rPr lang="en-US" sz="3200" dirty="0" smtClean="0">
                <a:solidFill>
                  <a:schemeClr val="bg1"/>
                </a:solidFill>
              </a:rPr>
              <a:t> 	 -individually and collectively</a:t>
            </a:r>
            <a:endParaRPr lang="en-US" sz="3200" dirty="0">
              <a:solidFill>
                <a:schemeClr val="bg1"/>
              </a:solidFill>
            </a:endParaRPr>
          </a:p>
        </p:txBody>
      </p:sp>
    </p:spTree>
    <p:extLst>
      <p:ext uri="{BB962C8B-B14F-4D97-AF65-F5344CB8AC3E}">
        <p14:creationId xmlns:p14="http://schemas.microsoft.com/office/powerpoint/2010/main" val="3634296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90600" y="228600"/>
            <a:ext cx="7162800" cy="4419600"/>
          </a:xfrm>
        </p:spPr>
        <p:txBody>
          <a:bodyPr>
            <a:noAutofit/>
          </a:bodyPr>
          <a:lstStyle/>
          <a:p>
            <a:pPr algn="ctr"/>
            <a:r>
              <a:rPr lang="en-US" sz="6000" dirty="0" smtClean="0"/>
              <a:t>Best Practices </a:t>
            </a:r>
            <a:br>
              <a:rPr lang="en-US" sz="6000" dirty="0" smtClean="0"/>
            </a:br>
            <a:r>
              <a:rPr lang="en-US" sz="6000" dirty="0" smtClean="0"/>
              <a:t>of </a:t>
            </a:r>
            <a:br>
              <a:rPr lang="en-US" sz="6000" dirty="0" smtClean="0"/>
            </a:br>
            <a:r>
              <a:rPr lang="en-US" sz="6000" dirty="0" smtClean="0"/>
              <a:t>governing boards…</a:t>
            </a:r>
            <a:endParaRPr lang="en-US" sz="6000" dirty="0"/>
          </a:p>
        </p:txBody>
      </p:sp>
      <p:sp>
        <p:nvSpPr>
          <p:cNvPr id="4" name="Date Placeholder 3"/>
          <p:cNvSpPr>
            <a:spLocks noGrp="1"/>
          </p:cNvSpPr>
          <p:nvPr>
            <p:ph type="dt" sz="half" idx="10"/>
          </p:nvPr>
        </p:nvSpPr>
        <p:spPr/>
        <p:txBody>
          <a:bodyPr/>
          <a:lstStyle/>
          <a:p>
            <a:pPr>
              <a:defRPr/>
            </a:pPr>
            <a:fld id="{367C7C9C-CE79-45B7-84B1-1EC8071EBD03}" type="datetime3">
              <a:rPr lang="en-US" smtClean="0"/>
              <a:t>4 September 2019</a:t>
            </a:fld>
            <a:endParaRPr lang="en-US" dirty="0"/>
          </a:p>
        </p:txBody>
      </p:sp>
      <p:sp>
        <p:nvSpPr>
          <p:cNvPr id="5" name="Slide Number Placeholder 4"/>
          <p:cNvSpPr>
            <a:spLocks noGrp="1"/>
          </p:cNvSpPr>
          <p:nvPr>
            <p:ph type="sldNum" sz="quarter" idx="12"/>
          </p:nvPr>
        </p:nvSpPr>
        <p:spPr/>
        <p:txBody>
          <a:bodyPr/>
          <a:lstStyle/>
          <a:p>
            <a:pPr>
              <a:defRPr/>
            </a:pPr>
            <a:fld id="{81B61F53-59AC-4827-AE08-504AD04A22EE}" type="slidenum">
              <a:rPr lang="en-US" smtClean="0"/>
              <a:pPr>
                <a:defRPr/>
              </a:pPr>
              <a:t>6</a:t>
            </a:fld>
            <a:endParaRPr lang="en-US" dirty="0"/>
          </a:p>
        </p:txBody>
      </p:sp>
    </p:spTree>
    <p:extLst>
      <p:ext uri="{BB962C8B-B14F-4D97-AF65-F5344CB8AC3E}">
        <p14:creationId xmlns:p14="http://schemas.microsoft.com/office/powerpoint/2010/main" val="383035226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dirty="0" smtClean="0"/>
              <a:t>Board </a:t>
            </a:r>
            <a:r>
              <a:rPr lang="en-US" sz="4400" dirty="0"/>
              <a:t>members </a:t>
            </a:r>
            <a:endParaRPr lang="en-US" sz="4400" dirty="0" smtClean="0"/>
          </a:p>
          <a:p>
            <a:pPr algn="ctr"/>
            <a:r>
              <a:rPr lang="en-US" sz="4400" dirty="0" smtClean="0"/>
              <a:t>develop </a:t>
            </a:r>
            <a:r>
              <a:rPr lang="en-US" sz="4400" dirty="0"/>
              <a:t>new </a:t>
            </a:r>
            <a:r>
              <a:rPr lang="en-US" sz="4400" dirty="0" smtClean="0"/>
              <a:t>leaders</a:t>
            </a:r>
          </a:p>
          <a:p>
            <a:pPr algn="ctr"/>
            <a:r>
              <a:rPr lang="en-US" sz="4400" dirty="0" smtClean="0"/>
              <a:t>for </a:t>
            </a:r>
            <a:r>
              <a:rPr lang="en-US" sz="4400" dirty="0"/>
              <a:t>increased responsibilities and commitment </a:t>
            </a:r>
            <a:endParaRPr lang="en-US" sz="4400" dirty="0" smtClean="0"/>
          </a:p>
          <a:p>
            <a:pPr algn="ctr"/>
            <a:r>
              <a:rPr lang="en-US" sz="4400" dirty="0" smtClean="0"/>
              <a:t>to </a:t>
            </a:r>
            <a:r>
              <a:rPr lang="en-US" sz="4400" dirty="0"/>
              <a:t>the </a:t>
            </a:r>
            <a:r>
              <a:rPr lang="en-US" sz="4400" dirty="0" smtClean="0"/>
              <a:t>organization. </a:t>
            </a:r>
            <a:endParaRPr lang="en-US" sz="4400" dirty="0"/>
          </a:p>
        </p:txBody>
      </p:sp>
      <p:sp>
        <p:nvSpPr>
          <p:cNvPr id="3" name="Date Placeholder 2"/>
          <p:cNvSpPr>
            <a:spLocks noGrp="1"/>
          </p:cNvSpPr>
          <p:nvPr>
            <p:ph type="dt" sz="half" idx="10"/>
          </p:nvPr>
        </p:nvSpPr>
        <p:spPr/>
        <p:txBody>
          <a:bodyPr/>
          <a:lstStyle/>
          <a:p>
            <a:fld id="{D880C23A-1B27-4B4C-A079-B23D86ED6E30}"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60</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cap="all" dirty="0" smtClean="0">
                <a:ln/>
                <a:solidFill>
                  <a:schemeClr val="accent1"/>
                </a:solidFill>
                <a:effectLst>
                  <a:outerShdw blurRad="19685" dist="12700" dir="5400000" algn="tl" rotWithShape="0">
                    <a:schemeClr val="accent1">
                      <a:satMod val="130000"/>
                      <a:alpha val="60000"/>
                    </a:schemeClr>
                  </a:outerShdw>
                </a:effectLst>
              </a:rPr>
              <a:t>Characteristic</a:t>
            </a:r>
            <a:r>
              <a:rPr lang="en-US" sz="4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#12</a:t>
            </a:r>
            <a:endParaRPr lang="en-US" sz="4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0693865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90800"/>
            <a:ext cx="9140686" cy="1143000"/>
          </a:xfrm>
        </p:spPr>
        <p:txBody>
          <a:bodyPr/>
          <a:lstStyle/>
          <a:p>
            <a:pPr algn="ctr"/>
            <a:r>
              <a:rPr lang="en-US" altLang="zh-CN" dirty="0" smtClean="0"/>
              <a:t>PASS IT ON</a:t>
            </a:r>
            <a:endParaRPr lang="zh-CN" altLang="en-US" dirty="0"/>
          </a:p>
        </p:txBody>
      </p:sp>
      <p:sp>
        <p:nvSpPr>
          <p:cNvPr id="3" name="Date Placeholder 2"/>
          <p:cNvSpPr>
            <a:spLocks noGrp="1"/>
          </p:cNvSpPr>
          <p:nvPr>
            <p:ph type="dt" sz="half" idx="10"/>
          </p:nvPr>
        </p:nvSpPr>
        <p:spPr/>
        <p:txBody>
          <a:bodyPr/>
          <a:lstStyle/>
          <a:p>
            <a:fld id="{6C5828F5-5BD7-4ACC-A39D-9E98F4700EFA}"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61</a:t>
            </a:fld>
            <a:endParaRPr lang="zh-CN" altLang="en-US" dirty="0">
              <a:solidFill>
                <a:schemeClr val="bg1"/>
              </a:solidFill>
            </a:endParaRPr>
          </a:p>
        </p:txBody>
      </p:sp>
      <p:grpSp>
        <p:nvGrpSpPr>
          <p:cNvPr id="7" name="Group 6"/>
          <p:cNvGrpSpPr/>
          <p:nvPr/>
        </p:nvGrpSpPr>
        <p:grpSpPr>
          <a:xfrm>
            <a:off x="-228600" y="6626"/>
            <a:ext cx="9369286" cy="1295400"/>
            <a:chOff x="-228600" y="6626"/>
            <a:chExt cx="9369286" cy="1295400"/>
          </a:xfrm>
        </p:grpSpPr>
        <p:sp>
          <p:nvSpPr>
            <p:cNvPr id="8" name="Right Triangle 7"/>
            <p:cNvSpPr/>
            <p:nvPr/>
          </p:nvSpPr>
          <p:spPr>
            <a:xfrm flipH="1" flipV="1">
              <a:off x="-1" y="6626"/>
              <a:ext cx="9140687" cy="1295400"/>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4794145" y="209690"/>
              <a:ext cx="433984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rPr>
                <a:t>Best Practice:</a:t>
              </a:r>
              <a:endParaRPr lang="en-US" sz="4000" dirty="0">
                <a:ln w="50800"/>
              </a:endParaRPr>
            </a:p>
          </p:txBody>
        </p:sp>
        <p:cxnSp>
          <p:nvCxnSpPr>
            <p:cNvPr id="10" name="Straight Connector 9"/>
            <p:cNvCxnSpPr/>
            <p:nvPr/>
          </p:nvCxnSpPr>
          <p:spPr>
            <a:xfrm>
              <a:off x="-228600" y="6626"/>
              <a:ext cx="9369286" cy="1295400"/>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655129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723900" y="1066800"/>
            <a:ext cx="7696200" cy="3505200"/>
          </a:xfrm>
          <a:prstGeom prst="rect">
            <a:avLst/>
          </a:prstGeom>
          <a:noFill/>
          <a:ln w="9525" algn="ctr">
            <a:noFill/>
            <a:miter lim="800000"/>
            <a:headEnd/>
            <a:tailEnd/>
          </a:ln>
          <a:effectLst/>
        </p:spPr>
        <p:txBody>
          <a:bodyPr lIns="92075" tIns="46038" rIns="92075" bIns="46038" anchor="ctr"/>
          <a:lstStyle/>
          <a:p>
            <a:pPr algn="ctr" eaLnBrk="1" hangingPunct="1">
              <a:defRPr/>
            </a:pPr>
            <a:r>
              <a:rPr lang="en-US" sz="4000" b="0" dirty="0">
                <a:effectLst>
                  <a:outerShdw blurRad="38100" dist="38100" dir="2700000" algn="tl">
                    <a:srgbClr val="000000"/>
                  </a:outerShdw>
                </a:effectLst>
                <a:latin typeface="Myriad Condensed Web" pitchFamily="34" charset="0"/>
                <a:cs typeface="Times New Roman" pitchFamily="18" charset="0"/>
              </a:rPr>
              <a:t>Board members </a:t>
            </a:r>
            <a:r>
              <a:rPr lang="en-US" sz="4000" b="0" dirty="0" smtClean="0">
                <a:effectLst>
                  <a:outerShdw blurRad="38100" dist="38100" dir="2700000" algn="tl">
                    <a:srgbClr val="000000"/>
                  </a:outerShdw>
                </a:effectLst>
                <a:latin typeface="Myriad Condensed Web" pitchFamily="34" charset="0"/>
                <a:cs typeface="Times New Roman" pitchFamily="18" charset="0"/>
              </a:rPr>
              <a:t>develop</a:t>
            </a:r>
          </a:p>
          <a:p>
            <a:pPr algn="ctr" eaLnBrk="1" hangingPunct="1">
              <a:defRPr/>
            </a:pPr>
            <a:r>
              <a:rPr lang="en-US" sz="4000" b="0" dirty="0" smtClean="0">
                <a:solidFill>
                  <a:srgbClr val="FAC810"/>
                </a:solidFill>
                <a:effectLst>
                  <a:outerShdw blurRad="38100" dist="38100" dir="2700000" algn="tl">
                    <a:srgbClr val="000000"/>
                  </a:outerShdw>
                </a:effectLst>
                <a:latin typeface="Myriad Condensed Web" pitchFamily="34" charset="0"/>
                <a:cs typeface="Times New Roman" pitchFamily="18" charset="0"/>
              </a:rPr>
              <a:t>new</a:t>
            </a:r>
            <a:r>
              <a:rPr lang="en-US" sz="4000" b="0" dirty="0" smtClean="0">
                <a:effectLst>
                  <a:outerShdw blurRad="38100" dist="38100" dir="2700000" algn="tl">
                    <a:srgbClr val="000000"/>
                  </a:outerShdw>
                </a:effectLst>
                <a:latin typeface="Myriad Condensed Web" pitchFamily="34" charset="0"/>
                <a:cs typeface="Times New Roman" pitchFamily="18" charset="0"/>
              </a:rPr>
              <a:t> </a:t>
            </a:r>
            <a:r>
              <a:rPr lang="en-US" sz="4000" b="0" dirty="0">
                <a:effectLst>
                  <a:outerShdw blurRad="38100" dist="38100" dir="2700000" algn="tl">
                    <a:srgbClr val="000000"/>
                  </a:outerShdw>
                </a:effectLst>
                <a:latin typeface="Myriad Condensed Web" pitchFamily="34" charset="0"/>
                <a:cs typeface="Times New Roman" pitchFamily="18" charset="0"/>
              </a:rPr>
              <a:t>leaders </a:t>
            </a:r>
            <a:endParaRPr lang="en-US" sz="4000" b="0" dirty="0" smtClean="0">
              <a:effectLst>
                <a:outerShdw blurRad="38100" dist="38100" dir="2700000" algn="tl">
                  <a:srgbClr val="000000"/>
                </a:outerShdw>
              </a:effectLst>
              <a:latin typeface="Myriad Condensed Web" pitchFamily="34" charset="0"/>
              <a:cs typeface="Times New Roman" pitchFamily="18" charset="0"/>
            </a:endParaRPr>
          </a:p>
          <a:p>
            <a:pPr algn="ctr" eaLnBrk="1" hangingPunct="1">
              <a:defRPr/>
            </a:pPr>
            <a:r>
              <a:rPr lang="en-US" sz="4000" b="0" dirty="0" smtClean="0">
                <a:effectLst>
                  <a:outerShdw blurRad="38100" dist="38100" dir="2700000" algn="tl">
                    <a:srgbClr val="000000"/>
                  </a:outerShdw>
                </a:effectLst>
                <a:latin typeface="Myriad Condensed Web" pitchFamily="34" charset="0"/>
                <a:cs typeface="Times New Roman" pitchFamily="18" charset="0"/>
              </a:rPr>
              <a:t>throughout the country </a:t>
            </a:r>
          </a:p>
          <a:p>
            <a:pPr algn="ctr" eaLnBrk="1" hangingPunct="1">
              <a:defRPr/>
            </a:pPr>
            <a:r>
              <a:rPr lang="en-US" sz="4000" b="0" dirty="0" smtClean="0">
                <a:effectLst>
                  <a:outerShdw blurRad="38100" dist="38100" dir="2700000" algn="tl">
                    <a:srgbClr val="000000"/>
                  </a:outerShdw>
                </a:effectLst>
                <a:latin typeface="Myriad Condensed Web" pitchFamily="34" charset="0"/>
                <a:cs typeface="Times New Roman" pitchFamily="18" charset="0"/>
              </a:rPr>
              <a:t>for </a:t>
            </a:r>
            <a:r>
              <a:rPr lang="en-US" sz="4000" b="0" dirty="0">
                <a:effectLst>
                  <a:outerShdw blurRad="38100" dist="38100" dir="2700000" algn="tl">
                    <a:srgbClr val="000000"/>
                  </a:outerShdw>
                </a:effectLst>
                <a:latin typeface="Myriad Condensed Web" pitchFamily="34" charset="0"/>
                <a:cs typeface="Times New Roman" pitchFamily="18" charset="0"/>
              </a:rPr>
              <a:t>increased </a:t>
            </a:r>
            <a:r>
              <a:rPr lang="en-US" sz="4000" b="0" dirty="0">
                <a:solidFill>
                  <a:srgbClr val="FAC810"/>
                </a:solidFill>
                <a:effectLst>
                  <a:outerShdw blurRad="38100" dist="38100" dir="2700000" algn="tl">
                    <a:srgbClr val="000000"/>
                  </a:outerShdw>
                </a:effectLst>
                <a:latin typeface="Myriad Condensed Web" pitchFamily="34" charset="0"/>
                <a:cs typeface="Times New Roman" pitchFamily="18" charset="0"/>
              </a:rPr>
              <a:t>responsibilities </a:t>
            </a:r>
            <a:endParaRPr lang="en-US" sz="4000" b="0" dirty="0" smtClean="0">
              <a:solidFill>
                <a:srgbClr val="FAC810"/>
              </a:solidFill>
              <a:effectLst>
                <a:outerShdw blurRad="38100" dist="38100" dir="2700000" algn="tl">
                  <a:srgbClr val="000000"/>
                </a:outerShdw>
              </a:effectLst>
              <a:latin typeface="Myriad Condensed Web" pitchFamily="34" charset="0"/>
              <a:cs typeface="Times New Roman" pitchFamily="18" charset="0"/>
            </a:endParaRPr>
          </a:p>
          <a:p>
            <a:pPr algn="ctr" eaLnBrk="1" hangingPunct="1">
              <a:defRPr/>
            </a:pPr>
            <a:r>
              <a:rPr lang="en-US" sz="4000" b="0" dirty="0" smtClean="0">
                <a:solidFill>
                  <a:srgbClr val="FAC810"/>
                </a:solidFill>
                <a:effectLst>
                  <a:outerShdw blurRad="38100" dist="38100" dir="2700000" algn="tl">
                    <a:srgbClr val="000000"/>
                  </a:outerShdw>
                </a:effectLst>
                <a:latin typeface="Myriad Condensed Web" pitchFamily="34" charset="0"/>
                <a:cs typeface="Times New Roman" pitchFamily="18" charset="0"/>
              </a:rPr>
              <a:t>and </a:t>
            </a:r>
            <a:r>
              <a:rPr lang="en-US" sz="4000" b="0" dirty="0">
                <a:solidFill>
                  <a:srgbClr val="FAC810"/>
                </a:solidFill>
                <a:effectLst>
                  <a:outerShdw blurRad="38100" dist="38100" dir="2700000" algn="tl">
                    <a:srgbClr val="000000"/>
                  </a:outerShdw>
                </a:effectLst>
                <a:latin typeface="Myriad Condensed Web" pitchFamily="34" charset="0"/>
                <a:cs typeface="Times New Roman" pitchFamily="18" charset="0"/>
              </a:rPr>
              <a:t>commitment </a:t>
            </a:r>
            <a:r>
              <a:rPr lang="en-US" sz="4000" b="0" dirty="0">
                <a:effectLst>
                  <a:outerShdw blurRad="38100" dist="38100" dir="2700000" algn="tl">
                    <a:srgbClr val="000000"/>
                  </a:outerShdw>
                </a:effectLst>
                <a:latin typeface="Myriad Condensed Web" pitchFamily="34" charset="0"/>
                <a:cs typeface="Times New Roman" pitchFamily="18" charset="0"/>
              </a:rPr>
              <a:t>to </a:t>
            </a:r>
            <a:endParaRPr lang="en-US" sz="4000" b="0" dirty="0" smtClean="0">
              <a:effectLst>
                <a:outerShdw blurRad="38100" dist="38100" dir="2700000" algn="tl">
                  <a:srgbClr val="000000"/>
                </a:outerShdw>
              </a:effectLst>
              <a:latin typeface="Myriad Condensed Web" pitchFamily="34" charset="0"/>
              <a:cs typeface="Times New Roman" pitchFamily="18" charset="0"/>
            </a:endParaRPr>
          </a:p>
          <a:p>
            <a:pPr algn="ctr" eaLnBrk="1" hangingPunct="1">
              <a:defRPr/>
            </a:pPr>
            <a:r>
              <a:rPr lang="en-US" sz="4000" b="0" dirty="0" smtClean="0">
                <a:effectLst>
                  <a:outerShdw blurRad="38100" dist="38100" dir="2700000" algn="tl">
                    <a:srgbClr val="000000"/>
                  </a:outerShdw>
                </a:effectLst>
                <a:latin typeface="Myriad Condensed Web" pitchFamily="34" charset="0"/>
                <a:cs typeface="Times New Roman" pitchFamily="18" charset="0"/>
              </a:rPr>
              <a:t>Korea Nazarene University.</a:t>
            </a:r>
            <a:endParaRPr lang="en-US" sz="4000" b="0" dirty="0">
              <a:effectLst>
                <a:outerShdw blurRad="38100" dist="38100" dir="2700000" algn="tl">
                  <a:srgbClr val="000000"/>
                </a:outerShdw>
              </a:effectLst>
              <a:latin typeface="Myriad Condensed Web" pitchFamily="34" charset="0"/>
              <a:cs typeface="Times New Roman" pitchFamily="18" charset="0"/>
            </a:endParaRPr>
          </a:p>
        </p:txBody>
      </p:sp>
      <p:sp>
        <p:nvSpPr>
          <p:cNvPr id="2" name="Date Placeholder 1"/>
          <p:cNvSpPr>
            <a:spLocks noGrp="1"/>
          </p:cNvSpPr>
          <p:nvPr>
            <p:ph type="dt" sz="half" idx="10"/>
          </p:nvPr>
        </p:nvSpPr>
        <p:spPr/>
        <p:txBody>
          <a:bodyPr/>
          <a:lstStyle/>
          <a:p>
            <a:pPr>
              <a:defRPr/>
            </a:pPr>
            <a:fld id="{C3F94C7E-4CC4-4A43-986A-66ACA05EE881}" type="datetime3">
              <a:rPr lang="en-US" smtClean="0"/>
              <a:t>4 September 2019</a:t>
            </a:fld>
            <a:endParaRPr lang="en-US" dirty="0"/>
          </a:p>
        </p:txBody>
      </p:sp>
      <p:sp>
        <p:nvSpPr>
          <p:cNvPr id="3" name="Slide Number Placeholder 2"/>
          <p:cNvSpPr>
            <a:spLocks noGrp="1"/>
          </p:cNvSpPr>
          <p:nvPr>
            <p:ph type="sldNum" sz="quarter" idx="12"/>
          </p:nvPr>
        </p:nvSpPr>
        <p:spPr/>
        <p:txBody>
          <a:bodyPr/>
          <a:lstStyle/>
          <a:p>
            <a:pPr>
              <a:defRPr/>
            </a:pPr>
            <a:fld id="{0031DE05-FAEB-4FAC-A86D-426C539BDDC4}" type="slidenum">
              <a:rPr lang="en-US" smtClean="0"/>
              <a:pPr>
                <a:defRPr/>
              </a:pPr>
              <a:t>62</a:t>
            </a:fld>
            <a:endParaRPr lang="en-US" dirty="0"/>
          </a:p>
        </p:txBody>
      </p:sp>
    </p:spTree>
    <p:extLst>
      <p:ext uri="{BB962C8B-B14F-4D97-AF65-F5344CB8AC3E}">
        <p14:creationId xmlns:p14="http://schemas.microsoft.com/office/powerpoint/2010/main" val="37830587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9BC2F5-49A6-4E2D-AFDE-66DEAAAA000A}" type="datetime3">
              <a:rPr lang="en-US" smtClean="0"/>
              <a:t>4 September 2019</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63</a:t>
            </a:fld>
            <a:endParaRPr lang="en-US" dirty="0"/>
          </a:p>
        </p:txBody>
      </p:sp>
      <p:sp>
        <p:nvSpPr>
          <p:cNvPr id="209922" name="Rectangle 2"/>
          <p:cNvSpPr>
            <a:spLocks noGrp="1" noChangeArrowheads="1"/>
          </p:cNvSpPr>
          <p:nvPr>
            <p:ph sz="quarter" idx="13"/>
          </p:nvPr>
        </p:nvSpPr>
        <p:spPr>
          <a:xfrm>
            <a:off x="685799" y="457200"/>
            <a:ext cx="7772400" cy="3200400"/>
          </a:xfrm>
        </p:spPr>
        <p:txBody>
          <a:bodyPr>
            <a:noAutofit/>
          </a:bodyPr>
          <a:lstStyle/>
          <a:p>
            <a:pPr algn="ctr" eaLnBrk="1" hangingPunct="1">
              <a:buFont typeface="Wingdings" pitchFamily="2" charset="2"/>
              <a:buNone/>
              <a:defRPr/>
            </a:pPr>
            <a:r>
              <a:rPr lang="en-US" sz="5400" dirty="0" smtClean="0"/>
              <a:t>Reproduce yourself </a:t>
            </a:r>
          </a:p>
          <a:p>
            <a:pPr algn="ctr" eaLnBrk="1" hangingPunct="1">
              <a:buFont typeface="Wingdings" pitchFamily="2" charset="2"/>
              <a:buNone/>
              <a:defRPr/>
            </a:pPr>
            <a:r>
              <a:rPr lang="en-US" sz="5400" dirty="0"/>
              <a:t>a</a:t>
            </a:r>
            <a:r>
              <a:rPr lang="en-US" sz="5400" dirty="0" smtClean="0"/>
              <a:t>s a passionate advocate </a:t>
            </a:r>
          </a:p>
          <a:p>
            <a:pPr algn="ctr" eaLnBrk="1" hangingPunct="1">
              <a:buFont typeface="Wingdings" pitchFamily="2" charset="2"/>
              <a:buNone/>
              <a:defRPr/>
            </a:pPr>
            <a:r>
              <a:rPr lang="en-US" sz="5400" dirty="0"/>
              <a:t>f</a:t>
            </a:r>
            <a:r>
              <a:rPr lang="en-US" sz="5400" dirty="0" smtClean="0"/>
              <a:t>or the university.</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16361"/>
            <a:ext cx="5627205" cy="344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12936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99A10DB-A512-4220-A6A3-0D8DFABA9BFC}" type="datetime3">
              <a:rPr lang="en-US" smtClean="0"/>
              <a:t>4 September 2019</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64</a:t>
            </a:fld>
            <a:endParaRPr lang="en-US" dirty="0"/>
          </a:p>
        </p:txBody>
      </p:sp>
      <p:sp>
        <p:nvSpPr>
          <p:cNvPr id="211970" name="Rectangle 2"/>
          <p:cNvSpPr>
            <a:spLocks noGrp="1" noChangeArrowheads="1"/>
          </p:cNvSpPr>
          <p:nvPr>
            <p:ph type="body" sz="quarter" idx="14"/>
          </p:nvPr>
        </p:nvSpPr>
        <p:spPr>
          <a:xfrm>
            <a:off x="676656" y="685800"/>
            <a:ext cx="7857744" cy="4133850"/>
          </a:xfrm>
        </p:spPr>
        <p:txBody>
          <a:bodyPr>
            <a:normAutofit lnSpcReduction="10000"/>
          </a:bodyPr>
          <a:lstStyle/>
          <a:p>
            <a:pPr eaLnBrk="1" hangingPunct="1">
              <a:buFont typeface="Wingdings" pitchFamily="2" charset="2"/>
              <a:buNone/>
              <a:defRPr/>
            </a:pPr>
            <a:r>
              <a:rPr lang="en-US" sz="3900" dirty="0" smtClean="0"/>
              <a:t>Use </a:t>
            </a:r>
            <a:r>
              <a:rPr lang="en-US" sz="3900" dirty="0" smtClean="0">
                <a:solidFill>
                  <a:srgbClr val="00FF00"/>
                </a:solidFill>
              </a:rPr>
              <a:t>committees</a:t>
            </a:r>
            <a:r>
              <a:rPr lang="en-US" sz="3900" dirty="0" smtClean="0"/>
              <a:t> as a way to provide opportunities for emerging leaders to take on more responsibility.</a:t>
            </a:r>
          </a:p>
          <a:p>
            <a:pPr eaLnBrk="1" hangingPunct="1">
              <a:defRPr/>
            </a:pPr>
            <a:endParaRPr lang="en-US" sz="3900" dirty="0" smtClean="0"/>
          </a:p>
          <a:p>
            <a:pPr eaLnBrk="1" hangingPunct="1">
              <a:buFont typeface="Wingdings" pitchFamily="2" charset="2"/>
              <a:buNone/>
              <a:defRPr/>
            </a:pPr>
            <a:r>
              <a:rPr lang="en-US" sz="3900" dirty="0" smtClean="0"/>
              <a:t>Board leaders should </a:t>
            </a:r>
            <a:r>
              <a:rPr lang="en-US" sz="3900" dirty="0" smtClean="0">
                <a:solidFill>
                  <a:srgbClr val="00FF00"/>
                </a:solidFill>
              </a:rPr>
              <a:t>intentionally</a:t>
            </a:r>
            <a:r>
              <a:rPr lang="en-US" sz="3900" dirty="0" smtClean="0"/>
              <a:t> </a:t>
            </a:r>
            <a:r>
              <a:rPr lang="en-US" sz="3900" dirty="0" smtClean="0">
                <a:solidFill>
                  <a:srgbClr val="00FF00"/>
                </a:solidFill>
              </a:rPr>
              <a:t>mentor and nurture </a:t>
            </a:r>
            <a:r>
              <a:rPr lang="en-US" sz="3900" dirty="0" smtClean="0"/>
              <a:t>the next generation of leadership for KNU!</a:t>
            </a:r>
          </a:p>
          <a:p>
            <a:pPr eaLnBrk="1" hangingPunct="1">
              <a:defRPr/>
            </a:pPr>
            <a:endParaRPr lang="en-US" sz="3900" dirty="0" smtClean="0"/>
          </a:p>
          <a:p>
            <a:pPr eaLnBrk="1" hangingPunct="1">
              <a:buFont typeface="Wingdings" pitchFamily="2" charset="2"/>
              <a:buNone/>
              <a:defRPr/>
            </a:pPr>
            <a:endParaRPr lang="en-US" sz="3900" b="1" dirty="0" smtClean="0"/>
          </a:p>
        </p:txBody>
      </p:sp>
    </p:spTree>
    <p:extLst>
      <p:ext uri="{BB962C8B-B14F-4D97-AF65-F5344CB8AC3E}">
        <p14:creationId xmlns:p14="http://schemas.microsoft.com/office/powerpoint/2010/main" val="244523235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65</a:t>
            </a:fld>
            <a:endParaRPr lang="en-US" dirty="0"/>
          </a:p>
        </p:txBody>
      </p:sp>
      <p:sp>
        <p:nvSpPr>
          <p:cNvPr id="5" name="TextBox 4"/>
          <p:cNvSpPr txBox="1"/>
          <p:nvPr/>
        </p:nvSpPr>
        <p:spPr>
          <a:xfrm>
            <a:off x="381000" y="0"/>
            <a:ext cx="5867400" cy="1015663"/>
          </a:xfrm>
          <a:prstGeom prst="rect">
            <a:avLst/>
          </a:prstGeom>
          <a:noFill/>
        </p:spPr>
        <p:txBody>
          <a:bodyPr wrap="square" rtlCol="0">
            <a:spAutoFit/>
          </a:bodyPr>
          <a:lstStyle/>
          <a:p>
            <a:r>
              <a:rPr lang="en-US" sz="6000" b="0" i="1" dirty="0" smtClean="0">
                <a:solidFill>
                  <a:srgbClr val="00FF00"/>
                </a:solidFill>
              </a:rPr>
              <a:t>In Summary…</a:t>
            </a:r>
            <a:endParaRPr lang="en-US" sz="6000" b="0" i="1" dirty="0">
              <a:solidFill>
                <a:srgbClr val="00FF00"/>
              </a:solidFill>
            </a:endParaRPr>
          </a:p>
        </p:txBody>
      </p:sp>
      <p:sp>
        <p:nvSpPr>
          <p:cNvPr id="2" name="TextBox 1"/>
          <p:cNvSpPr txBox="1"/>
          <p:nvPr/>
        </p:nvSpPr>
        <p:spPr>
          <a:xfrm>
            <a:off x="801757" y="838200"/>
            <a:ext cx="8305800" cy="4462760"/>
          </a:xfrm>
          <a:prstGeom prst="rect">
            <a:avLst/>
          </a:prstGeom>
          <a:noFill/>
        </p:spPr>
        <p:txBody>
          <a:bodyPr wrap="square" rtlCol="0">
            <a:spAutoFit/>
          </a:bodyPr>
          <a:lstStyle/>
          <a:p>
            <a:pPr marL="457200" indent="-457200">
              <a:spcAft>
                <a:spcPts val="1200"/>
              </a:spcAft>
              <a:buFont typeface="Arial" pitchFamily="34" charset="0"/>
              <a:buChar char="•"/>
            </a:pPr>
            <a:r>
              <a:rPr lang="en-US" sz="3200" dirty="0" smtClean="0">
                <a:solidFill>
                  <a:srgbClr val="00FF00"/>
                </a:solidFill>
              </a:rPr>
              <a:t>Processes</a:t>
            </a:r>
            <a:r>
              <a:rPr lang="en-US" sz="3200" dirty="0" smtClean="0"/>
              <a:t> to be clarified?</a:t>
            </a:r>
          </a:p>
          <a:p>
            <a:pPr marL="457200" indent="-457200">
              <a:spcAft>
                <a:spcPts val="1200"/>
              </a:spcAft>
              <a:buFont typeface="Arial" pitchFamily="34" charset="0"/>
              <a:buChar char="•"/>
            </a:pPr>
            <a:r>
              <a:rPr lang="en-US" sz="3200" dirty="0" smtClean="0">
                <a:solidFill>
                  <a:srgbClr val="00FF00"/>
                </a:solidFill>
              </a:rPr>
              <a:t>Policies</a:t>
            </a:r>
            <a:r>
              <a:rPr lang="en-US" sz="3200" dirty="0" smtClean="0"/>
              <a:t> needed?</a:t>
            </a:r>
          </a:p>
          <a:p>
            <a:pPr marL="457200" indent="-457200">
              <a:spcAft>
                <a:spcPts val="1200"/>
              </a:spcAft>
              <a:buFont typeface="Arial" pitchFamily="34" charset="0"/>
              <a:buChar char="•"/>
            </a:pPr>
            <a:r>
              <a:rPr lang="en-US" sz="3200" dirty="0" smtClean="0">
                <a:solidFill>
                  <a:srgbClr val="00FF00"/>
                </a:solidFill>
              </a:rPr>
              <a:t>Questions</a:t>
            </a:r>
            <a:r>
              <a:rPr lang="en-US" sz="3200" dirty="0" smtClean="0"/>
              <a:t> to be asked?</a:t>
            </a:r>
          </a:p>
          <a:p>
            <a:pPr marL="457200" indent="-457200">
              <a:spcAft>
                <a:spcPts val="1200"/>
              </a:spcAft>
              <a:buFont typeface="Arial" pitchFamily="34" charset="0"/>
              <a:buChar char="•"/>
            </a:pPr>
            <a:r>
              <a:rPr lang="en-US" sz="3200" dirty="0" smtClean="0">
                <a:solidFill>
                  <a:srgbClr val="00FF00"/>
                </a:solidFill>
              </a:rPr>
              <a:t>Plans</a:t>
            </a:r>
            <a:r>
              <a:rPr lang="en-US" sz="3200" dirty="0" smtClean="0"/>
              <a:t> to be developed?</a:t>
            </a:r>
          </a:p>
          <a:p>
            <a:pPr marL="457200" indent="-457200">
              <a:spcAft>
                <a:spcPts val="1200"/>
              </a:spcAft>
              <a:buFont typeface="Arial" pitchFamily="34" charset="0"/>
              <a:buChar char="•"/>
            </a:pPr>
            <a:r>
              <a:rPr lang="en-US" sz="3200" dirty="0" smtClean="0">
                <a:solidFill>
                  <a:srgbClr val="00FF00"/>
                </a:solidFill>
              </a:rPr>
              <a:t>Projects </a:t>
            </a:r>
            <a:r>
              <a:rPr lang="en-US" sz="3200" dirty="0" smtClean="0"/>
              <a:t>to be initiated?</a:t>
            </a:r>
          </a:p>
          <a:p>
            <a:pPr marL="457200" indent="-457200">
              <a:spcAft>
                <a:spcPts val="1200"/>
              </a:spcAft>
              <a:buFont typeface="Arial" pitchFamily="34" charset="0"/>
              <a:buChar char="•"/>
            </a:pPr>
            <a:r>
              <a:rPr lang="en-US" sz="3200" dirty="0" smtClean="0"/>
              <a:t> </a:t>
            </a:r>
            <a:r>
              <a:rPr lang="en-US" sz="3200" dirty="0">
                <a:solidFill>
                  <a:srgbClr val="00FF00"/>
                </a:solidFill>
              </a:rPr>
              <a:t>Recommendations</a:t>
            </a:r>
            <a:r>
              <a:rPr lang="en-US" sz="3200" dirty="0"/>
              <a:t> to the board chair?</a:t>
            </a:r>
            <a:endParaRPr lang="en-US" sz="3200" dirty="0" smtClean="0"/>
          </a:p>
          <a:p>
            <a:pPr marL="457200" indent="-457200">
              <a:spcAft>
                <a:spcPts val="1200"/>
              </a:spcAft>
              <a:buFont typeface="Arial" pitchFamily="34" charset="0"/>
              <a:buChar char="•"/>
            </a:pPr>
            <a:r>
              <a:rPr lang="en-US" sz="3200" dirty="0" smtClean="0">
                <a:solidFill>
                  <a:srgbClr val="00FF00"/>
                </a:solidFill>
              </a:rPr>
              <a:t>Next steps?</a:t>
            </a:r>
          </a:p>
        </p:txBody>
      </p:sp>
    </p:spTree>
    <p:extLst>
      <p:ext uri="{BB962C8B-B14F-4D97-AF65-F5344CB8AC3E}">
        <p14:creationId xmlns:p14="http://schemas.microsoft.com/office/powerpoint/2010/main" val="252643709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31CCC5-16E6-440C-9ED9-5E6677559259}" type="datetime3">
              <a:rPr lang="en-US" altLang="zh-CN" smtClean="0">
                <a:solidFill>
                  <a:schemeClr val="bg1"/>
                </a:solidFill>
              </a:rPr>
              <a:t>4 September 2019</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66</a:t>
            </a:fld>
            <a:endParaRPr lang="zh-CN" altLang="en-US" dirty="0">
              <a:solidFill>
                <a:schemeClr val="bg1"/>
              </a:solidFill>
            </a:endParaRPr>
          </a:p>
        </p:txBody>
      </p:sp>
      <p:grpSp>
        <p:nvGrpSpPr>
          <p:cNvPr id="7" name="Group 6"/>
          <p:cNvGrpSpPr/>
          <p:nvPr/>
        </p:nvGrpSpPr>
        <p:grpSpPr>
          <a:xfrm>
            <a:off x="-1219200" y="6624"/>
            <a:ext cx="10383078" cy="1700150"/>
            <a:chOff x="-1229139" y="6624"/>
            <a:chExt cx="10383078" cy="1700150"/>
          </a:xfrm>
        </p:grpSpPr>
        <p:sp>
          <p:nvSpPr>
            <p:cNvPr id="8" name="Right Triangle 7"/>
            <p:cNvSpPr/>
            <p:nvPr/>
          </p:nvSpPr>
          <p:spPr>
            <a:xfrm flipH="1" flipV="1">
              <a:off x="-1229139" y="6624"/>
              <a:ext cx="10383078" cy="1693223"/>
            </a:xfrm>
            <a:prstGeom prst="rtTriangl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Rectangle 8"/>
            <p:cNvSpPr/>
            <p:nvPr/>
          </p:nvSpPr>
          <p:spPr>
            <a:xfrm rot="405695">
              <a:off x="2612323" y="260178"/>
              <a:ext cx="6502679"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dirty="0" smtClean="0">
                  <a:ln w="50800"/>
                  <a:solidFill>
                    <a:srgbClr val="FFFF00"/>
                  </a:solidFill>
                </a:rPr>
                <a:t>Best Practices embraced:</a:t>
              </a:r>
              <a:endParaRPr lang="en-US" sz="4000" dirty="0">
                <a:ln w="50800"/>
                <a:solidFill>
                  <a:srgbClr val="FFFF00"/>
                </a:solidFill>
              </a:endParaRPr>
            </a:p>
          </p:txBody>
        </p:sp>
        <p:cxnSp>
          <p:nvCxnSpPr>
            <p:cNvPr id="10" name="Straight Connector 9"/>
            <p:cNvCxnSpPr/>
            <p:nvPr/>
          </p:nvCxnSpPr>
          <p:spPr>
            <a:xfrm>
              <a:off x="-9939" y="152400"/>
              <a:ext cx="9163878" cy="1554374"/>
            </a:xfrm>
            <a:prstGeom prst="line">
              <a:avLst/>
            </a:prstGeom>
            <a:ln w="73025">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569842" y="1219200"/>
            <a:ext cx="8001000" cy="5370701"/>
          </a:xfrm>
          <a:prstGeom prst="rect">
            <a:avLst/>
          </a:prstGeom>
          <a:noFill/>
        </p:spPr>
        <p:txBody>
          <a:bodyPr wrap="square" rtlCol="0">
            <a:spAutoFit/>
          </a:bodyPr>
          <a:lstStyle/>
          <a:p>
            <a:pPr marL="569913" indent="-569913">
              <a:spcAft>
                <a:spcPts val="600"/>
              </a:spcAft>
              <a:buFont typeface="+mj-lt"/>
              <a:buAutoNum type="arabicPeriod"/>
            </a:pPr>
            <a:r>
              <a:rPr lang="en-US" sz="2400" b="0" dirty="0" smtClean="0"/>
              <a:t>HEAD IN – FINGERS OUT</a:t>
            </a:r>
          </a:p>
          <a:p>
            <a:pPr marL="569913" indent="-569913">
              <a:spcAft>
                <a:spcPts val="600"/>
              </a:spcAft>
              <a:buFont typeface="+mj-lt"/>
              <a:buAutoNum type="arabicPeriod"/>
            </a:pPr>
            <a:r>
              <a:rPr lang="en-US" sz="2400" b="0" dirty="0" smtClean="0"/>
              <a:t>MISSION AND VALUES DRIVE US</a:t>
            </a:r>
          </a:p>
          <a:p>
            <a:pPr marL="569913" indent="-569913">
              <a:spcAft>
                <a:spcPts val="600"/>
              </a:spcAft>
              <a:buFont typeface="+mj-lt"/>
              <a:buAutoNum type="arabicPeriod"/>
            </a:pPr>
            <a:r>
              <a:rPr lang="en-US" sz="2400" b="0" dirty="0" smtClean="0"/>
              <a:t>THINK QUESTIONS</a:t>
            </a:r>
          </a:p>
          <a:p>
            <a:pPr marL="569913" indent="-569913">
              <a:spcAft>
                <a:spcPts val="600"/>
              </a:spcAft>
              <a:buFont typeface="+mj-lt"/>
              <a:buAutoNum type="arabicPeriod"/>
            </a:pPr>
            <a:r>
              <a:rPr lang="en-US" sz="2400" b="0" dirty="0" smtClean="0"/>
              <a:t>WRITE IT DOWN</a:t>
            </a:r>
          </a:p>
          <a:p>
            <a:pPr marL="569913" indent="-569913">
              <a:spcAft>
                <a:spcPts val="600"/>
              </a:spcAft>
              <a:buFont typeface="+mj-lt"/>
              <a:buAutoNum type="arabicPeriod"/>
            </a:pPr>
            <a:r>
              <a:rPr lang="en-US" sz="2400" b="0" dirty="0" smtClean="0"/>
              <a:t>WATCH YOUR WORDS</a:t>
            </a:r>
          </a:p>
          <a:p>
            <a:pPr marL="569913" indent="-569913">
              <a:spcAft>
                <a:spcPts val="600"/>
              </a:spcAft>
              <a:buFont typeface="+mj-lt"/>
              <a:buAutoNum type="arabicPeriod"/>
            </a:pPr>
            <a:r>
              <a:rPr lang="en-US" sz="2400" b="0" dirty="0" smtClean="0"/>
              <a:t>ACTIVE REPRESENTATIVES OF THE UNIVERSITY</a:t>
            </a:r>
          </a:p>
          <a:p>
            <a:pPr marL="569913" indent="-569913">
              <a:spcAft>
                <a:spcPts val="600"/>
              </a:spcAft>
              <a:buFont typeface="+mj-lt"/>
              <a:buAutoNum type="arabicPeriod"/>
            </a:pPr>
            <a:r>
              <a:rPr lang="en-US" sz="2400" b="0" dirty="0" smtClean="0"/>
              <a:t>INTEGRITY MATTERS</a:t>
            </a:r>
          </a:p>
          <a:p>
            <a:pPr marL="569913" indent="-569913">
              <a:spcAft>
                <a:spcPts val="600"/>
              </a:spcAft>
              <a:buFont typeface="+mj-lt"/>
              <a:buAutoNum type="arabicPeriod"/>
            </a:pPr>
            <a:r>
              <a:rPr lang="en-US" sz="2400" b="0" dirty="0" smtClean="0"/>
              <a:t>TAKE TIME</a:t>
            </a:r>
          </a:p>
          <a:p>
            <a:pPr marL="569913" indent="-569913">
              <a:spcAft>
                <a:spcPts val="600"/>
              </a:spcAft>
              <a:buFont typeface="+mj-lt"/>
              <a:buAutoNum type="arabicPeriod"/>
            </a:pPr>
            <a:r>
              <a:rPr lang="en-US" sz="2400" b="0" dirty="0" smtClean="0"/>
              <a:t>YES! TO VISION-INSPIRED CHANGE</a:t>
            </a:r>
          </a:p>
          <a:p>
            <a:pPr marL="569913" indent="-569913">
              <a:spcAft>
                <a:spcPts val="600"/>
              </a:spcAft>
              <a:buFont typeface="+mj-lt"/>
              <a:buAutoNum type="arabicPeriod"/>
            </a:pPr>
            <a:r>
              <a:rPr lang="en-US" sz="2400" b="0" dirty="0" smtClean="0"/>
              <a:t>REVIEW-REVISE-RESTATE-RENEW</a:t>
            </a:r>
          </a:p>
          <a:p>
            <a:pPr marL="569913" indent="-569913">
              <a:spcAft>
                <a:spcPts val="600"/>
              </a:spcAft>
              <a:buFont typeface="+mj-lt"/>
              <a:buAutoNum type="arabicPeriod"/>
            </a:pPr>
            <a:r>
              <a:rPr lang="en-US" sz="2400" b="0" dirty="0" smtClean="0"/>
              <a:t>ROLE MODELS OF GENEROSITY</a:t>
            </a:r>
          </a:p>
          <a:p>
            <a:pPr marL="569913" indent="-569913">
              <a:spcAft>
                <a:spcPts val="600"/>
              </a:spcAft>
              <a:buFont typeface="+mj-lt"/>
              <a:buAutoNum type="arabicPeriod"/>
            </a:pPr>
            <a:r>
              <a:rPr lang="en-US" sz="2400" b="0" dirty="0" smtClean="0"/>
              <a:t>PASS IT ON</a:t>
            </a:r>
          </a:p>
        </p:txBody>
      </p:sp>
    </p:spTree>
    <p:extLst>
      <p:ext uri="{BB962C8B-B14F-4D97-AF65-F5344CB8AC3E}">
        <p14:creationId xmlns:p14="http://schemas.microsoft.com/office/powerpoint/2010/main" val="4165477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A1F7457-587D-4501-8540-F51E26D8665A}"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9A1CAFD5-4AB4-4CC0-9ED6-787A196A1D62}" type="slidenum">
              <a:rPr lang="en-US" smtClean="0"/>
              <a:pPr>
                <a:defRPr/>
              </a:pPr>
              <a:t>7</a:t>
            </a:fld>
            <a:endParaRPr lang="en-US" dirty="0"/>
          </a:p>
        </p:txBody>
      </p:sp>
      <p:sp>
        <p:nvSpPr>
          <p:cNvPr id="8" name="Title 1"/>
          <p:cNvSpPr txBox="1">
            <a:spLocks/>
          </p:cNvSpPr>
          <p:nvPr/>
        </p:nvSpPr>
        <p:spPr>
          <a:xfrm>
            <a:off x="685800" y="1524000"/>
            <a:ext cx="7772400" cy="2743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a </a:t>
            </a:r>
          </a:p>
          <a:p>
            <a:r>
              <a:rPr lang="en-US" dirty="0" smtClean="0"/>
              <a:t>“governing”</a:t>
            </a:r>
          </a:p>
          <a:p>
            <a:r>
              <a:rPr lang="en-US" dirty="0" smtClean="0"/>
              <a:t>board?</a:t>
            </a:r>
            <a:endParaRPr lang="en-US" dirty="0"/>
          </a:p>
        </p:txBody>
      </p:sp>
    </p:spTree>
    <p:extLst>
      <p:ext uri="{BB962C8B-B14F-4D97-AF65-F5344CB8AC3E}">
        <p14:creationId xmlns:p14="http://schemas.microsoft.com/office/powerpoint/2010/main" val="39947386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4 September 2019</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8</a:t>
            </a:fld>
            <a:endParaRPr lang="en-US" dirty="0"/>
          </a:p>
        </p:txBody>
      </p:sp>
      <p:sp>
        <p:nvSpPr>
          <p:cNvPr id="5" name="TextBox 4"/>
          <p:cNvSpPr txBox="1"/>
          <p:nvPr/>
        </p:nvSpPr>
        <p:spPr>
          <a:xfrm>
            <a:off x="457200" y="457200"/>
            <a:ext cx="8077200" cy="110799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Definitions</a:t>
            </a:r>
            <a:r>
              <a:rPr lang="en-US" sz="4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r>
              <a:rPr lang="en-US" sz="1800" cap="all" dirty="0" smtClean="0">
                <a:ln w="0"/>
                <a:effectLst/>
              </a:rPr>
              <a:t>(</a:t>
            </a:r>
            <a:r>
              <a:rPr lang="en-US" sz="1800" dirty="0" smtClean="0">
                <a:ln w="0"/>
                <a:effectLst/>
              </a:rPr>
              <a:t>www.thefreedictionary.com</a:t>
            </a:r>
            <a:r>
              <a:rPr lang="en-US" sz="1800" cap="all" dirty="0" smtClean="0">
                <a:ln w="0"/>
                <a:effectLst/>
              </a:rPr>
              <a:t>)</a:t>
            </a:r>
            <a:endParaRPr lang="en-US" sz="1800" cap="all" dirty="0">
              <a:ln w="0"/>
              <a:effectLst/>
            </a:endParaRPr>
          </a:p>
        </p:txBody>
      </p:sp>
      <p:sp>
        <p:nvSpPr>
          <p:cNvPr id="13" name="Rectangle 12"/>
          <p:cNvSpPr/>
          <p:nvPr/>
        </p:nvSpPr>
        <p:spPr>
          <a:xfrm>
            <a:off x="457200" y="1663700"/>
            <a:ext cx="8534400" cy="4770537"/>
          </a:xfrm>
          <a:prstGeom prst="rect">
            <a:avLst/>
          </a:prstGeom>
        </p:spPr>
        <p:txBody>
          <a:bodyPr wrap="square">
            <a:spAutoFit/>
          </a:bodyPr>
          <a:lstStyle/>
          <a:p>
            <a:r>
              <a:rPr lang="en-US" sz="2800" dirty="0"/>
              <a:t>Noun </a:t>
            </a:r>
            <a:endParaRPr lang="en-US" sz="2800" dirty="0" smtClean="0"/>
          </a:p>
          <a:p>
            <a:pPr marL="914400" indent="-457200"/>
            <a:r>
              <a:rPr lang="en-US" sz="2800" dirty="0" smtClean="0"/>
              <a:t>1. </a:t>
            </a:r>
            <a:r>
              <a:rPr lang="en-US" sz="3600" dirty="0" smtClean="0">
                <a:solidFill>
                  <a:srgbClr val="002060"/>
                </a:solidFill>
              </a:rPr>
              <a:t>governing </a:t>
            </a:r>
            <a:r>
              <a:rPr lang="en-US" sz="3600" dirty="0">
                <a:solidFill>
                  <a:srgbClr val="002060"/>
                </a:solidFill>
              </a:rPr>
              <a:t>board </a:t>
            </a:r>
            <a:r>
              <a:rPr lang="en-US" sz="2800" dirty="0"/>
              <a:t>- a board that manages </a:t>
            </a:r>
            <a:r>
              <a:rPr lang="en-US" sz="2800" dirty="0" smtClean="0"/>
              <a:t>the </a:t>
            </a:r>
            <a:r>
              <a:rPr lang="en-US" sz="2800" dirty="0"/>
              <a:t>affairs of an </a:t>
            </a:r>
            <a:r>
              <a:rPr lang="en-US" sz="2800" dirty="0" smtClean="0"/>
              <a:t>institution</a:t>
            </a:r>
          </a:p>
          <a:p>
            <a:pPr marL="457200" indent="457200"/>
            <a:endParaRPr lang="en-US" sz="2800" dirty="0" smtClean="0"/>
          </a:p>
          <a:p>
            <a:pPr marL="914400" indent="-457200"/>
            <a:r>
              <a:rPr lang="en-US" sz="2800" dirty="0" smtClean="0"/>
              <a:t>2. </a:t>
            </a:r>
            <a:r>
              <a:rPr lang="en-US" sz="3600" dirty="0" smtClean="0">
                <a:solidFill>
                  <a:srgbClr val="002060"/>
                </a:solidFill>
              </a:rPr>
              <a:t>board of trustees </a:t>
            </a:r>
            <a:r>
              <a:rPr lang="en-US" sz="2800" dirty="0" smtClean="0"/>
              <a:t>- a governing board elected or appointed to direct the policies of an educational institution </a:t>
            </a:r>
          </a:p>
          <a:p>
            <a:pPr marL="914400" indent="-457200"/>
            <a:endParaRPr lang="en-US" sz="2800" dirty="0" smtClean="0"/>
          </a:p>
          <a:p>
            <a:pPr marL="914400" indent="-457200"/>
            <a:r>
              <a:rPr lang="en-US" sz="2800" dirty="0" smtClean="0"/>
              <a:t>3. </a:t>
            </a:r>
            <a:r>
              <a:rPr lang="en-US" sz="3600" dirty="0" smtClean="0">
                <a:solidFill>
                  <a:srgbClr val="002060"/>
                </a:solidFill>
              </a:rPr>
              <a:t>regent, trustee </a:t>
            </a:r>
            <a:r>
              <a:rPr lang="mr-IN" sz="2800" dirty="0" smtClean="0"/>
              <a:t>–</a:t>
            </a:r>
            <a:r>
              <a:rPr lang="en-US" sz="2800" dirty="0" smtClean="0"/>
              <a:t> a member of a governing board </a:t>
            </a:r>
            <a:endParaRPr lang="en-US" sz="2800" dirty="0"/>
          </a:p>
        </p:txBody>
      </p:sp>
    </p:spTree>
    <p:extLst>
      <p:ext uri="{BB962C8B-B14F-4D97-AF65-F5344CB8AC3E}">
        <p14:creationId xmlns:p14="http://schemas.microsoft.com/office/powerpoint/2010/main" val="3942177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1066800"/>
            <a:ext cx="9067800" cy="4876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Who </a:t>
            </a:r>
            <a:r>
              <a:rPr lang="en-US" i="1" dirty="0" smtClean="0"/>
              <a:t>is</a:t>
            </a:r>
          </a:p>
          <a:p>
            <a:r>
              <a:rPr lang="en-US" dirty="0"/>
              <a:t>t</a:t>
            </a:r>
            <a:r>
              <a:rPr lang="en-US" dirty="0" smtClean="0"/>
              <a:t>he KNU </a:t>
            </a:r>
          </a:p>
          <a:p>
            <a:r>
              <a:rPr lang="en-US" dirty="0" smtClean="0"/>
              <a:t>Board of Trustees </a:t>
            </a:r>
          </a:p>
          <a:p>
            <a:r>
              <a:rPr lang="en-US" dirty="0" smtClean="0"/>
              <a:t>and what </a:t>
            </a:r>
            <a:r>
              <a:rPr lang="en-US" i="1" dirty="0" smtClean="0"/>
              <a:t>does</a:t>
            </a:r>
            <a:r>
              <a:rPr lang="en-US" dirty="0" smtClean="0"/>
              <a:t> the Board do?</a:t>
            </a:r>
            <a:endParaRPr lang="en-US" dirty="0"/>
          </a:p>
        </p:txBody>
      </p:sp>
    </p:spTree>
    <p:extLst>
      <p:ext uri="{BB962C8B-B14F-4D97-AF65-F5344CB8AC3E}">
        <p14:creationId xmlns:p14="http://schemas.microsoft.com/office/powerpoint/2010/main" val="40167912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12963</TotalTime>
  <Words>1706</Words>
  <Application>Microsoft Macintosh PowerPoint</Application>
  <PresentationFormat>On-screen Show (4:3)</PresentationFormat>
  <Paragraphs>471</Paragraphs>
  <Slides>66</Slides>
  <Notes>29</Notes>
  <HiddenSlides>1</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Urban Pop</vt:lpstr>
      <vt:lpstr>Best Practices  of strong and effective governing boards</vt:lpstr>
      <vt:lpstr>PowerPoint Presentation</vt:lpstr>
      <vt:lpstr>University Boards  evolve and change as the  Educational institutions  grow and mature.</vt:lpstr>
      <vt:lpstr>PowerPoint Presentation</vt:lpstr>
      <vt:lpstr>PowerPoint Presentation</vt:lpstr>
      <vt:lpstr>Best Practices  of  governing boards…</vt:lpstr>
      <vt:lpstr>PowerPoint Presentation</vt:lpstr>
      <vt:lpstr>PowerPoint Presentation</vt:lpstr>
      <vt:lpstr>PowerPoint Presentation</vt:lpstr>
      <vt:lpstr>PowerPoint Presentation</vt:lpstr>
      <vt:lpstr>Head IN – FINGERS OUT</vt:lpstr>
      <vt:lpstr>PowerPoint Presentation</vt:lpstr>
      <vt:lpstr>PowerPoint Presentation</vt:lpstr>
      <vt:lpstr>PowerPoint Presentation</vt:lpstr>
      <vt:lpstr>PowerPoint Presentation</vt:lpstr>
      <vt:lpstr>PowerPoint Presentation</vt:lpstr>
      <vt:lpstr>PowerPoint Presentation</vt:lpstr>
      <vt:lpstr>1c. Board – university president               relationship</vt:lpstr>
      <vt:lpstr>1d.  Board committees and         agenda development</vt:lpstr>
      <vt:lpstr>PowerPoint Presentation</vt:lpstr>
      <vt:lpstr>MISSION AND VALUES DRIVE US</vt:lpstr>
      <vt:lpstr>KNU  Mission Statement:</vt:lpstr>
      <vt:lpstr>KNU  vision Statement:</vt:lpstr>
      <vt:lpstr>KNU  values Statement:</vt:lpstr>
      <vt:lpstr>Realizing Our Intentions</vt:lpstr>
      <vt:lpstr>PowerPoint Presentation</vt:lpstr>
      <vt:lpstr>THINK QUESTIONS</vt:lpstr>
      <vt:lpstr>Board Members Ask The Right Questions (mission-driven, value defining, facilitating and forward thinking…)  </vt:lpstr>
      <vt:lpstr>PowerPoint Presentation</vt:lpstr>
      <vt:lpstr>PowerPoint Presentation</vt:lpstr>
      <vt:lpstr>Additional Board questions:</vt:lpstr>
      <vt:lpstr>PowerPoint Presentation</vt:lpstr>
      <vt:lpstr>WRITE IT DOWN</vt:lpstr>
      <vt:lpstr>PowerPoint Presentation</vt:lpstr>
      <vt:lpstr>PowerPoint Presentation</vt:lpstr>
      <vt:lpstr>PowerPoint Presentation</vt:lpstr>
      <vt:lpstr>PowerPoint Presentation</vt:lpstr>
      <vt:lpstr>PowerPoint Presentation</vt:lpstr>
      <vt:lpstr>WATCH YOUR WORDS</vt:lpstr>
      <vt:lpstr>PowerPoint Presentation</vt:lpstr>
      <vt:lpstr>PowerPoint Presentation</vt:lpstr>
      <vt:lpstr>PowerPoint Presentation</vt:lpstr>
      <vt:lpstr>PowerPoint Presentation</vt:lpstr>
      <vt:lpstr>Active representatives  of the university</vt:lpstr>
      <vt:lpstr>Character Counts</vt:lpstr>
      <vt:lpstr>PowerPoint Presentation</vt:lpstr>
      <vt:lpstr>INTEGRITY MATTERS</vt:lpstr>
      <vt:lpstr>PowerPoint Presentation</vt:lpstr>
      <vt:lpstr>PowerPoint Presentation</vt:lpstr>
      <vt:lpstr>TAKE TIME</vt:lpstr>
      <vt:lpstr>PowerPoint Presentation</vt:lpstr>
      <vt:lpstr>PowerPoint Presentation</vt:lpstr>
      <vt:lpstr>YES! TO VISION-INSPIRED CHANGE</vt:lpstr>
      <vt:lpstr>PowerPoint Presentation</vt:lpstr>
      <vt:lpstr>REVIEW - REVISE - RESTATE - RENEW</vt:lpstr>
      <vt:lpstr>Planning Cycle</vt:lpstr>
      <vt:lpstr>PowerPoint Presentation</vt:lpstr>
      <vt:lpstr>ROLE MODELS OF GENEROSITY</vt:lpstr>
      <vt:lpstr>PowerPoint Presentation</vt:lpstr>
      <vt:lpstr>PowerPoint Presentation</vt:lpstr>
      <vt:lpstr>PASS IT ON</vt:lpstr>
      <vt:lpstr>PowerPoint Presentation</vt:lpstr>
      <vt:lpstr>PowerPoint Presentation</vt:lpstr>
      <vt:lpstr>PowerPoint Presentation</vt:lpstr>
      <vt:lpstr>PowerPoint Presentation</vt:lpstr>
      <vt:lpstr>PowerPoint Presentation</vt:lpstr>
    </vt:vector>
  </TitlesOfParts>
  <Company>MVNU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STRONG AND EFFECTIVE BOARD MEMBERS</dc:title>
  <dc:creator>Laura Short</dc:creator>
  <cp:lastModifiedBy>Edward LeBron Fairbanks</cp:lastModifiedBy>
  <cp:revision>414</cp:revision>
  <cp:lastPrinted>2011-03-07T16:25:59Z</cp:lastPrinted>
  <dcterms:created xsi:type="dcterms:W3CDTF">2004-03-17T19:04:20Z</dcterms:created>
  <dcterms:modified xsi:type="dcterms:W3CDTF">2019-09-04T08:24:33Z</dcterms:modified>
</cp:coreProperties>
</file>