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0"/>
  </p:notesMasterIdLst>
  <p:sldIdLst>
    <p:sldId id="256" r:id="rId2"/>
    <p:sldId id="260" r:id="rId3"/>
    <p:sldId id="281" r:id="rId4"/>
    <p:sldId id="284" r:id="rId5"/>
    <p:sldId id="282" r:id="rId6"/>
    <p:sldId id="283" r:id="rId7"/>
    <p:sldId id="262" r:id="rId8"/>
    <p:sldId id="263" r:id="rId9"/>
    <p:sldId id="288" r:id="rId10"/>
    <p:sldId id="261" r:id="rId11"/>
    <p:sldId id="264" r:id="rId12"/>
    <p:sldId id="265" r:id="rId13"/>
    <p:sldId id="266" r:id="rId14"/>
    <p:sldId id="267" r:id="rId15"/>
    <p:sldId id="287"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013"/>
    <a:srgbClr val="FC001C"/>
    <a:srgbClr val="EA53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48"/>
    <p:restoredTop sz="94737"/>
  </p:normalViewPr>
  <p:slideViewPr>
    <p:cSldViewPr snapToGrid="0" snapToObjects="1">
      <p:cViewPr>
        <p:scale>
          <a:sx n="75" d="100"/>
          <a:sy n="75" d="100"/>
        </p:scale>
        <p:origin x="-1480" y="-5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BFD85-97FE-024F-B1DA-9F84FE45E3BE}" type="datetimeFigureOut">
              <a:rPr lang="en-US" smtClean="0"/>
              <a:t>4/3/19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F4D41-0B4F-7343-B740-98550C9334D1}" type="slidenum">
              <a:rPr lang="en-US" smtClean="0"/>
              <a:t>‹#›</a:t>
            </a:fld>
            <a:endParaRPr lang="en-US"/>
          </a:p>
        </p:txBody>
      </p:sp>
    </p:spTree>
    <p:extLst>
      <p:ext uri="{BB962C8B-B14F-4D97-AF65-F5344CB8AC3E}">
        <p14:creationId xmlns:p14="http://schemas.microsoft.com/office/powerpoint/2010/main" val="381447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1)THANK YOU FOR INVITATION TO PARTICIPATE IN THIS</a:t>
            </a:r>
            <a:r>
              <a:rPr lang="en-US" baseline="0" dirty="0" smtClean="0"/>
              <a:t> COMFERENCE. I LOOK FORWARD TO GETTING ACQUAINTED WITH YOU.    2) THE BROAD THEME OF MY PRESENTATIONS IS: ”LEADERSHIP IN THE WESELYAN PERSPECTIVE.”   THE KEY RESOURCE FOR MY PRESENTATIONS IS THE BOOK: LEADING DECISIVELY! LEADING FAITHFULLY! REFLECTIONS AND MARKERS.  3)THE SUBJECT OF OUR SESSIONS TODAY IS:” NUTRUTING TRUST.” DEVELOPING A REPUTATION FOR TRUSTWORTHINESS.” </a:t>
            </a:r>
            <a:r>
              <a:rPr lang="en-US" sz="1200" b="1" u="none" kern="1200" baseline="0" dirty="0" smtClean="0">
                <a:solidFill>
                  <a:schemeClr val="tx1"/>
                </a:solidFill>
                <a:latin typeface="+mn-lt"/>
                <a:ea typeface="+mn-ea"/>
                <a:cs typeface="+mn-cs"/>
              </a:rPr>
              <a:t>Take a moment …to think of a time </a:t>
            </a:r>
            <a:r>
              <a:rPr lang="en-US" sz="1200" b="1" i="1" u="none" kern="1200" baseline="0" dirty="0" smtClean="0">
                <a:solidFill>
                  <a:schemeClr val="tx1"/>
                </a:solidFill>
                <a:latin typeface="+mn-lt"/>
                <a:ea typeface="+mn-ea"/>
                <a:cs typeface="+mn-cs"/>
              </a:rPr>
              <a:t>you willingly followed the direction of someone you admired and respected as a leader..1.  </a:t>
            </a:r>
            <a:r>
              <a:rPr lang="en-US" sz="1200" b="1" u="none" kern="1200" baseline="0" dirty="0" smtClean="0">
                <a:solidFill>
                  <a:schemeClr val="tx1"/>
                </a:solidFill>
                <a:latin typeface="+mn-lt"/>
                <a:ea typeface="+mn-ea"/>
                <a:cs typeface="+mn-cs"/>
              </a:rPr>
              <a:t>What was the situation? 2. What three of four words would you use to describe how you felt?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latin typeface="+mn-lt"/>
                <a:ea typeface="+mn-ea"/>
                <a:cs typeface="+mn-cs"/>
              </a:rPr>
              <a:t>3. What leadership action did this person take to get you to want to perform at your best?  4. How did you feel  about working with leaders you admired? </a:t>
            </a:r>
            <a:r>
              <a:rPr lang="en-US" sz="1200" b="1" i="1" u="none" kern="1200" baseline="0" dirty="0" smtClean="0">
                <a:solidFill>
                  <a:schemeClr val="tx1"/>
                </a:solidFill>
                <a:latin typeface="+mn-lt"/>
                <a:ea typeface="+mn-ea"/>
                <a:cs typeface="+mn-cs"/>
              </a:rPr>
              <a:t>Finish this sentence</a:t>
            </a:r>
            <a:r>
              <a:rPr lang="en-US" sz="1200" b="1" i="0" u="none" kern="1200" baseline="0" dirty="0" smtClean="0">
                <a:solidFill>
                  <a:schemeClr val="tx1"/>
                </a:solidFill>
                <a:latin typeface="+mn-lt"/>
                <a:ea typeface="+mn-ea"/>
                <a:cs typeface="+mn-cs"/>
              </a:rPr>
              <a:t>: When leaders exhibit credibility-building behaviors , these leaders were more likely to________________________________________________________!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latin typeface="+mn-lt"/>
                <a:ea typeface="+mn-ea"/>
                <a:cs typeface="+mn-cs"/>
              </a:rPr>
              <a:t>‘What people want in a leader is someone who is trustworthy, is competent, has a vision of the future and is dynamic and inspiring.” </a:t>
            </a:r>
            <a:r>
              <a:rPr lang="en-US" sz="1200" b="1" i="1" u="none" kern="1200" baseline="0" dirty="0" smtClean="0">
                <a:solidFill>
                  <a:schemeClr val="tx1"/>
                </a:solidFill>
                <a:latin typeface="+mn-lt"/>
                <a:ea typeface="+mn-ea"/>
                <a:cs typeface="+mn-cs"/>
              </a:rPr>
              <a:t>Credibility,</a:t>
            </a:r>
            <a:r>
              <a:rPr lang="en-US" sz="1200" b="1" i="0" u="none" kern="1200" baseline="0" dirty="0" smtClean="0">
                <a:solidFill>
                  <a:schemeClr val="tx1"/>
                </a:solidFill>
                <a:latin typeface="+mn-lt"/>
                <a:ea typeface="+mn-ea"/>
                <a:cs typeface="+mn-cs"/>
              </a:rPr>
              <a:t> 48</a:t>
            </a:r>
          </a:p>
          <a:p>
            <a:endParaRPr lang="en-US" sz="1200" b="1" u="none" kern="1200" baseline="0" dirty="0" smtClean="0">
              <a:solidFill>
                <a:schemeClr val="tx1"/>
              </a:solidFill>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A1EF4D41-0B4F-7343-B740-98550C9334D1}" type="slidenum">
              <a:rPr lang="en-US" smtClean="0"/>
              <a:t>1</a:t>
            </a:fld>
            <a:endParaRPr lang="en-US"/>
          </a:p>
        </p:txBody>
      </p:sp>
    </p:spTree>
    <p:extLst>
      <p:ext uri="{BB962C8B-B14F-4D97-AF65-F5344CB8AC3E}">
        <p14:creationId xmlns:p14="http://schemas.microsoft.com/office/powerpoint/2010/main" val="279846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F4D41-0B4F-7343-B740-98550C9334D1}" type="slidenum">
              <a:rPr lang="en-US" smtClean="0"/>
              <a:t>2</a:t>
            </a:fld>
            <a:endParaRPr lang="en-US"/>
          </a:p>
        </p:txBody>
      </p:sp>
    </p:spTree>
    <p:extLst>
      <p:ext uri="{BB962C8B-B14F-4D97-AF65-F5344CB8AC3E}">
        <p14:creationId xmlns:p14="http://schemas.microsoft.com/office/powerpoint/2010/main" val="2677649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sz="3000" b="1" cap="all">
                <a:solidFill>
                  <a:schemeClr val="accent2"/>
                </a:solidFill>
                <a:latin typeface="+mj-lt"/>
                <a:ea typeface="+mj-ea"/>
                <a:cs typeface="+mj-cs"/>
                <a:sym typeface="Helvetica"/>
              </a:defRPr>
            </a:pPr>
            <a:r>
              <a:rPr lang="en-US" sz="1800" b="1" kern="1200" cap="all" dirty="0" smtClean="0">
                <a:solidFill>
                  <a:schemeClr val="accent2"/>
                </a:solidFill>
                <a:latin typeface="+mn-lt"/>
                <a:ea typeface="+mn-ea"/>
                <a:cs typeface="+mn-cs"/>
                <a:sym typeface="Helvetica"/>
              </a:rPr>
              <a:t>SPIRIT-EMPOWERED </a:t>
            </a:r>
            <a:r>
              <a:rPr lang="en-US" sz="1800" b="1" kern="1200" cap="all" baseline="0" dirty="0" smtClean="0">
                <a:solidFill>
                  <a:schemeClr val="accent2"/>
                </a:solidFill>
                <a:latin typeface="+mn-lt"/>
                <a:ea typeface="+mn-ea"/>
                <a:cs typeface="+mn-cs"/>
                <a:sym typeface="Helvetica"/>
              </a:rPr>
              <a:t>   </a:t>
            </a:r>
            <a:r>
              <a:rPr lang="en-US" sz="1800" b="1" kern="1200" cap="all" dirty="0" smtClean="0">
                <a:solidFill>
                  <a:schemeClr val="accent2"/>
                </a:solidFill>
                <a:latin typeface="+mn-lt"/>
                <a:ea typeface="+mn-ea"/>
                <a:cs typeface="+mn-cs"/>
                <a:sym typeface="Helvetica"/>
              </a:rPr>
              <a:t>Leadership Qualities           FOR NURTURING TRUST</a:t>
            </a:r>
          </a:p>
          <a:p>
            <a:r>
              <a:rPr lang="en-US" dirty="0" smtClean="0"/>
              <a:t>   </a:t>
            </a:r>
            <a:endParaRPr lang="en-US" dirty="0"/>
          </a:p>
        </p:txBody>
      </p:sp>
      <p:sp>
        <p:nvSpPr>
          <p:cNvPr id="4" name="Slide Number Placeholder 3"/>
          <p:cNvSpPr>
            <a:spLocks noGrp="1"/>
          </p:cNvSpPr>
          <p:nvPr>
            <p:ph type="sldNum" sz="quarter" idx="10"/>
          </p:nvPr>
        </p:nvSpPr>
        <p:spPr/>
        <p:txBody>
          <a:bodyPr/>
          <a:lstStyle/>
          <a:p>
            <a:fld id="{A1EF4D41-0B4F-7343-B740-98550C9334D1}" type="slidenum">
              <a:rPr lang="en-US" smtClean="0"/>
              <a:t>9</a:t>
            </a:fld>
            <a:endParaRPr lang="en-US"/>
          </a:p>
        </p:txBody>
      </p:sp>
    </p:spTree>
    <p:extLst>
      <p:ext uri="{BB962C8B-B14F-4D97-AF65-F5344CB8AC3E}">
        <p14:creationId xmlns:p14="http://schemas.microsoft.com/office/powerpoint/2010/main" val="191860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FOLLOWIG SECOND PAPA ABOVE</a:t>
            </a:r>
            <a:r>
              <a:rPr lang="en-US" dirty="0" smtClean="0"/>
              <a:t>,    </a:t>
            </a:r>
            <a:r>
              <a:rPr lang="en-US" sz="1400" i="1" dirty="0" smtClean="0"/>
              <a:t>Re-read </a:t>
            </a:r>
            <a:r>
              <a:rPr lang="en-US" sz="1400" b="1" i="1" dirty="0" smtClean="0"/>
              <a:t>Philippians 2:5-8</a:t>
            </a:r>
            <a:r>
              <a:rPr lang="en-US" sz="1400" i="1" dirty="0" smtClean="0"/>
              <a:t> “Your attitude should be the same as that of Jesus Christ…taking the very nature of a servant…he humbled himself….” </a:t>
            </a:r>
          </a:p>
          <a:p>
            <a:endParaRPr lang="en-US" sz="1400" i="1" dirty="0" smtClean="0"/>
          </a:p>
          <a:p>
            <a:endParaRPr lang="en-US" sz="1400" i="1" dirty="0"/>
          </a:p>
        </p:txBody>
      </p:sp>
      <p:sp>
        <p:nvSpPr>
          <p:cNvPr id="4" name="Slide Number Placeholder 3"/>
          <p:cNvSpPr>
            <a:spLocks noGrp="1"/>
          </p:cNvSpPr>
          <p:nvPr>
            <p:ph type="sldNum" sz="quarter" idx="10"/>
          </p:nvPr>
        </p:nvSpPr>
        <p:spPr/>
        <p:txBody>
          <a:bodyPr/>
          <a:lstStyle/>
          <a:p>
            <a:fld id="{A1EF4D41-0B4F-7343-B740-98550C9334D1}" type="slidenum">
              <a:rPr lang="en-US" smtClean="0"/>
              <a:t>11</a:t>
            </a:fld>
            <a:endParaRPr lang="en-US"/>
          </a:p>
        </p:txBody>
      </p:sp>
    </p:spTree>
    <p:extLst>
      <p:ext uri="{BB962C8B-B14F-4D97-AF65-F5344CB8AC3E}">
        <p14:creationId xmlns:p14="http://schemas.microsoft.com/office/powerpoint/2010/main" val="276683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a:t>
            </a:r>
            <a:r>
              <a:rPr lang="en-US" sz="1200" b="1" u="none" kern="1200" baseline="0" dirty="0" smtClean="0">
                <a:solidFill>
                  <a:schemeClr val="tx1"/>
                </a:solidFill>
                <a:latin typeface="+mn-lt"/>
                <a:ea typeface="+mn-ea"/>
                <a:cs typeface="+mn-cs"/>
              </a:rPr>
              <a:t>Leadership is a relationship…a dialogue, not a monologue.” “Credibility is the foundation of all working relationships and of all relationships that work.”</a:t>
            </a:r>
          </a:p>
          <a:p>
            <a:r>
              <a:rPr lang="en-US" sz="1200" b="1" i="1" u="none" kern="1200" baseline="0" dirty="0" smtClean="0">
                <a:solidFill>
                  <a:schemeClr val="tx1"/>
                </a:solidFill>
                <a:latin typeface="+mn-lt"/>
                <a:ea typeface="+mn-ea"/>
                <a:cs typeface="+mn-cs"/>
              </a:rPr>
              <a:t>Credibility</a:t>
            </a:r>
            <a:r>
              <a:rPr lang="en-US" sz="1200" b="1" i="0" u="none" kern="1200" baseline="0" dirty="0" smtClean="0">
                <a:solidFill>
                  <a:schemeClr val="tx1"/>
                </a:solidFill>
                <a:latin typeface="+mn-lt"/>
                <a:ea typeface="+mn-ea"/>
                <a:cs typeface="+mn-cs"/>
              </a:rPr>
              <a:t>, pages 52, 254. See also Text, pages 201 - 202</a:t>
            </a:r>
            <a:endParaRPr lang="en-US" dirty="0"/>
          </a:p>
        </p:txBody>
      </p:sp>
      <p:sp>
        <p:nvSpPr>
          <p:cNvPr id="4" name="Slide Number Placeholder 3"/>
          <p:cNvSpPr>
            <a:spLocks noGrp="1"/>
          </p:cNvSpPr>
          <p:nvPr>
            <p:ph type="sldNum" sz="quarter" idx="10"/>
          </p:nvPr>
        </p:nvSpPr>
        <p:spPr/>
        <p:txBody>
          <a:bodyPr/>
          <a:lstStyle/>
          <a:p>
            <a:fld id="{A1EF4D41-0B4F-7343-B740-98550C9334D1}" type="slidenum">
              <a:rPr lang="en-US" smtClean="0"/>
              <a:t>21</a:t>
            </a:fld>
            <a:endParaRPr lang="en-US"/>
          </a:p>
        </p:txBody>
      </p:sp>
    </p:spTree>
    <p:extLst>
      <p:ext uri="{BB962C8B-B14F-4D97-AF65-F5344CB8AC3E}">
        <p14:creationId xmlns:p14="http://schemas.microsoft.com/office/powerpoint/2010/main" val="363309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EF4D41-0B4F-7343-B740-98550C9334D1}" type="slidenum">
              <a:rPr lang="en-US" smtClean="0"/>
              <a:t>22</a:t>
            </a:fld>
            <a:endParaRPr lang="en-US"/>
          </a:p>
        </p:txBody>
      </p:sp>
    </p:spTree>
    <p:extLst>
      <p:ext uri="{BB962C8B-B14F-4D97-AF65-F5344CB8AC3E}">
        <p14:creationId xmlns:p14="http://schemas.microsoft.com/office/powerpoint/2010/main" val="358930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kern="1200" baseline="0" dirty="0" smtClean="0">
                <a:solidFill>
                  <a:schemeClr val="tx1"/>
                </a:solidFill>
                <a:latin typeface="+mn-lt"/>
                <a:ea typeface="+mn-ea"/>
                <a:cs typeface="+mn-cs"/>
              </a:rPr>
              <a:t>Read PARA 1 above: Then: “Let Your Life Speak”  “To Know As We Are Known” books </a:t>
            </a:r>
            <a:r>
              <a:rPr lang="en-US" sz="1200" b="1" i="0" u="none" kern="1200" baseline="0" dirty="0" smtClean="0">
                <a:solidFill>
                  <a:schemeClr val="tx1"/>
                </a:solidFill>
                <a:latin typeface="+mn-lt"/>
                <a:ea typeface="+mn-ea"/>
                <a:cs typeface="+mn-cs"/>
              </a:rPr>
              <a:t>by Parker </a:t>
            </a:r>
            <a:r>
              <a:rPr lang="en-US" sz="1200" b="1" i="0" u="none" kern="1200" baseline="0" dirty="0" err="1" smtClean="0">
                <a:solidFill>
                  <a:schemeClr val="tx1"/>
                </a:solidFill>
                <a:latin typeface="+mn-lt"/>
                <a:ea typeface="+mn-ea"/>
                <a:cs typeface="+mn-cs"/>
              </a:rPr>
              <a:t>Palmer</a:t>
            </a:r>
            <a:r>
              <a:rPr lang="en-US" sz="1200" b="1" i="1" u="none" kern="1200" baseline="0" dirty="0" err="1" smtClean="0">
                <a:solidFill>
                  <a:schemeClr val="tx1"/>
                </a:solidFill>
                <a:latin typeface="+mn-lt"/>
                <a:ea typeface="+mn-ea"/>
                <a:cs typeface="+mn-cs"/>
              </a:rPr>
              <a:t>“He</a:t>
            </a:r>
            <a:r>
              <a:rPr lang="en-US" sz="1200" b="1" i="1" u="none" kern="1200" baseline="0" dirty="0" smtClean="0">
                <a:solidFill>
                  <a:schemeClr val="tx1"/>
                </a:solidFill>
                <a:latin typeface="+mn-lt"/>
                <a:ea typeface="+mn-ea"/>
                <a:cs typeface="+mn-cs"/>
              </a:rPr>
              <a:t> led by being.”  -  “We can’t lead what we don’t live.” </a:t>
            </a:r>
            <a:r>
              <a:rPr lang="en-US" sz="1200" b="1" i="0" u="none" kern="1200" baseline="0" dirty="0" smtClean="0">
                <a:solidFill>
                  <a:schemeClr val="tx1"/>
                </a:solidFill>
                <a:latin typeface="+mn-lt"/>
                <a:ea typeface="+mn-ea"/>
                <a:cs typeface="+mn-cs"/>
              </a:rPr>
              <a:t> A Spiritual journey              </a:t>
            </a:r>
            <a:r>
              <a:rPr lang="it-IT" sz="1200" b="1" i="1" u="none" kern="1200" baseline="0" dirty="0" err="1" smtClean="0">
                <a:solidFill>
                  <a:schemeClr val="tx1"/>
                </a:solidFill>
                <a:latin typeface="+mn-lt"/>
                <a:ea typeface="+mn-ea"/>
                <a:cs typeface="+mn-cs"/>
              </a:rPr>
              <a:t>Colossians</a:t>
            </a:r>
            <a:r>
              <a:rPr lang="it-IT" sz="1200" b="1" i="1" u="none" kern="1200" baseline="0" dirty="0" smtClean="0">
                <a:solidFill>
                  <a:schemeClr val="tx1"/>
                </a:solidFill>
                <a:latin typeface="+mn-lt"/>
                <a:ea typeface="+mn-ea"/>
                <a:cs typeface="+mn-cs"/>
              </a:rPr>
              <a:t> 3:3, 12 -15, 17.            Read  PARA 2 </a:t>
            </a:r>
            <a:r>
              <a:rPr lang="it-IT" sz="1200" b="1" i="1" u="none" kern="1200" baseline="0" dirty="0" err="1" smtClean="0">
                <a:solidFill>
                  <a:schemeClr val="tx1"/>
                </a:solidFill>
                <a:latin typeface="+mn-lt"/>
                <a:ea typeface="+mn-ea"/>
                <a:cs typeface="+mn-cs"/>
              </a:rPr>
              <a:t>above</a:t>
            </a:r>
            <a:r>
              <a:rPr lang="it-IT" sz="1200" b="1" i="1" u="none" kern="1200" baseline="0" dirty="0" smtClean="0">
                <a:solidFill>
                  <a:schemeClr val="tx1"/>
                </a:solidFill>
                <a:latin typeface="+mn-lt"/>
                <a:ea typeface="+mn-ea"/>
                <a:cs typeface="+mn-cs"/>
              </a:rPr>
              <a:t>, </a:t>
            </a:r>
            <a:r>
              <a:rPr lang="it-IT" sz="1200" b="1" i="1" u="none" kern="1200" baseline="0" dirty="0" err="1" smtClean="0">
                <a:solidFill>
                  <a:schemeClr val="tx1"/>
                </a:solidFill>
                <a:latin typeface="+mn-lt"/>
                <a:ea typeface="+mn-ea"/>
                <a:cs typeface="+mn-cs"/>
              </a:rPr>
              <a:t>then</a:t>
            </a:r>
            <a:r>
              <a:rPr lang="it-IT" sz="1200" b="1" i="1" u="none" kern="1200" baseline="0" dirty="0" smtClean="0">
                <a:solidFill>
                  <a:schemeClr val="tx1"/>
                </a:solidFill>
                <a:latin typeface="+mn-lt"/>
                <a:ea typeface="+mn-ea"/>
                <a:cs typeface="+mn-cs"/>
              </a:rPr>
              <a:t> FOUR QUESTIONS:  </a:t>
            </a:r>
            <a:r>
              <a:rPr lang="en-US" sz="1200" b="1" i="1" u="none" kern="1200" baseline="0" dirty="0" smtClean="0">
                <a:solidFill>
                  <a:schemeClr val="tx1"/>
                </a:solidFill>
                <a:latin typeface="+mn-lt"/>
                <a:ea typeface="+mn-ea"/>
                <a:cs typeface="+mn-cs"/>
              </a:rPr>
              <a:t>Question #1 “How can we live together </a:t>
            </a:r>
            <a:r>
              <a:rPr lang="en-US" sz="1200" b="1" i="1" u="none" kern="1200" baseline="0" dirty="0" err="1" smtClean="0">
                <a:solidFill>
                  <a:schemeClr val="tx1"/>
                </a:solidFill>
                <a:latin typeface="+mn-lt"/>
                <a:ea typeface="+mn-ea"/>
                <a:cs typeface="+mn-cs"/>
              </a:rPr>
              <a:t>i</a:t>
            </a:r>
            <a:r>
              <a:rPr lang="mr-IN" sz="1200" b="1" i="1" u="none" kern="1200" baseline="0" dirty="0" smtClean="0">
                <a:solidFill>
                  <a:schemeClr val="tx1"/>
                </a:solidFill>
                <a:latin typeface="+mn-lt"/>
                <a:ea typeface="+mn-ea"/>
                <a:cs typeface="+mn-cs"/>
              </a:rPr>
              <a:t>…</a:t>
            </a:r>
            <a:r>
              <a:rPr lang="en-US" sz="1200" b="1" i="1" u="none" kern="1200" baseline="0" dirty="0" smtClean="0">
                <a:solidFill>
                  <a:schemeClr val="tx1"/>
                </a:solidFill>
                <a:latin typeface="+mn-lt"/>
                <a:ea typeface="+mn-ea"/>
                <a:cs typeface="+mn-cs"/>
              </a:rPr>
              <a:t>.?      Question #2: “If, ‘in Christ, all things are made new,’ then how does our relationship</a:t>
            </a:r>
            <a:r>
              <a:rPr lang="mr-IN" sz="1200" b="1" i="1" u="none" kern="1200" baseline="0" dirty="0" smtClean="0">
                <a:solidFill>
                  <a:schemeClr val="tx1"/>
                </a:solidFill>
                <a:latin typeface="+mn-lt"/>
                <a:ea typeface="+mn-ea"/>
                <a:cs typeface="+mn-cs"/>
              </a:rPr>
              <a:t>…</a:t>
            </a:r>
            <a:r>
              <a:rPr lang="en-US" sz="1200" b="1" i="1" u="none" kern="1200" baseline="0" dirty="0" smtClean="0">
                <a:solidFill>
                  <a:schemeClr val="tx1"/>
                </a:solidFill>
                <a:latin typeface="+mn-lt"/>
                <a:ea typeface="+mn-ea"/>
                <a:cs typeface="+mn-cs"/>
              </a:rPr>
              <a:t>.?        Question #3: “In conflict situations, when good and godly people differ and sometimes collide over vision, values, and traditions, how can I lead in</a:t>
            </a:r>
            <a:r>
              <a:rPr lang="mr-IN" sz="1200" b="1" i="1" u="none" kern="1200" baseline="0" dirty="0" smtClean="0">
                <a:solidFill>
                  <a:schemeClr val="tx1"/>
                </a:solidFill>
                <a:latin typeface="+mn-lt"/>
                <a:ea typeface="+mn-ea"/>
                <a:cs typeface="+mn-cs"/>
              </a:rPr>
              <a:t>…</a:t>
            </a:r>
            <a:r>
              <a:rPr lang="en-US" sz="1200" b="1" i="1" u="none" kern="1200" baseline="0" dirty="0" smtClean="0">
                <a:solidFill>
                  <a:schemeClr val="tx1"/>
                </a:solidFill>
                <a:latin typeface="+mn-lt"/>
                <a:ea typeface="+mn-ea"/>
                <a:cs typeface="+mn-cs"/>
              </a:rPr>
              <a:t>?</a:t>
            </a:r>
          </a:p>
          <a:p>
            <a:r>
              <a:rPr lang="en-US" sz="1200" b="1" i="1" u="none" kern="1200" baseline="0" dirty="0" smtClean="0">
                <a:solidFill>
                  <a:schemeClr val="tx1"/>
                </a:solidFill>
                <a:latin typeface="+mn-lt"/>
                <a:ea typeface="+mn-ea"/>
                <a:cs typeface="+mn-cs"/>
              </a:rPr>
              <a:t>Question #4: “How does my testimony of holiness of heart and life transform the way I live in and lead a faith community?”</a:t>
            </a:r>
            <a:r>
              <a:rPr lang="en-US" sz="1200" b="1" i="0" u="none" kern="1200" baseline="0" dirty="0" smtClean="0">
                <a:solidFill>
                  <a:schemeClr val="tx1"/>
                </a:solidFill>
                <a:latin typeface="+mn-lt"/>
                <a:ea typeface="+mn-ea"/>
                <a:cs typeface="+mn-cs"/>
              </a:rPr>
              <a:t>      TEXT  31-32      </a:t>
            </a:r>
            <a:r>
              <a:rPr lang="en-US" sz="1200" b="1" kern="1200" dirty="0" smtClean="0">
                <a:solidFill>
                  <a:schemeClr val="tx1"/>
                </a:solidFill>
                <a:latin typeface="+mn-lt"/>
                <a:ea typeface="+mn-ea"/>
                <a:cs typeface="+mn-cs"/>
              </a:rPr>
              <a:t>	*</a:t>
            </a:r>
            <a:r>
              <a:rPr lang="en-US" sz="1200" b="1" u="none" kern="1200" baseline="0" dirty="0" smtClean="0">
                <a:solidFill>
                  <a:schemeClr val="tx1"/>
                </a:solidFill>
                <a:latin typeface="+mn-lt"/>
                <a:ea typeface="+mn-ea"/>
                <a:cs typeface="+mn-cs"/>
              </a:rPr>
              <a:t>This “non-anxious” presence is nurtured by a Grace-given   *ACCEPTANCE of OTHERS   with whom we live and work. “Acceptance” is the ability to communicate value, regard, worth and respect to others. It is the ability to make people feel significant, honored and esteemed. This is leading “with the mind of Christ. To intentionally accept and serve others is to love them.  Acceptance of others is not the same as approval of their behavior. We may differ with gusto on theological issues.       If, however, we desire to witness the   “miracle of dialogue,” then listening attentively to them and accepting them  as persons created by God and thus worthy  of our regard and respect are critical first steps  toward a transformative encounter.</a:t>
            </a:r>
          </a:p>
          <a:p>
            <a:endParaRPr lang="en-US" sz="1200" b="1" u="none" kern="1200" baseline="0" dirty="0" smtClean="0">
              <a:solidFill>
                <a:schemeClr val="tx1"/>
              </a:solidFill>
              <a:latin typeface="+mn-lt"/>
              <a:ea typeface="+mn-ea"/>
              <a:cs typeface="+mn-cs"/>
            </a:endParaRPr>
          </a:p>
          <a:p>
            <a:endParaRPr lang="en-US" sz="1200" b="1" u="none" kern="1200" baseline="0" dirty="0" smtClean="0">
              <a:solidFill>
                <a:schemeClr val="tx1"/>
              </a:solidFill>
              <a:latin typeface="+mn-lt"/>
              <a:ea typeface="+mn-ea"/>
              <a:cs typeface="+mn-cs"/>
            </a:endParaRPr>
          </a:p>
          <a:p>
            <a:endParaRPr lang="en-US" sz="1200" b="1" u="none" kern="1200" baseline="0" dirty="0" smtClean="0">
              <a:solidFill>
                <a:schemeClr val="tx1"/>
              </a:solidFill>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A1EF4D41-0B4F-7343-B740-98550C9334D1}" type="slidenum">
              <a:rPr lang="en-US" smtClean="0"/>
              <a:t>24</a:t>
            </a:fld>
            <a:endParaRPr lang="en-US"/>
          </a:p>
        </p:txBody>
      </p:sp>
    </p:spTree>
    <p:extLst>
      <p:ext uri="{BB962C8B-B14F-4D97-AF65-F5344CB8AC3E}">
        <p14:creationId xmlns:p14="http://schemas.microsoft.com/office/powerpoint/2010/main" val="321003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ts val="4600"/>
              </a:lnSpc>
              <a:spcBef>
                <a:spcPts val="1200"/>
              </a:spcBef>
              <a:defRPr sz="2400">
                <a:latin typeface="Times New Roman"/>
                <a:ea typeface="Times New Roman"/>
                <a:cs typeface="Times New Roman"/>
                <a:sym typeface="Times New Roman"/>
              </a:defRPr>
            </a:pPr>
            <a:r>
              <a:rPr lang="en-US" dirty="0" smtClean="0"/>
              <a:t>MY DEFINITION OF LEADERSHIP: TEXT P 24  </a:t>
            </a:r>
            <a:r>
              <a:rPr lang="en-US" b="1" dirty="0" smtClean="0"/>
              <a:t>“Christian leadership is humble service to </a:t>
            </a:r>
            <a:r>
              <a:rPr lang="en-US" b="1" i="1" dirty="0" smtClean="0">
                <a:latin typeface="Times"/>
                <a:ea typeface="Times"/>
                <a:cs typeface="Times"/>
                <a:sym typeface="Times"/>
              </a:rPr>
              <a:t>others </a:t>
            </a:r>
            <a:r>
              <a:rPr lang="en-US" b="1" dirty="0" smtClean="0"/>
              <a:t>for </a:t>
            </a:r>
          </a:p>
          <a:p>
            <a:pPr algn="ctr">
              <a:lnSpc>
                <a:spcPts val="4600"/>
              </a:lnSpc>
              <a:spcBef>
                <a:spcPts val="1200"/>
              </a:spcBef>
              <a:defRPr sz="2400">
                <a:latin typeface="Times New Roman"/>
                <a:ea typeface="Times New Roman"/>
                <a:cs typeface="Times New Roman"/>
                <a:sym typeface="Times New Roman"/>
              </a:defRPr>
            </a:pPr>
            <a:r>
              <a:rPr lang="en-US" b="1" dirty="0" smtClean="0"/>
              <a:t>the purpose of enabling </a:t>
            </a:r>
            <a:r>
              <a:rPr lang="en-US" b="1" i="1" dirty="0" smtClean="0">
                <a:latin typeface="Times"/>
                <a:ea typeface="Times"/>
                <a:cs typeface="Times"/>
                <a:sym typeface="Times"/>
              </a:rPr>
              <a:t>them</a:t>
            </a:r>
            <a:r>
              <a:rPr lang="en-US" b="1" dirty="0" smtClean="0"/>
              <a:t>, through teaching and example, to live </a:t>
            </a:r>
            <a:r>
              <a:rPr lang="en-US" b="1" i="1" dirty="0" smtClean="0">
                <a:latin typeface="Times"/>
                <a:ea typeface="Times"/>
                <a:cs typeface="Times"/>
                <a:sym typeface="Times"/>
              </a:rPr>
              <a:t>their </a:t>
            </a:r>
            <a:r>
              <a:rPr lang="en-US" b="1" dirty="0" smtClean="0"/>
              <a:t>lives under the Lordship of </a:t>
            </a:r>
          </a:p>
          <a:p>
            <a:pPr algn="ctr">
              <a:lnSpc>
                <a:spcPts val="4600"/>
              </a:lnSpc>
              <a:spcBef>
                <a:spcPts val="1200"/>
              </a:spcBef>
              <a:defRPr sz="2400">
                <a:latin typeface="Times New Roman"/>
                <a:ea typeface="Times New Roman"/>
                <a:cs typeface="Times New Roman"/>
                <a:sym typeface="Times New Roman"/>
              </a:defRPr>
            </a:pPr>
            <a:r>
              <a:rPr lang="en-US" b="1" dirty="0" smtClean="0"/>
              <a:t>Christ, to fulfill </a:t>
            </a:r>
            <a:r>
              <a:rPr lang="en-US" b="1" i="1" dirty="0" smtClean="0">
                <a:latin typeface="Times"/>
                <a:ea typeface="Times"/>
                <a:cs typeface="Times"/>
                <a:sym typeface="Times"/>
              </a:rPr>
              <a:t>their </a:t>
            </a:r>
            <a:r>
              <a:rPr lang="en-US" b="1" dirty="0" smtClean="0"/>
              <a:t>ministry to each other</a:t>
            </a:r>
            <a:r>
              <a:rPr lang="en-US" b="1" smtClean="0"/>
              <a:t>, and </a:t>
            </a:r>
            <a:r>
              <a:rPr lang="en-US" b="1" i="1" dirty="0" smtClean="0">
                <a:latin typeface="Times"/>
                <a:ea typeface="Times"/>
                <a:cs typeface="Times"/>
                <a:sym typeface="Times"/>
              </a:rPr>
              <a:t>their </a:t>
            </a:r>
            <a:r>
              <a:rPr lang="en-US" b="1" dirty="0" smtClean="0"/>
              <a:t>mission in the world.”</a:t>
            </a:r>
            <a:endParaRPr lang="en-US" sz="1600" b="1" dirty="0" smtClean="0"/>
          </a:p>
          <a:p>
            <a:pPr>
              <a:lnSpc>
                <a:spcPts val="5600"/>
              </a:lnSpc>
              <a:spcBef>
                <a:spcPts val="1200"/>
              </a:spcBef>
              <a:defRPr sz="1600">
                <a:latin typeface="Times New Roman"/>
                <a:ea typeface="Times New Roman"/>
                <a:cs typeface="Times New Roman"/>
                <a:sym typeface="Times New Roman"/>
              </a:defRPr>
            </a:pPr>
            <a:r>
              <a:rPr lang="en-US" sz="1600" b="1" dirty="0" smtClean="0"/>
              <a:t>                                        </a:t>
            </a:r>
            <a:endParaRPr lang="en-US" dirty="0"/>
          </a:p>
        </p:txBody>
      </p:sp>
      <p:sp>
        <p:nvSpPr>
          <p:cNvPr id="4" name="Slide Number Placeholder 3"/>
          <p:cNvSpPr>
            <a:spLocks noGrp="1"/>
          </p:cNvSpPr>
          <p:nvPr>
            <p:ph type="sldNum" sz="quarter" idx="10"/>
          </p:nvPr>
        </p:nvSpPr>
        <p:spPr/>
        <p:txBody>
          <a:bodyPr/>
          <a:lstStyle/>
          <a:p>
            <a:fld id="{A1EF4D41-0B4F-7343-B740-98550C9334D1}" type="slidenum">
              <a:rPr lang="en-US" smtClean="0"/>
              <a:t>25</a:t>
            </a:fld>
            <a:endParaRPr lang="en-US"/>
          </a:p>
        </p:txBody>
      </p:sp>
    </p:spTree>
    <p:extLst>
      <p:ext uri="{BB962C8B-B14F-4D97-AF65-F5344CB8AC3E}">
        <p14:creationId xmlns:p14="http://schemas.microsoft.com/office/powerpoint/2010/main" val="2664555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 Yourself:  1  (very low); 5 (very high) on these transformative leadership</a:t>
            </a:r>
            <a:r>
              <a:rPr lang="en-US" baseline="0" dirty="0" smtClean="0"/>
              <a:t> qualities</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1EF4D41-0B4F-7343-B740-98550C9334D1}" type="slidenum">
              <a:rPr lang="en-US" smtClean="0"/>
              <a:t>26</a:t>
            </a:fld>
            <a:endParaRPr lang="en-US"/>
          </a:p>
        </p:txBody>
      </p:sp>
    </p:spTree>
    <p:extLst>
      <p:ext uri="{BB962C8B-B14F-4D97-AF65-F5344CB8AC3E}">
        <p14:creationId xmlns:p14="http://schemas.microsoft.com/office/powerpoint/2010/main" val="271624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A037AD-0DCC-D44F-B417-6B9DCA68B7E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78920AE6-DC0F-724E-AB6A-C3EBF9AE54C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42386E52-AE18-3243-A281-D5BE6CB894CC}"/>
              </a:ext>
            </a:extLst>
          </p:cNvPr>
          <p:cNvSpPr>
            <a:spLocks noGrp="1"/>
          </p:cNvSpPr>
          <p:nvPr>
            <p:ph type="dt" sz="half" idx="10"/>
          </p:nvPr>
        </p:nvSpPr>
        <p:spPr/>
        <p:txBody>
          <a:bodyPr/>
          <a:lstStyle/>
          <a:p>
            <a:fld id="{4CF9CBDF-97E2-4149-B319-86A8E755AEFF}" type="datetimeFigureOut">
              <a:rPr lang="en-US" smtClean="0"/>
              <a:t>4/3/19</a:t>
            </a:fld>
            <a:endParaRPr lang="en-US"/>
          </a:p>
        </p:txBody>
      </p:sp>
      <p:sp>
        <p:nvSpPr>
          <p:cNvPr id="5" name="Footer Placeholder 4">
            <a:extLst>
              <a:ext uri="{FF2B5EF4-FFF2-40B4-BE49-F238E27FC236}">
                <a16:creationId xmlns:a16="http://schemas.microsoft.com/office/drawing/2014/main" xmlns="" id="{885FF17B-EFB0-F34E-AE16-2773CF277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2AD17B-82F2-7349-941D-5462B80F6962}"/>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393440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9C558-5F94-1F47-B552-4CF201E4C9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76B2207-7B52-A843-87E1-F48B9BB204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9B7783-DBA4-5F45-B6B9-5DA27AC8FF8C}"/>
              </a:ext>
            </a:extLst>
          </p:cNvPr>
          <p:cNvSpPr>
            <a:spLocks noGrp="1"/>
          </p:cNvSpPr>
          <p:nvPr>
            <p:ph type="dt" sz="half" idx="10"/>
          </p:nvPr>
        </p:nvSpPr>
        <p:spPr/>
        <p:txBody>
          <a:bodyPr/>
          <a:lstStyle/>
          <a:p>
            <a:fld id="{4CF9CBDF-97E2-4149-B319-86A8E755AEFF}" type="datetimeFigureOut">
              <a:rPr lang="en-US" smtClean="0"/>
              <a:t>4/3/19</a:t>
            </a:fld>
            <a:endParaRPr lang="en-US"/>
          </a:p>
        </p:txBody>
      </p:sp>
      <p:sp>
        <p:nvSpPr>
          <p:cNvPr id="5" name="Footer Placeholder 4">
            <a:extLst>
              <a:ext uri="{FF2B5EF4-FFF2-40B4-BE49-F238E27FC236}">
                <a16:creationId xmlns:a16="http://schemas.microsoft.com/office/drawing/2014/main" xmlns="" id="{91F137C9-2AC8-CD4E-AD95-FD23898BB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24B562A-593C-E546-BB1A-F237E0A1B49C}"/>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1678465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CD02284-AB8E-5648-BFFC-D1C9E7BD818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E49D915-E9BD-3646-BB5F-974D4B4AE8D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A0089A-5398-D649-A325-109B38AEE51D}"/>
              </a:ext>
            </a:extLst>
          </p:cNvPr>
          <p:cNvSpPr>
            <a:spLocks noGrp="1"/>
          </p:cNvSpPr>
          <p:nvPr>
            <p:ph type="dt" sz="half" idx="10"/>
          </p:nvPr>
        </p:nvSpPr>
        <p:spPr/>
        <p:txBody>
          <a:bodyPr/>
          <a:lstStyle/>
          <a:p>
            <a:fld id="{4CF9CBDF-97E2-4149-B319-86A8E755AEFF}" type="datetimeFigureOut">
              <a:rPr lang="en-US" smtClean="0"/>
              <a:t>4/3/19</a:t>
            </a:fld>
            <a:endParaRPr lang="en-US"/>
          </a:p>
        </p:txBody>
      </p:sp>
      <p:sp>
        <p:nvSpPr>
          <p:cNvPr id="5" name="Footer Placeholder 4">
            <a:extLst>
              <a:ext uri="{FF2B5EF4-FFF2-40B4-BE49-F238E27FC236}">
                <a16:creationId xmlns:a16="http://schemas.microsoft.com/office/drawing/2014/main" xmlns="" id="{783C27FE-D1E8-2A43-A777-40BA692AD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EA2FA0-485B-9C4B-9E2A-DE683A6DF913}"/>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277707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C9051-1D4A-9F42-BA7E-75A5FDEC8F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1C39D02-13CF-0142-AAFC-FDDF9C2F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0148B50-A790-0047-B87C-EFA9643C1FB1}"/>
              </a:ext>
            </a:extLst>
          </p:cNvPr>
          <p:cNvSpPr>
            <a:spLocks noGrp="1"/>
          </p:cNvSpPr>
          <p:nvPr>
            <p:ph type="dt" sz="half" idx="10"/>
          </p:nvPr>
        </p:nvSpPr>
        <p:spPr/>
        <p:txBody>
          <a:bodyPr/>
          <a:lstStyle/>
          <a:p>
            <a:fld id="{4CF9CBDF-97E2-4149-B319-86A8E755AEFF}" type="datetimeFigureOut">
              <a:rPr lang="en-US" smtClean="0"/>
              <a:t>4/3/19</a:t>
            </a:fld>
            <a:endParaRPr lang="en-US"/>
          </a:p>
        </p:txBody>
      </p:sp>
      <p:sp>
        <p:nvSpPr>
          <p:cNvPr id="5" name="Footer Placeholder 4">
            <a:extLst>
              <a:ext uri="{FF2B5EF4-FFF2-40B4-BE49-F238E27FC236}">
                <a16:creationId xmlns:a16="http://schemas.microsoft.com/office/drawing/2014/main" xmlns="" id="{46D7E2E2-CF5D-034F-BD7F-FC59F4D70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156BA60-4F6B-4047-A75B-D3E01A695A68}"/>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196661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80A62C-35A6-2745-BA6C-DB8F0082A06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D3103692-61B1-2948-AE31-ED42A562AC6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00DA8A7-3D7E-2744-999C-758352B76A93}"/>
              </a:ext>
            </a:extLst>
          </p:cNvPr>
          <p:cNvSpPr>
            <a:spLocks noGrp="1"/>
          </p:cNvSpPr>
          <p:nvPr>
            <p:ph type="dt" sz="half" idx="10"/>
          </p:nvPr>
        </p:nvSpPr>
        <p:spPr/>
        <p:txBody>
          <a:bodyPr/>
          <a:lstStyle/>
          <a:p>
            <a:fld id="{4CF9CBDF-97E2-4149-B319-86A8E755AEFF}" type="datetimeFigureOut">
              <a:rPr lang="en-US" smtClean="0"/>
              <a:t>4/3/19</a:t>
            </a:fld>
            <a:endParaRPr lang="en-US"/>
          </a:p>
        </p:txBody>
      </p:sp>
      <p:sp>
        <p:nvSpPr>
          <p:cNvPr id="5" name="Footer Placeholder 4">
            <a:extLst>
              <a:ext uri="{FF2B5EF4-FFF2-40B4-BE49-F238E27FC236}">
                <a16:creationId xmlns:a16="http://schemas.microsoft.com/office/drawing/2014/main" xmlns="" id="{1F4A9B8F-449B-5E4D-9CB6-DB736CA39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74F158-7989-C44C-81B8-B0583E2AE51E}"/>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31654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DB9995-D3E7-7344-B8C1-AE5C651AFE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2E3A52-3C93-C941-BFE7-E4CE842C777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316BF98-1271-AB45-BC1B-D8B2261CDC0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97A25F-A2CB-1148-B8DC-224AF6228F0F}"/>
              </a:ext>
            </a:extLst>
          </p:cNvPr>
          <p:cNvSpPr>
            <a:spLocks noGrp="1"/>
          </p:cNvSpPr>
          <p:nvPr>
            <p:ph type="dt" sz="half" idx="10"/>
          </p:nvPr>
        </p:nvSpPr>
        <p:spPr/>
        <p:txBody>
          <a:bodyPr/>
          <a:lstStyle/>
          <a:p>
            <a:fld id="{4CF9CBDF-97E2-4149-B319-86A8E755AEFF}" type="datetimeFigureOut">
              <a:rPr lang="en-US" smtClean="0"/>
              <a:t>4/3/19</a:t>
            </a:fld>
            <a:endParaRPr lang="en-US"/>
          </a:p>
        </p:txBody>
      </p:sp>
      <p:sp>
        <p:nvSpPr>
          <p:cNvPr id="6" name="Footer Placeholder 5">
            <a:extLst>
              <a:ext uri="{FF2B5EF4-FFF2-40B4-BE49-F238E27FC236}">
                <a16:creationId xmlns:a16="http://schemas.microsoft.com/office/drawing/2014/main" xmlns="" id="{11405523-C8B9-3C4D-B507-D166D7C750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AB2CF9A-C3FB-AA42-BB54-7A107815D2C7}"/>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1863379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EEE86A-83C1-C544-B26B-2E2A2419CB4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62BE0E0-7C5C-B94A-8799-B45BBDF9E1D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D3182903-FF61-2D40-851D-605DDD4B4D9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F58E06A-A351-9646-88E1-EEF8471BB95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49D8C6DA-620F-D548-A345-96A12482220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F9DF0A7-811C-5741-8F0F-9EFBF0AC9614}"/>
              </a:ext>
            </a:extLst>
          </p:cNvPr>
          <p:cNvSpPr>
            <a:spLocks noGrp="1"/>
          </p:cNvSpPr>
          <p:nvPr>
            <p:ph type="dt" sz="half" idx="10"/>
          </p:nvPr>
        </p:nvSpPr>
        <p:spPr/>
        <p:txBody>
          <a:bodyPr/>
          <a:lstStyle/>
          <a:p>
            <a:fld id="{4CF9CBDF-97E2-4149-B319-86A8E755AEFF}" type="datetimeFigureOut">
              <a:rPr lang="en-US" smtClean="0"/>
              <a:t>4/3/19</a:t>
            </a:fld>
            <a:endParaRPr lang="en-US"/>
          </a:p>
        </p:txBody>
      </p:sp>
      <p:sp>
        <p:nvSpPr>
          <p:cNvPr id="8" name="Footer Placeholder 7">
            <a:extLst>
              <a:ext uri="{FF2B5EF4-FFF2-40B4-BE49-F238E27FC236}">
                <a16:creationId xmlns:a16="http://schemas.microsoft.com/office/drawing/2014/main" xmlns="" id="{946B6D1F-6AEF-FE4E-9CB8-9B399D141B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E5DCA82-DC0D-C84A-8F08-9764DA800EF3}"/>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197908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45CB69-FAE3-D544-8757-1D81BF1317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74EB342-6D97-B849-BEF0-33CD71C4A022}"/>
              </a:ext>
            </a:extLst>
          </p:cNvPr>
          <p:cNvSpPr>
            <a:spLocks noGrp="1"/>
          </p:cNvSpPr>
          <p:nvPr>
            <p:ph type="dt" sz="half" idx="10"/>
          </p:nvPr>
        </p:nvSpPr>
        <p:spPr/>
        <p:txBody>
          <a:bodyPr/>
          <a:lstStyle/>
          <a:p>
            <a:fld id="{4CF9CBDF-97E2-4149-B319-86A8E755AEFF}" type="datetimeFigureOut">
              <a:rPr lang="en-US" smtClean="0"/>
              <a:t>4/3/19</a:t>
            </a:fld>
            <a:endParaRPr lang="en-US"/>
          </a:p>
        </p:txBody>
      </p:sp>
      <p:sp>
        <p:nvSpPr>
          <p:cNvPr id="4" name="Footer Placeholder 3">
            <a:extLst>
              <a:ext uri="{FF2B5EF4-FFF2-40B4-BE49-F238E27FC236}">
                <a16:creationId xmlns:a16="http://schemas.microsoft.com/office/drawing/2014/main" xmlns="" id="{ADD7CB53-0F93-3141-A45F-0639E18735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A7451ED-A794-8249-8E61-46058B96D917}"/>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417565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4EFB1FE-B9DA-3044-853D-860E582754E7}"/>
              </a:ext>
            </a:extLst>
          </p:cNvPr>
          <p:cNvSpPr>
            <a:spLocks noGrp="1"/>
          </p:cNvSpPr>
          <p:nvPr>
            <p:ph type="dt" sz="half" idx="10"/>
          </p:nvPr>
        </p:nvSpPr>
        <p:spPr/>
        <p:txBody>
          <a:bodyPr/>
          <a:lstStyle/>
          <a:p>
            <a:fld id="{4CF9CBDF-97E2-4149-B319-86A8E755AEFF}" type="datetimeFigureOut">
              <a:rPr lang="en-US" smtClean="0"/>
              <a:t>4/3/19</a:t>
            </a:fld>
            <a:endParaRPr lang="en-US"/>
          </a:p>
        </p:txBody>
      </p:sp>
      <p:sp>
        <p:nvSpPr>
          <p:cNvPr id="3" name="Footer Placeholder 2">
            <a:extLst>
              <a:ext uri="{FF2B5EF4-FFF2-40B4-BE49-F238E27FC236}">
                <a16:creationId xmlns:a16="http://schemas.microsoft.com/office/drawing/2014/main" xmlns="" id="{5FFAE171-0E8B-B843-AE3B-22ED7D5088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DC67D23-B04A-894C-9733-AE94D1D15D30}"/>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339670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A032C6-47B4-844C-9266-F1033693BFA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55F5CBDA-79B2-814F-B01C-F688B067533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9412CA8-3A27-614F-A799-787242D4724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1E06576B-B974-1F41-82E0-18942A604BBD}"/>
              </a:ext>
            </a:extLst>
          </p:cNvPr>
          <p:cNvSpPr>
            <a:spLocks noGrp="1"/>
          </p:cNvSpPr>
          <p:nvPr>
            <p:ph type="dt" sz="half" idx="10"/>
          </p:nvPr>
        </p:nvSpPr>
        <p:spPr/>
        <p:txBody>
          <a:bodyPr/>
          <a:lstStyle/>
          <a:p>
            <a:fld id="{4CF9CBDF-97E2-4149-B319-86A8E755AEFF}" type="datetimeFigureOut">
              <a:rPr lang="en-US" smtClean="0"/>
              <a:t>4/3/19</a:t>
            </a:fld>
            <a:endParaRPr lang="en-US"/>
          </a:p>
        </p:txBody>
      </p:sp>
      <p:sp>
        <p:nvSpPr>
          <p:cNvPr id="6" name="Footer Placeholder 5">
            <a:extLst>
              <a:ext uri="{FF2B5EF4-FFF2-40B4-BE49-F238E27FC236}">
                <a16:creationId xmlns:a16="http://schemas.microsoft.com/office/drawing/2014/main" xmlns="" id="{D0A9EC59-BA87-B744-8C5E-75BFD5653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7AF953-FB60-BF48-AC00-E4ABC50C6119}"/>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9136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8B7BB-16C1-0249-BBEF-6CEF19EC777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26A09B5C-169A-CB43-AEC4-42F206B82CE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BA2EC1B9-FEBF-9441-B388-3B4ACA93E2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0558C67C-A113-5B4C-8321-426B514823A4}"/>
              </a:ext>
            </a:extLst>
          </p:cNvPr>
          <p:cNvSpPr>
            <a:spLocks noGrp="1"/>
          </p:cNvSpPr>
          <p:nvPr>
            <p:ph type="dt" sz="half" idx="10"/>
          </p:nvPr>
        </p:nvSpPr>
        <p:spPr/>
        <p:txBody>
          <a:bodyPr/>
          <a:lstStyle/>
          <a:p>
            <a:fld id="{4CF9CBDF-97E2-4149-B319-86A8E755AEFF}" type="datetimeFigureOut">
              <a:rPr lang="en-US" smtClean="0"/>
              <a:t>4/3/19</a:t>
            </a:fld>
            <a:endParaRPr lang="en-US"/>
          </a:p>
        </p:txBody>
      </p:sp>
      <p:sp>
        <p:nvSpPr>
          <p:cNvPr id="6" name="Footer Placeholder 5">
            <a:extLst>
              <a:ext uri="{FF2B5EF4-FFF2-40B4-BE49-F238E27FC236}">
                <a16:creationId xmlns:a16="http://schemas.microsoft.com/office/drawing/2014/main" xmlns="" id="{E7DAFEF6-AE54-1849-B0A5-11CC63C08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7599EAB-68D5-AA48-94B7-E37AA4417762}"/>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1055875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55E709F-7159-4B45-B645-8C8C4E2D54B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A468D49-F6F1-A547-8804-B53767E4C2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33C9C8-9457-4642-B29E-D00B12DC3A1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F9CBDF-97E2-4149-B319-86A8E755AEFF}" type="datetimeFigureOut">
              <a:rPr lang="en-US" smtClean="0"/>
              <a:t>4/3/19</a:t>
            </a:fld>
            <a:endParaRPr lang="en-US"/>
          </a:p>
        </p:txBody>
      </p:sp>
      <p:sp>
        <p:nvSpPr>
          <p:cNvPr id="5" name="Footer Placeholder 4">
            <a:extLst>
              <a:ext uri="{FF2B5EF4-FFF2-40B4-BE49-F238E27FC236}">
                <a16:creationId xmlns:a16="http://schemas.microsoft.com/office/drawing/2014/main" xmlns="" id="{B0A11CE6-90C9-A24D-AD31-02CF3F83E6D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9D152F4-7FE6-B24C-A93B-8872A9B9D73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08F631-238D-4F41-81D3-8CB97F52BA64}" type="slidenum">
              <a:rPr lang="en-US" smtClean="0"/>
              <a:t>‹#›</a:t>
            </a:fld>
            <a:endParaRPr lang="en-US"/>
          </a:p>
        </p:txBody>
      </p:sp>
    </p:spTree>
    <p:extLst>
      <p:ext uri="{BB962C8B-B14F-4D97-AF65-F5344CB8AC3E}">
        <p14:creationId xmlns:p14="http://schemas.microsoft.com/office/powerpoint/2010/main" val="20342376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C62871C3-AE67-6444-90FC-441E2B7D791C}"/>
              </a:ext>
            </a:extLst>
          </p:cNvPr>
          <p:cNvGrpSpPr/>
          <p:nvPr/>
        </p:nvGrpSpPr>
        <p:grpSpPr>
          <a:xfrm>
            <a:off x="0" y="0"/>
            <a:ext cx="9144000" cy="6858000"/>
            <a:chOff x="0" y="0"/>
            <a:chExt cx="9144000" cy="6858000"/>
          </a:xfrm>
        </p:grpSpPr>
        <p:grpSp>
          <p:nvGrpSpPr>
            <p:cNvPr id="6" name="Group 5">
              <a:extLst>
                <a:ext uri="{FF2B5EF4-FFF2-40B4-BE49-F238E27FC236}">
                  <a16:creationId xmlns:a16="http://schemas.microsoft.com/office/drawing/2014/main" xmlns="" id="{3D0592EF-BF7D-D245-9376-1468D2942C44}"/>
                </a:ext>
              </a:extLst>
            </p:cNvPr>
            <p:cNvGrpSpPr/>
            <p:nvPr/>
          </p:nvGrpSpPr>
          <p:grpSpPr>
            <a:xfrm>
              <a:off x="0" y="0"/>
              <a:ext cx="9144000" cy="6858000"/>
              <a:chOff x="0" y="0"/>
              <a:chExt cx="9144000" cy="6858000"/>
            </a:xfrm>
          </p:grpSpPr>
          <p:pic>
            <p:nvPicPr>
              <p:cNvPr id="4" name="Picture 3">
                <a:extLst>
                  <a:ext uri="{FF2B5EF4-FFF2-40B4-BE49-F238E27FC236}">
                    <a16:creationId xmlns:a16="http://schemas.microsoft.com/office/drawing/2014/main" xmlns="" id="{E288D0EF-4D78-6043-A3FC-489127D1BAB9}"/>
                  </a:ext>
                </a:extLst>
              </p:cNvPr>
              <p:cNvPicPr>
                <a:picLocks noChangeAspect="1"/>
              </p:cNvPicPr>
              <p:nvPr/>
            </p:nvPicPr>
            <p:blipFill rotWithShape="1">
              <a:blip r:embed="rId3">
                <a:extLst/>
              </a:blip>
              <a:srcRect l="4796" t="2500"/>
              <a:stretch/>
            </p:blipFill>
            <p:spPr>
              <a:xfrm>
                <a:off x="1150569" y="0"/>
                <a:ext cx="7993431" cy="6858000"/>
              </a:xfrm>
              <a:prstGeom prst="rect">
                <a:avLst/>
              </a:prstGeom>
            </p:spPr>
          </p:pic>
          <p:sp>
            <p:nvSpPr>
              <p:cNvPr id="5" name="Rectangle 4">
                <a:extLst>
                  <a:ext uri="{FF2B5EF4-FFF2-40B4-BE49-F238E27FC236}">
                    <a16:creationId xmlns:a16="http://schemas.microsoft.com/office/drawing/2014/main" xmlns="" id="{40E80EBF-23ED-564A-B9B1-FAE7C8A52CFE}"/>
                  </a:ext>
                </a:extLst>
              </p:cNvPr>
              <p:cNvSpPr/>
              <p:nvPr/>
            </p:nvSpPr>
            <p:spPr>
              <a:xfrm>
                <a:off x="0" y="0"/>
                <a:ext cx="1585913"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xmlns="" id="{C40E94F0-0675-CD4B-9BBE-7F0821697720}"/>
                </a:ext>
              </a:extLst>
            </p:cNvPr>
            <p:cNvSpPr/>
            <p:nvPr/>
          </p:nvSpPr>
          <p:spPr>
            <a:xfrm>
              <a:off x="671513" y="5529263"/>
              <a:ext cx="2128837" cy="1128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xmlns="" id="{FAA35349-2FAF-C043-BAE1-603D86A947AE}"/>
              </a:ext>
            </a:extLst>
          </p:cNvPr>
          <p:cNvSpPr txBox="1"/>
          <p:nvPr/>
        </p:nvSpPr>
        <p:spPr>
          <a:xfrm>
            <a:off x="3736607" y="5570399"/>
            <a:ext cx="5407393" cy="954107"/>
          </a:xfrm>
          <a:prstGeom prst="rect">
            <a:avLst/>
          </a:prstGeom>
          <a:noFill/>
        </p:spPr>
        <p:txBody>
          <a:bodyPr wrap="square" rtlCol="0">
            <a:spAutoFit/>
          </a:bodyPr>
          <a:lstStyle/>
          <a:p>
            <a:pPr algn="ctr"/>
            <a:r>
              <a:rPr lang="es-ES_tradnl" sz="2800" dirty="0"/>
              <a:t>Presentado por</a:t>
            </a:r>
            <a:r>
              <a:rPr lang="es-ES_tradnl" sz="2800" dirty="0" smtClean="0"/>
              <a:t>:</a:t>
            </a:r>
          </a:p>
          <a:p>
            <a:pPr algn="ctr"/>
            <a:r>
              <a:rPr lang="es-ES_tradnl" sz="2800" dirty="0" smtClean="0"/>
              <a:t> </a:t>
            </a:r>
            <a:r>
              <a:rPr lang="es-ES_tradnl" sz="2800" dirty="0"/>
              <a:t>E. </a:t>
            </a:r>
            <a:r>
              <a:rPr lang="es-ES_tradnl" sz="2800" dirty="0" err="1"/>
              <a:t>LeBron</a:t>
            </a:r>
            <a:r>
              <a:rPr lang="es-ES_tradnl" sz="2800" dirty="0"/>
              <a:t> Fairbanks</a:t>
            </a:r>
          </a:p>
        </p:txBody>
      </p:sp>
      <p:pic>
        <p:nvPicPr>
          <p:cNvPr id="11" name="Picture 10">
            <a:extLst>
              <a:ext uri="{FF2B5EF4-FFF2-40B4-BE49-F238E27FC236}">
                <a16:creationId xmlns:a16="http://schemas.microsoft.com/office/drawing/2014/main" xmlns="" id="{5F150986-C6FF-3A44-BB88-1529AA1D49BF}"/>
              </a:ext>
            </a:extLst>
          </p:cNvPr>
          <p:cNvPicPr>
            <a:picLocks noChangeAspect="1"/>
          </p:cNvPicPr>
          <p:nvPr/>
        </p:nvPicPr>
        <p:blipFill rotWithShape="1">
          <a:blip r:embed="rId4"/>
          <a:srcRect b="6119"/>
          <a:stretch/>
        </p:blipFill>
        <p:spPr>
          <a:xfrm>
            <a:off x="289534" y="5682635"/>
            <a:ext cx="1985963" cy="298748"/>
          </a:xfrm>
          <a:prstGeom prst="rect">
            <a:avLst/>
          </a:prstGeom>
        </p:spPr>
      </p:pic>
      <p:sp>
        <p:nvSpPr>
          <p:cNvPr id="12" name="TextBox 11">
            <a:extLst>
              <a:ext uri="{FF2B5EF4-FFF2-40B4-BE49-F238E27FC236}">
                <a16:creationId xmlns:a16="http://schemas.microsoft.com/office/drawing/2014/main" xmlns="" id="{ADF4F72B-4B40-E341-8904-81578A57B59C}"/>
              </a:ext>
            </a:extLst>
          </p:cNvPr>
          <p:cNvSpPr txBox="1"/>
          <p:nvPr/>
        </p:nvSpPr>
        <p:spPr>
          <a:xfrm>
            <a:off x="3843338" y="5006043"/>
            <a:ext cx="5300662" cy="646331"/>
          </a:xfrm>
          <a:prstGeom prst="rect">
            <a:avLst/>
          </a:prstGeom>
          <a:noFill/>
        </p:spPr>
        <p:txBody>
          <a:bodyPr wrap="square" rtlCol="0">
            <a:spAutoFit/>
          </a:bodyPr>
          <a:lstStyle/>
          <a:p>
            <a:pPr algn="ctr"/>
            <a:r>
              <a:rPr lang="es-ES_tradnl" sz="3600" b="1" dirty="0">
                <a:solidFill>
                  <a:srgbClr val="C00000"/>
                </a:solidFill>
              </a:rPr>
              <a:t>NUTRIENDO CONFIANZA</a:t>
            </a:r>
          </a:p>
        </p:txBody>
      </p:sp>
      <p:sp>
        <p:nvSpPr>
          <p:cNvPr id="10" name="Oval 9">
            <a:extLst>
              <a:ext uri="{FF2B5EF4-FFF2-40B4-BE49-F238E27FC236}">
                <a16:creationId xmlns:a16="http://schemas.microsoft.com/office/drawing/2014/main" xmlns="" id="{D1F8F2D9-13F5-7949-B4E0-5FC681876082}"/>
              </a:ext>
            </a:extLst>
          </p:cNvPr>
          <p:cNvSpPr/>
          <p:nvPr/>
        </p:nvSpPr>
        <p:spPr>
          <a:xfrm>
            <a:off x="671513" y="4153309"/>
            <a:ext cx="1132284" cy="117589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1</a:t>
            </a:r>
            <a:endParaRPr lang="en-US" b="1" dirty="0"/>
          </a:p>
        </p:txBody>
      </p:sp>
    </p:spTree>
    <p:extLst>
      <p:ext uri="{BB962C8B-B14F-4D97-AF65-F5344CB8AC3E}">
        <p14:creationId xmlns:p14="http://schemas.microsoft.com/office/powerpoint/2010/main" val="14967873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 name="Rectangle 1">
            <a:extLst>
              <a:ext uri="{FF2B5EF4-FFF2-40B4-BE49-F238E27FC236}">
                <a16:creationId xmlns:a16="http://schemas.microsoft.com/office/drawing/2014/main" xmlns="" id="{9AA2F5C1-2DA8-294C-B3E3-B4182A18AA57}"/>
              </a:ext>
            </a:extLst>
          </p:cNvPr>
          <p:cNvSpPr/>
          <p:nvPr/>
        </p:nvSpPr>
        <p:spPr>
          <a:xfrm>
            <a:off x="234315" y="303222"/>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DESARROLLANDO UNA REPUTACIÓN DE CONFIANZA </a:t>
            </a:r>
            <a:endParaRPr lang="en-US" sz="2400" dirty="0"/>
          </a:p>
        </p:txBody>
      </p:sp>
      <p:sp>
        <p:nvSpPr>
          <p:cNvPr id="4" name="Oval 3">
            <a:extLst>
              <a:ext uri="{FF2B5EF4-FFF2-40B4-BE49-F238E27FC236}">
                <a16:creationId xmlns:a16="http://schemas.microsoft.com/office/drawing/2014/main" xmlns="" id="{B2C60BB2-D730-CE49-B7FD-9CBC61A93F2A}"/>
              </a:ext>
            </a:extLst>
          </p:cNvPr>
          <p:cNvSpPr/>
          <p:nvPr/>
        </p:nvSpPr>
        <p:spPr>
          <a:xfrm>
            <a:off x="3998714" y="852928"/>
            <a:ext cx="1146572" cy="107091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1</a:t>
            </a:r>
            <a:endParaRPr lang="en-US" b="1" dirty="0"/>
          </a:p>
        </p:txBody>
      </p:sp>
      <p:sp>
        <p:nvSpPr>
          <p:cNvPr id="11" name="Rectangle 10">
            <a:extLst>
              <a:ext uri="{FF2B5EF4-FFF2-40B4-BE49-F238E27FC236}">
                <a16:creationId xmlns:a16="http://schemas.microsoft.com/office/drawing/2014/main" xmlns="" id="{A7FD2707-6B79-8842-91BD-7D5BCA458842}"/>
              </a:ext>
            </a:extLst>
          </p:cNvPr>
          <p:cNvSpPr/>
          <p:nvPr/>
        </p:nvSpPr>
        <p:spPr>
          <a:xfrm>
            <a:off x="714835" y="2168870"/>
            <a:ext cx="8200104" cy="1138773"/>
          </a:xfrm>
          <a:prstGeom prst="rect">
            <a:avLst/>
          </a:prstGeom>
        </p:spPr>
        <p:txBody>
          <a:bodyPr wrap="square">
            <a:spAutoFit/>
          </a:bodyPr>
          <a:lstStyle/>
          <a:p>
            <a:pPr algn="ctr">
              <a:spcAft>
                <a:spcPts val="0"/>
              </a:spcAft>
            </a:pPr>
            <a:r>
              <a:rPr lang="es-ES" sz="2400" dirty="0">
                <a:latin typeface="Arial" panose="020B0604020202020204" pitchFamily="34" charset="0"/>
                <a:ea typeface="Malgun Gothic" panose="020B0503020000020004" pitchFamily="34" charset="-127"/>
                <a:cs typeface="Arial" panose="020B0604020202020204" pitchFamily="34" charset="0"/>
              </a:rPr>
              <a:t> </a:t>
            </a:r>
            <a:r>
              <a:rPr lang="es-ES" sz="2800" b="1" dirty="0">
                <a:solidFill>
                  <a:srgbClr val="C00000"/>
                </a:solidFill>
                <a:latin typeface="Arial" panose="020B0604020202020204" pitchFamily="34" charset="0"/>
                <a:ea typeface="Malgun Gothic" panose="020B0503020000020004" pitchFamily="34" charset="-127"/>
                <a:cs typeface="Arial" panose="020B0604020202020204" pitchFamily="34" charset="0"/>
              </a:rPr>
              <a:t>Cualidades de Integridad y Consistencia</a:t>
            </a:r>
          </a:p>
          <a:p>
            <a:pPr algn="ctr">
              <a:spcAft>
                <a:spcPts val="0"/>
              </a:spcAft>
            </a:pPr>
            <a:r>
              <a:rPr lang="es-ES" sz="2000" dirty="0">
                <a:latin typeface="Arial" panose="020B0604020202020204" pitchFamily="34" charset="0"/>
                <a:ea typeface="Malgun Gothic" panose="020B0503020000020004" pitchFamily="34" charset="-127"/>
                <a:cs typeface="Arial" panose="020B0604020202020204" pitchFamily="34" charset="0"/>
              </a:rPr>
              <a:t>“¿Vivo de la manera que digo vivir… Consistentemente?”</a:t>
            </a:r>
          </a:p>
          <a:p>
            <a:pPr algn="ctr">
              <a:spcAft>
                <a:spcPts val="0"/>
              </a:spcAft>
            </a:pPr>
            <a:r>
              <a:rPr lang="es-ES" sz="2000" dirty="0">
                <a:latin typeface="Arial" panose="020B0604020202020204" pitchFamily="34" charset="0"/>
                <a:ea typeface="Malgun Gothic" panose="020B0503020000020004" pitchFamily="34" charset="-127"/>
                <a:cs typeface="Arial" panose="020B0604020202020204" pitchFamily="34" charset="0"/>
              </a:rPr>
              <a:t>“¿Hago lo que digo que haré… Consistentemente? </a:t>
            </a:r>
            <a:endParaRPr lang="en-PH" sz="2000" dirty="0">
              <a:latin typeface="Arial" panose="020B0604020202020204" pitchFamily="34" charset="0"/>
              <a:ea typeface="Malgun Gothic" panose="020B0503020000020004" pitchFamily="34" charset="-127"/>
              <a:cs typeface="Arial" panose="020B0604020202020204" pitchFamily="34" charset="0"/>
            </a:endParaRPr>
          </a:p>
        </p:txBody>
      </p:sp>
      <p:sp>
        <p:nvSpPr>
          <p:cNvPr id="13" name="Rectangle 12">
            <a:extLst>
              <a:ext uri="{FF2B5EF4-FFF2-40B4-BE49-F238E27FC236}">
                <a16:creationId xmlns:a16="http://schemas.microsoft.com/office/drawing/2014/main" xmlns="" id="{EE10FDDB-C482-3D4F-9EA4-6E5277E6E7A8}"/>
              </a:ext>
            </a:extLst>
          </p:cNvPr>
          <p:cNvSpPr/>
          <p:nvPr/>
        </p:nvSpPr>
        <p:spPr>
          <a:xfrm>
            <a:off x="474691" y="3719596"/>
            <a:ext cx="8300346" cy="1631216"/>
          </a:xfrm>
          <a:prstGeom prst="rect">
            <a:avLst/>
          </a:prstGeom>
        </p:spPr>
        <p:txBody>
          <a:bodyPr wrap="square">
            <a:spAutoFit/>
          </a:bodyPr>
          <a:lstStyle/>
          <a:p>
            <a:pPr algn="ctr">
              <a:spcAft>
                <a:spcPts val="0"/>
              </a:spcAft>
            </a:pPr>
            <a:r>
              <a:rPr lang="es-ES" sz="2000" dirty="0">
                <a:latin typeface="Arial" panose="020B0604020202020204" pitchFamily="34" charset="0"/>
                <a:ea typeface="Malgun Gothic" panose="020B0503020000020004" pitchFamily="34" charset="-127"/>
                <a:cs typeface="Arial" panose="020B0604020202020204" pitchFamily="34" charset="0"/>
              </a:rPr>
              <a:t>El </a:t>
            </a:r>
            <a:r>
              <a:rPr lang="es-ES" sz="2000" b="1" dirty="0">
                <a:latin typeface="Arial" panose="020B0604020202020204" pitchFamily="34" charset="0"/>
                <a:ea typeface="Malgun Gothic" panose="020B0503020000020004" pitchFamily="34" charset="-127"/>
                <a:cs typeface="Arial" panose="020B0604020202020204" pitchFamily="34" charset="0"/>
              </a:rPr>
              <a:t>Dr. Ted </a:t>
            </a:r>
            <a:r>
              <a:rPr lang="es-ES" sz="2000" b="1" dirty="0" err="1">
                <a:latin typeface="Arial" panose="020B0604020202020204" pitchFamily="34" charset="0"/>
                <a:ea typeface="Malgun Gothic" panose="020B0503020000020004" pitchFamily="34" charset="-127"/>
                <a:cs typeface="Arial" panose="020B0604020202020204" pitchFamily="34" charset="0"/>
              </a:rPr>
              <a:t>Engtrom</a:t>
            </a:r>
            <a:r>
              <a:rPr lang="es-ES" sz="2000" b="1" dirty="0">
                <a:latin typeface="Arial" panose="020B0604020202020204" pitchFamily="34" charset="0"/>
                <a:ea typeface="Malgun Gothic" panose="020B0503020000020004" pitchFamily="34" charset="-127"/>
                <a:cs typeface="Arial" panose="020B0604020202020204" pitchFamily="34" charset="0"/>
              </a:rPr>
              <a:t> </a:t>
            </a:r>
            <a:r>
              <a:rPr lang="es-ES" sz="2000" dirty="0">
                <a:latin typeface="Arial" panose="020B0604020202020204" pitchFamily="34" charset="0"/>
                <a:ea typeface="Malgun Gothic" panose="020B0503020000020004" pitchFamily="34" charset="-127"/>
                <a:cs typeface="Arial" panose="020B0604020202020204" pitchFamily="34" charset="0"/>
              </a:rPr>
              <a:t>cuando le preguntaron, “¿qué es lo que usted quisiera que se escriba en su lápida?” respondió “Acá se encuentra un hombre de integridad.” Esto se debe a que el gran sello de un Cristiano es ser conocido como un hombre de integridad… algo consistente en nuestras vidas ya sean publicas o privadas. </a:t>
            </a:r>
            <a:endParaRPr lang="en-PH" sz="2000" dirty="0">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8353584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3">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xmlns="" id="{6CB2F2C3-1917-B447-99DE-4C7E67DEA765}"/>
              </a:ext>
            </a:extLst>
          </p:cNvPr>
          <p:cNvSpPr/>
          <p:nvPr/>
        </p:nvSpPr>
        <p:spPr>
          <a:xfrm>
            <a:off x="234315" y="512585"/>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Atención a la Integridad y Consistencia</a:t>
            </a:r>
            <a:endParaRPr lang="en-US" sz="2400" dirty="0"/>
          </a:p>
        </p:txBody>
      </p:sp>
      <p:sp>
        <p:nvSpPr>
          <p:cNvPr id="4" name="Rectangle 3">
            <a:extLst>
              <a:ext uri="{FF2B5EF4-FFF2-40B4-BE49-F238E27FC236}">
                <a16:creationId xmlns:a16="http://schemas.microsoft.com/office/drawing/2014/main" xmlns="" id="{18DDF4E5-DAEF-C242-9F4D-5036B87FBB85}"/>
              </a:ext>
            </a:extLst>
          </p:cNvPr>
          <p:cNvSpPr/>
          <p:nvPr/>
        </p:nvSpPr>
        <p:spPr>
          <a:xfrm>
            <a:off x="578643" y="1590325"/>
            <a:ext cx="7986713" cy="3298339"/>
          </a:xfrm>
          <a:prstGeom prst="rect">
            <a:avLst/>
          </a:prstGeom>
        </p:spPr>
        <p:txBody>
          <a:bodyPr wrap="square">
            <a:spAutoFit/>
          </a:bodyPr>
          <a:lstStyle/>
          <a:p>
            <a:pPr>
              <a:lnSpc>
                <a:spcPct val="150000"/>
              </a:lnSpc>
              <a:spcAft>
                <a:spcPts val="0"/>
              </a:spcAft>
            </a:pPr>
            <a:r>
              <a:rPr lang="es-ES" sz="2000" b="1" dirty="0">
                <a:latin typeface="Arial" panose="020B0604020202020204" pitchFamily="34" charset="0"/>
                <a:ea typeface="Malgun Gothic" panose="020B0503020000020004" pitchFamily="34" charset="-127"/>
                <a:cs typeface="Arial" panose="020B0604020202020204" pitchFamily="34" charset="0"/>
              </a:rPr>
              <a:t>Integridad: </a:t>
            </a:r>
            <a:r>
              <a:rPr lang="es-ES" sz="2000" dirty="0">
                <a:latin typeface="Arial" panose="020B0604020202020204" pitchFamily="34" charset="0"/>
                <a:ea typeface="Malgun Gothic" panose="020B0503020000020004" pitchFamily="34" charset="-127"/>
                <a:cs typeface="Arial" panose="020B0604020202020204" pitchFamily="34" charset="0"/>
              </a:rPr>
              <a:t>honestidad, consistencia y coherencia. Los elementos básicos del carácter Cristiano. Por fuera y por dentro. Este es el rasgo número 1 que otras personas quieren en los líderes. </a:t>
            </a:r>
            <a:endParaRPr lang="en-PH" sz="2000" dirty="0">
              <a:latin typeface="Arial" panose="020B0604020202020204" pitchFamily="34" charset="0"/>
              <a:ea typeface="Malgun Gothic" panose="020B0503020000020004" pitchFamily="34" charset="-127"/>
              <a:cs typeface="Arial" panose="020B0604020202020204" pitchFamily="34" charset="0"/>
            </a:endParaRPr>
          </a:p>
          <a:p>
            <a:pPr>
              <a:lnSpc>
                <a:spcPct val="150000"/>
              </a:lnSpc>
              <a:spcAft>
                <a:spcPts val="0"/>
              </a:spcAft>
            </a:pPr>
            <a:r>
              <a:rPr lang="es-ES" sz="2000" dirty="0">
                <a:latin typeface="Arial" panose="020B0604020202020204" pitchFamily="34" charset="0"/>
                <a:ea typeface="Malgun Gothic" panose="020B0503020000020004" pitchFamily="34" charset="-127"/>
                <a:cs typeface="Arial" panose="020B0604020202020204" pitchFamily="34" charset="0"/>
              </a:rPr>
              <a:t> </a:t>
            </a:r>
            <a:endParaRPr lang="en-PH" sz="2000" b="1" dirty="0">
              <a:latin typeface="Arial" panose="020B0604020202020204" pitchFamily="34" charset="0"/>
              <a:ea typeface="Malgun Gothic" panose="020B0503020000020004" pitchFamily="34" charset="-127"/>
              <a:cs typeface="Arial" panose="020B0604020202020204" pitchFamily="34" charset="0"/>
            </a:endParaRPr>
          </a:p>
          <a:p>
            <a:pPr>
              <a:lnSpc>
                <a:spcPct val="150000"/>
              </a:lnSpc>
              <a:spcAft>
                <a:spcPts val="0"/>
              </a:spcAft>
            </a:pPr>
            <a:r>
              <a:rPr lang="es-ES" sz="2000" b="1" dirty="0">
                <a:latin typeface="Arial" panose="020B0604020202020204" pitchFamily="34" charset="0"/>
                <a:ea typeface="Malgun Gothic" panose="020B0503020000020004" pitchFamily="34" charset="-127"/>
                <a:cs typeface="Arial" panose="020B0604020202020204" pitchFamily="34" charset="0"/>
              </a:rPr>
              <a:t>DESDE UN PUNTO BÍBLICO</a:t>
            </a:r>
            <a:r>
              <a:rPr lang="es-ES" sz="2000" dirty="0">
                <a:latin typeface="Arial" panose="020B0604020202020204" pitchFamily="34" charset="0"/>
                <a:ea typeface="Malgun Gothic" panose="020B0503020000020004" pitchFamily="34" charset="-127"/>
                <a:cs typeface="Arial" panose="020B0604020202020204" pitchFamily="34" charset="0"/>
              </a:rPr>
              <a:t>, tiene que ver con ser moralmente sensato… saber que es lo que es importante para Dios y vivir constantemente a la luz de lo que es importante para Él.</a:t>
            </a:r>
            <a:endParaRPr lang="en-PH" sz="2000" dirty="0">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35578211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xmlns="" id="{B727F24E-01CB-E54B-B7A3-9B390003DDC1}"/>
              </a:ext>
            </a:extLst>
          </p:cNvPr>
          <p:cNvSpPr/>
          <p:nvPr/>
        </p:nvSpPr>
        <p:spPr>
          <a:xfrm>
            <a:off x="234315" y="341131"/>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Atención a la Integridad y Consistencia</a:t>
            </a:r>
            <a:endParaRPr lang="en-US" sz="2400" dirty="0"/>
          </a:p>
        </p:txBody>
      </p:sp>
      <p:sp>
        <p:nvSpPr>
          <p:cNvPr id="2" name="Rectangle 1">
            <a:extLst>
              <a:ext uri="{FF2B5EF4-FFF2-40B4-BE49-F238E27FC236}">
                <a16:creationId xmlns:a16="http://schemas.microsoft.com/office/drawing/2014/main" xmlns="" id="{F2519E77-8031-D648-A5FC-B08484480B47}"/>
              </a:ext>
            </a:extLst>
          </p:cNvPr>
          <p:cNvSpPr/>
          <p:nvPr/>
        </p:nvSpPr>
        <p:spPr>
          <a:xfrm>
            <a:off x="305752" y="911766"/>
            <a:ext cx="8529638" cy="707886"/>
          </a:xfrm>
          <a:prstGeom prst="rect">
            <a:avLst/>
          </a:prstGeom>
        </p:spPr>
        <p:txBody>
          <a:bodyPr wrap="square">
            <a:spAutoFit/>
          </a:bodyPr>
          <a:lstStyle/>
          <a:p>
            <a:r>
              <a:rPr lang="es-ES_tradnl" sz="2000" b="1" i="1" dirty="0">
                <a:solidFill>
                  <a:srgbClr val="001320"/>
                </a:solidFill>
                <a:latin typeface="Arial" panose="020B0604020202020204" pitchFamily="34" charset="0"/>
                <a:cs typeface="Arial" panose="020B0604020202020204" pitchFamily="34" charset="0"/>
              </a:rPr>
              <a:t>“Y él los pastoreó según la integridad de su corazón, y los </a:t>
            </a:r>
            <a:r>
              <a:rPr lang="es-ES_tradnl" sz="2000" b="1" i="1" dirty="0" err="1">
                <a:solidFill>
                  <a:srgbClr val="001320"/>
                </a:solidFill>
                <a:latin typeface="Arial" panose="020B0604020202020204" pitchFamily="34" charset="0"/>
                <a:cs typeface="Arial" panose="020B0604020202020204" pitchFamily="34" charset="0"/>
              </a:rPr>
              <a:t>guió</a:t>
            </a:r>
            <a:r>
              <a:rPr lang="es-ES_tradnl" sz="2000" b="1" i="1" dirty="0">
                <a:solidFill>
                  <a:srgbClr val="001320"/>
                </a:solidFill>
                <a:latin typeface="Arial" panose="020B0604020202020204" pitchFamily="34" charset="0"/>
                <a:cs typeface="Arial" panose="020B0604020202020204" pitchFamily="34" charset="0"/>
              </a:rPr>
              <a:t> con la destreza de sus manos</a:t>
            </a:r>
            <a:r>
              <a:rPr lang="es-ES_tradnl" sz="2000" b="1" dirty="0">
                <a:solidFill>
                  <a:srgbClr val="001320"/>
                </a:solidFill>
                <a:latin typeface="Arial" panose="020B0604020202020204" pitchFamily="34" charset="0"/>
                <a:cs typeface="Arial" panose="020B0604020202020204" pitchFamily="34" charset="0"/>
              </a:rPr>
              <a:t>.” </a:t>
            </a:r>
            <a:r>
              <a:rPr lang="es-ES_tradnl" dirty="0">
                <a:solidFill>
                  <a:srgbClr val="001320"/>
                </a:solidFill>
                <a:latin typeface="Arial" panose="020B0604020202020204" pitchFamily="34" charset="0"/>
                <a:cs typeface="Arial" panose="020B0604020202020204" pitchFamily="34" charset="0"/>
              </a:rPr>
              <a:t>Salmos 78:72</a:t>
            </a:r>
            <a:endParaRPr lang="es-ES_tradnl"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C89EEE52-D18D-8B43-8DB5-87487CF7F208}"/>
              </a:ext>
            </a:extLst>
          </p:cNvPr>
          <p:cNvSpPr/>
          <p:nvPr/>
        </p:nvSpPr>
        <p:spPr>
          <a:xfrm>
            <a:off x="305752" y="1676040"/>
            <a:ext cx="8658225" cy="369332"/>
          </a:xfrm>
          <a:prstGeom prst="rect">
            <a:avLst/>
          </a:prstGeom>
        </p:spPr>
        <p:txBody>
          <a:bodyPr wrap="square">
            <a:spAutoFit/>
          </a:bodyPr>
          <a:lstStyle/>
          <a:p>
            <a:r>
              <a:rPr lang="es-ES_tradnl" b="1" i="1" dirty="0">
                <a:latin typeface="Arial" panose="020B0604020202020204" pitchFamily="34" charset="0"/>
                <a:cs typeface="Arial" panose="020B0604020202020204" pitchFamily="34" charset="0"/>
              </a:rPr>
              <a:t>“</a:t>
            </a:r>
            <a:r>
              <a:rPr lang="es-ES_tradnl" b="1" i="1" dirty="0">
                <a:solidFill>
                  <a:srgbClr val="001320"/>
                </a:solidFill>
                <a:latin typeface="Arial" panose="020B0604020202020204" pitchFamily="34" charset="0"/>
                <a:cs typeface="Arial" panose="020B0604020202020204" pitchFamily="34" charset="0"/>
              </a:rPr>
              <a:t>La integridad y la rectitud me preserven, porque en ti espero.</a:t>
            </a:r>
            <a:r>
              <a:rPr lang="es-ES_tradnl" b="1" dirty="0">
                <a:solidFill>
                  <a:srgbClr val="001320"/>
                </a:solidFill>
                <a:latin typeface="Arial" panose="020B0604020202020204" pitchFamily="34" charset="0"/>
                <a:cs typeface="Arial" panose="020B0604020202020204" pitchFamily="34" charset="0"/>
              </a:rPr>
              <a:t>” </a:t>
            </a:r>
            <a:r>
              <a:rPr lang="es-ES_tradnl" dirty="0">
                <a:solidFill>
                  <a:srgbClr val="001320"/>
                </a:solidFill>
                <a:latin typeface="Arial" panose="020B0604020202020204" pitchFamily="34" charset="0"/>
                <a:cs typeface="Arial" panose="020B0604020202020204" pitchFamily="34" charset="0"/>
              </a:rPr>
              <a:t>Salmos 25:21</a:t>
            </a:r>
            <a:endParaRPr lang="es-ES_tradnl"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6A0B45D9-A7D0-5D4C-9296-3B5D495CB2C9}"/>
              </a:ext>
            </a:extLst>
          </p:cNvPr>
          <p:cNvSpPr/>
          <p:nvPr/>
        </p:nvSpPr>
        <p:spPr>
          <a:xfrm>
            <a:off x="305752" y="2153599"/>
            <a:ext cx="8529638" cy="677108"/>
          </a:xfrm>
          <a:prstGeom prst="rect">
            <a:avLst/>
          </a:prstGeom>
        </p:spPr>
        <p:txBody>
          <a:bodyPr wrap="square">
            <a:spAutoFit/>
          </a:bodyPr>
          <a:lstStyle/>
          <a:p>
            <a:r>
              <a:rPr lang="es-ES_tradnl" sz="1900" b="1" i="1" dirty="0">
                <a:solidFill>
                  <a:srgbClr val="001320"/>
                </a:solidFill>
                <a:latin typeface="Arial" panose="020B0604020202020204" pitchFamily="34" charset="0"/>
                <a:cs typeface="Arial" panose="020B0604020202020204" pitchFamily="34" charset="0"/>
              </a:rPr>
              <a:t>“El que es fiel en lo muy poco, es fiel también en lo mucho; y el que es injusto en lo muy poco, también es injusto en lo mucho.</a:t>
            </a:r>
            <a:r>
              <a:rPr lang="es-ES_tradnl" sz="1900" b="1" dirty="0">
                <a:solidFill>
                  <a:srgbClr val="001320"/>
                </a:solidFill>
                <a:latin typeface="Arial" panose="020B0604020202020204" pitchFamily="34" charset="0"/>
                <a:cs typeface="Arial" panose="020B0604020202020204" pitchFamily="34" charset="0"/>
              </a:rPr>
              <a:t>”</a:t>
            </a:r>
            <a:r>
              <a:rPr lang="es-ES_tradnl" sz="1900" dirty="0">
                <a:solidFill>
                  <a:srgbClr val="001320"/>
                </a:solidFill>
                <a:latin typeface="Arial" panose="020B0604020202020204" pitchFamily="34" charset="0"/>
                <a:cs typeface="Arial" panose="020B0604020202020204" pitchFamily="34" charset="0"/>
              </a:rPr>
              <a:t> </a:t>
            </a:r>
            <a:r>
              <a:rPr lang="es-ES_tradnl" dirty="0">
                <a:solidFill>
                  <a:srgbClr val="001320"/>
                </a:solidFill>
                <a:latin typeface="Arial" panose="020B0604020202020204" pitchFamily="34" charset="0"/>
                <a:cs typeface="Arial" panose="020B0604020202020204" pitchFamily="34" charset="0"/>
              </a:rPr>
              <a:t>Lucas 16:10</a:t>
            </a:r>
            <a:endParaRPr lang="es-ES_tradnl"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6AB5E18B-6221-BF47-B78A-8107C48A7AE5}"/>
              </a:ext>
            </a:extLst>
          </p:cNvPr>
          <p:cNvSpPr txBox="1"/>
          <p:nvPr/>
        </p:nvSpPr>
        <p:spPr>
          <a:xfrm>
            <a:off x="6486525" y="2806829"/>
            <a:ext cx="2212337" cy="338554"/>
          </a:xfrm>
          <a:prstGeom prst="rect">
            <a:avLst/>
          </a:prstGeom>
          <a:noFill/>
        </p:spPr>
        <p:txBody>
          <a:bodyPr wrap="none" rtlCol="0">
            <a:spAutoFit/>
          </a:bodyPr>
          <a:lstStyle/>
          <a:p>
            <a:r>
              <a:rPr lang="es-ES_tradnl" sz="1600" dirty="0"/>
              <a:t>La Biblia de las Américas</a:t>
            </a:r>
          </a:p>
        </p:txBody>
      </p:sp>
      <p:sp>
        <p:nvSpPr>
          <p:cNvPr id="14" name="Rectangle 1">
            <a:extLst>
              <a:ext uri="{FF2B5EF4-FFF2-40B4-BE49-F238E27FC236}">
                <a16:creationId xmlns:a16="http://schemas.microsoft.com/office/drawing/2014/main" xmlns="" id="{BECCE771-1357-CC48-A89C-ADF19A2CAD39}"/>
              </a:ext>
            </a:extLst>
          </p:cNvPr>
          <p:cNvSpPr>
            <a:spLocks noChangeArrowheads="1"/>
          </p:cNvSpPr>
          <p:nvPr/>
        </p:nvSpPr>
        <p:spPr bwMode="auto">
          <a:xfrm>
            <a:off x="234315" y="3490837"/>
            <a:ext cx="8781098"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largo plazo, lo que importa únicamente es integridad. Es mas, sin integridad, no hay largo plazo.</a:t>
            </a:r>
            <a:r>
              <a:rPr kumimoji="0" lang="es-ES" altLang="en-US"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s-ES" altLang="en-US" sz="14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Lema de la compañía de </a:t>
            </a:r>
            <a:r>
              <a:rPr kumimoji="0" lang="es-ES" altLang="en-US" sz="14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Packer</a:t>
            </a:r>
            <a:r>
              <a:rPr kumimoji="0" lang="es-E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Thomas</a:t>
            </a:r>
            <a:r>
              <a:rPr kumimoji="0" lang="es-ES" altLang="en-US" sz="14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4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n-US" sz="14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Best</a:t>
            </a:r>
            <a:r>
              <a:rPr kumimoji="0" lang="es-E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n-US" sz="14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Practices</a:t>
            </a:r>
            <a:r>
              <a:rPr kumimoji="0" lang="es-E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n-US" sz="14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for</a:t>
            </a:r>
            <a:r>
              <a:rPr kumimoji="0" lang="es-E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n-US" sz="14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Effective</a:t>
            </a:r>
            <a:r>
              <a:rPr kumimoji="0" lang="es-E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n-US" sz="14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Boards</a:t>
            </a:r>
            <a:r>
              <a:rPr kumimoji="0" lang="es-E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Fairbanks, p. 86.</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n-US"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900" b="1" i="0"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Conversaciones de la hija con el padre</a:t>
            </a:r>
            <a:r>
              <a:rPr kumimoji="0" lang="es-ES" altLang="en-US" sz="1900" b="0" i="0"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 </a:t>
            </a:r>
            <a:r>
              <a:rPr kumimoji="0" lang="es-ES" altLang="en-US" sz="1400" b="0" i="1"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Del libro, ASPIRE</a:t>
            </a:r>
            <a:r>
              <a:rPr kumimoji="0" lang="es-ES" altLang="en-US" sz="1400" b="0" i="0"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n-US" sz="1400" b="0" i="0"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800" b="1" i="0" u="none" strike="noStrike" cap="none" normalizeH="0" baseline="0" dirty="0" smtClean="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 </a:t>
            </a:r>
            <a:r>
              <a:rPr kumimoji="0" lang="es-ES" altLang="en-US" sz="1800" b="1" i="0"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“Si yo cuido mi carácter, mi reputación esta asegurada.” </a:t>
            </a:r>
            <a:endParaRPr kumimoji="0" lang="es-ES" altLang="en-US" sz="1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14523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12" name="Rectangle 11">
            <a:extLst>
              <a:ext uri="{FF2B5EF4-FFF2-40B4-BE49-F238E27FC236}">
                <a16:creationId xmlns:a16="http://schemas.microsoft.com/office/drawing/2014/main" xmlns="" id="{95592D0F-9494-CF42-9F7F-BC4CF53DFF0B}"/>
              </a:ext>
            </a:extLst>
          </p:cNvPr>
          <p:cNvSpPr/>
          <p:nvPr/>
        </p:nvSpPr>
        <p:spPr>
          <a:xfrm>
            <a:off x="234315" y="303222"/>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DESARROLLANDO UNA REPUTACIÓN DE CONFIANZA </a:t>
            </a:r>
            <a:endParaRPr lang="en-US" sz="2400" dirty="0"/>
          </a:p>
        </p:txBody>
      </p:sp>
      <p:sp>
        <p:nvSpPr>
          <p:cNvPr id="13" name="Oval 12">
            <a:extLst>
              <a:ext uri="{FF2B5EF4-FFF2-40B4-BE49-F238E27FC236}">
                <a16:creationId xmlns:a16="http://schemas.microsoft.com/office/drawing/2014/main" xmlns="" id="{CC129D62-F6B9-BE44-82BA-E951DFD782B2}"/>
              </a:ext>
            </a:extLst>
          </p:cNvPr>
          <p:cNvSpPr/>
          <p:nvPr/>
        </p:nvSpPr>
        <p:spPr>
          <a:xfrm>
            <a:off x="3998714" y="852928"/>
            <a:ext cx="1146572" cy="107091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2</a:t>
            </a:r>
            <a:endParaRPr lang="en-US" b="1" dirty="0"/>
          </a:p>
        </p:txBody>
      </p:sp>
      <p:sp>
        <p:nvSpPr>
          <p:cNvPr id="14" name="Rectangle 13">
            <a:extLst>
              <a:ext uri="{FF2B5EF4-FFF2-40B4-BE49-F238E27FC236}">
                <a16:creationId xmlns:a16="http://schemas.microsoft.com/office/drawing/2014/main" xmlns="" id="{E375A990-7064-3C4C-BABF-FF32C3116536}"/>
              </a:ext>
            </a:extLst>
          </p:cNvPr>
          <p:cNvSpPr/>
          <p:nvPr/>
        </p:nvSpPr>
        <p:spPr>
          <a:xfrm>
            <a:off x="714835" y="2025991"/>
            <a:ext cx="8200104" cy="2062103"/>
          </a:xfrm>
          <a:prstGeom prst="rect">
            <a:avLst/>
          </a:prstGeom>
        </p:spPr>
        <p:txBody>
          <a:bodyPr wrap="square">
            <a:spAutoFit/>
          </a:bodyPr>
          <a:lstStyle/>
          <a:p>
            <a:pPr algn="ctr">
              <a:spcAft>
                <a:spcPts val="0"/>
              </a:spcAft>
            </a:pPr>
            <a:r>
              <a:rPr lang="es-ES" sz="2400" dirty="0">
                <a:latin typeface="Arial" panose="020B0604020202020204" pitchFamily="34" charset="0"/>
                <a:ea typeface="Malgun Gothic" panose="020B0503020000020004" pitchFamily="34" charset="-127"/>
                <a:cs typeface="Arial" panose="020B0604020202020204" pitchFamily="34" charset="0"/>
              </a:rPr>
              <a:t> </a:t>
            </a:r>
            <a:r>
              <a:rPr lang="es-ES" sz="2800" b="1" dirty="0">
                <a:solidFill>
                  <a:srgbClr val="C00000"/>
                </a:solidFill>
                <a:latin typeface="Arial" panose="020B0604020202020204" pitchFamily="34" charset="0"/>
                <a:ea typeface="Malgun Gothic" panose="020B0503020000020004" pitchFamily="34" charset="-127"/>
                <a:cs typeface="Arial" panose="020B0604020202020204" pitchFamily="34" charset="0"/>
              </a:rPr>
              <a:t>Las Cualidades de Comunicación y Transparencia</a:t>
            </a:r>
          </a:p>
          <a:p>
            <a:pPr algn="ctr">
              <a:spcAft>
                <a:spcPts val="0"/>
              </a:spcAft>
            </a:pPr>
            <a:endParaRPr lang="es-ES" dirty="0">
              <a:latin typeface="Arial" panose="020B0604020202020204" pitchFamily="34" charset="0"/>
              <a:ea typeface="Malgun Gothic" panose="020B0503020000020004" pitchFamily="34" charset="-127"/>
              <a:cs typeface="Arial" panose="020B0604020202020204" pitchFamily="34" charset="0"/>
            </a:endParaRPr>
          </a:p>
          <a:p>
            <a:pPr algn="ctr"/>
            <a:r>
              <a:rPr lang="es-ES" dirty="0">
                <a:latin typeface="Arial" panose="020B0604020202020204" pitchFamily="34" charset="0"/>
                <a:ea typeface="Malgun Gothic" panose="020B0503020000020004" pitchFamily="34" charset="-127"/>
                <a:cs typeface="Arial" panose="020B0604020202020204" pitchFamily="34" charset="0"/>
              </a:rPr>
              <a:t>“Soy honesto con otros y busco siempre lo mejor en conversaciones con ellos y acerca de ellos” </a:t>
            </a:r>
            <a:endParaRPr lang="en-PH" dirty="0">
              <a:latin typeface="Arial" panose="020B0604020202020204" pitchFamily="34" charset="0"/>
              <a:ea typeface="Malgun Gothic" panose="020B0503020000020004" pitchFamily="34" charset="-127"/>
              <a:cs typeface="Arial" panose="020B0604020202020204" pitchFamily="34" charset="0"/>
            </a:endParaRPr>
          </a:p>
          <a:p>
            <a:pPr algn="ctr">
              <a:spcAft>
                <a:spcPts val="0"/>
              </a:spcAft>
            </a:pPr>
            <a:endParaRPr lang="en-PH" dirty="0">
              <a:latin typeface="Arial" panose="020B0604020202020204" pitchFamily="34" charset="0"/>
              <a:ea typeface="Malgun Gothic" panose="020B0503020000020004" pitchFamily="34" charset="-127"/>
              <a:cs typeface="Arial" panose="020B0604020202020204" pitchFamily="34" charset="0"/>
            </a:endParaRPr>
          </a:p>
        </p:txBody>
      </p:sp>
      <p:sp>
        <p:nvSpPr>
          <p:cNvPr id="2" name="Rectangle 1">
            <a:extLst>
              <a:ext uri="{FF2B5EF4-FFF2-40B4-BE49-F238E27FC236}">
                <a16:creationId xmlns:a16="http://schemas.microsoft.com/office/drawing/2014/main" xmlns="" id="{C4AD2486-2462-254F-BEB4-5CDAF06718B0}"/>
              </a:ext>
            </a:extLst>
          </p:cNvPr>
          <p:cNvSpPr/>
          <p:nvPr/>
        </p:nvSpPr>
        <p:spPr>
          <a:xfrm>
            <a:off x="234315" y="3927842"/>
            <a:ext cx="8680624" cy="1477328"/>
          </a:xfrm>
          <a:prstGeom prst="rect">
            <a:avLst/>
          </a:prstGeom>
        </p:spPr>
        <p:txBody>
          <a:bodyPr wrap="square">
            <a:spAutoFit/>
          </a:bodyPr>
          <a:lstStyle/>
          <a:p>
            <a:pPr algn="ctr"/>
            <a:r>
              <a:rPr lang="es-ES_tradnl" dirty="0">
                <a:latin typeface="Arial" panose="020B0604020202020204" pitchFamily="34" charset="0"/>
                <a:ea typeface="Malgun Gothic" panose="020B0503020000020004" pitchFamily="34" charset="-127"/>
                <a:cs typeface="Arial" panose="020B0604020202020204" pitchFamily="34" charset="0"/>
              </a:rPr>
              <a:t>Por tanto, dejando a un lado la falsedad, hablad verdad cada cual con su prójimo, porque somos miembros los unos de los otros… No salga de vuestra boca ninguna palabra mala, sino sólo la que sea buena para edificación, según la necesidad del momento, para que imparta gracia a los que escuchan.</a:t>
            </a:r>
          </a:p>
          <a:p>
            <a:pPr algn="ctr"/>
            <a:r>
              <a:rPr lang="es-ES_tradnl" b="1" dirty="0">
                <a:latin typeface="Arial" panose="020B0604020202020204" pitchFamily="34" charset="0"/>
                <a:ea typeface="Malgun Gothic" panose="020B0503020000020004" pitchFamily="34" charset="-127"/>
                <a:cs typeface="Arial" panose="020B0604020202020204" pitchFamily="34" charset="0"/>
              </a:rPr>
              <a:t>Efesios 4:25, 29 </a:t>
            </a:r>
          </a:p>
        </p:txBody>
      </p:sp>
    </p:spTree>
    <p:extLst>
      <p:ext uri="{BB962C8B-B14F-4D97-AF65-F5344CB8AC3E}">
        <p14:creationId xmlns:p14="http://schemas.microsoft.com/office/powerpoint/2010/main" val="23814745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xmlns="" id="{AD62ACB2-00BC-C94E-B939-881626613A00}"/>
              </a:ext>
            </a:extLst>
          </p:cNvPr>
          <p:cNvSpPr/>
          <p:nvPr/>
        </p:nvSpPr>
        <p:spPr>
          <a:xfrm>
            <a:off x="234315" y="341131"/>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Atención a la Comunicación y Transparencia</a:t>
            </a:r>
            <a:endParaRPr lang="en-US" sz="2400" dirty="0"/>
          </a:p>
        </p:txBody>
      </p:sp>
      <p:sp>
        <p:nvSpPr>
          <p:cNvPr id="9" name="Rectangle 8">
            <a:extLst>
              <a:ext uri="{FF2B5EF4-FFF2-40B4-BE49-F238E27FC236}">
                <a16:creationId xmlns:a16="http://schemas.microsoft.com/office/drawing/2014/main" xmlns="" id="{F0AD582A-7BFA-684B-9E96-F3C331C228B8}"/>
              </a:ext>
            </a:extLst>
          </p:cNvPr>
          <p:cNvSpPr/>
          <p:nvPr/>
        </p:nvSpPr>
        <p:spPr>
          <a:xfrm>
            <a:off x="307181" y="1328251"/>
            <a:ext cx="8529638" cy="2431435"/>
          </a:xfrm>
          <a:prstGeom prst="rect">
            <a:avLst/>
          </a:prstGeom>
        </p:spPr>
        <p:txBody>
          <a:bodyPr wrap="square">
            <a:spAutoFit/>
          </a:bodyPr>
          <a:lstStyle/>
          <a:p>
            <a:pPr algn="ctr"/>
            <a:r>
              <a:rPr lang="es-ES_tradnl" sz="3200" b="1" dirty="0">
                <a:solidFill>
                  <a:srgbClr val="001320"/>
                </a:solidFill>
                <a:latin typeface="Arial" panose="020B0604020202020204" pitchFamily="34" charset="0"/>
                <a:cs typeface="Arial" panose="020B0604020202020204" pitchFamily="34" charset="0"/>
              </a:rPr>
              <a:t>Hablar la verdad en amor </a:t>
            </a:r>
          </a:p>
          <a:p>
            <a:pPr algn="ctr"/>
            <a:r>
              <a:rPr lang="es-ES_tradnl" sz="2400" dirty="0">
                <a:solidFill>
                  <a:srgbClr val="001320"/>
                </a:solidFill>
                <a:latin typeface="Arial" panose="020B0604020202020204" pitchFamily="34" charset="0"/>
                <a:cs typeface="Arial" panose="020B0604020202020204" pitchFamily="34" charset="0"/>
              </a:rPr>
              <a:t>(Efesios 4:16, 25-32) </a:t>
            </a:r>
          </a:p>
          <a:p>
            <a:pPr algn="ctr"/>
            <a:endParaRPr lang="es-ES_tradnl" sz="2400" dirty="0">
              <a:solidFill>
                <a:srgbClr val="001320"/>
              </a:solidFill>
              <a:latin typeface="Arial" panose="020B0604020202020204" pitchFamily="34" charset="0"/>
              <a:cs typeface="Arial" panose="020B0604020202020204" pitchFamily="34" charset="0"/>
            </a:endParaRPr>
          </a:p>
          <a:p>
            <a:pPr algn="ctr"/>
            <a:r>
              <a:rPr lang="es-ES_tradnl" sz="2400" dirty="0">
                <a:solidFill>
                  <a:srgbClr val="001320"/>
                </a:solidFill>
                <a:latin typeface="Arial" panose="020B0604020202020204" pitchFamily="34" charset="0"/>
                <a:cs typeface="Arial" panose="020B0604020202020204" pitchFamily="34" charset="0"/>
              </a:rPr>
              <a:t>Cuatro motivaciones </a:t>
            </a:r>
          </a:p>
          <a:p>
            <a:pPr algn="ctr"/>
            <a:r>
              <a:rPr lang="es-ES_tradnl" sz="2400" dirty="0">
                <a:solidFill>
                  <a:srgbClr val="001320"/>
                </a:solidFill>
                <a:latin typeface="Arial" panose="020B0604020202020204" pitchFamily="34" charset="0"/>
                <a:cs typeface="Arial" panose="020B0604020202020204" pitchFamily="34" charset="0"/>
              </a:rPr>
              <a:t>Cuatro mandamientos </a:t>
            </a:r>
          </a:p>
          <a:p>
            <a:pPr algn="ctr"/>
            <a:r>
              <a:rPr lang="es-ES_tradnl" sz="2400" dirty="0">
                <a:solidFill>
                  <a:srgbClr val="001320"/>
                </a:solidFill>
                <a:latin typeface="Arial" panose="020B0604020202020204" pitchFamily="34" charset="0"/>
                <a:cs typeface="Arial" panose="020B0604020202020204" pitchFamily="34" charset="0"/>
              </a:rPr>
              <a:t>Cuatro prohibiciones </a:t>
            </a:r>
            <a:endParaRPr lang="es-ES_tradnl" sz="2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8227299E-32AC-E74A-B39E-B1B55F5DF558}"/>
              </a:ext>
            </a:extLst>
          </p:cNvPr>
          <p:cNvSpPr/>
          <p:nvPr/>
        </p:nvSpPr>
        <p:spPr>
          <a:xfrm>
            <a:off x="485775" y="4308552"/>
            <a:ext cx="8529638" cy="461665"/>
          </a:xfrm>
          <a:prstGeom prst="rect">
            <a:avLst/>
          </a:prstGeom>
        </p:spPr>
        <p:txBody>
          <a:bodyPr wrap="square">
            <a:spAutoFit/>
          </a:bodyPr>
          <a:lstStyle/>
          <a:p>
            <a:pPr algn="ctr"/>
            <a:r>
              <a:rPr lang="es-ES_tradnl" sz="2400" dirty="0">
                <a:solidFill>
                  <a:srgbClr val="001320"/>
                </a:solidFill>
                <a:latin typeface="Arial" panose="020B0604020202020204" pitchFamily="34" charset="0"/>
                <a:cs typeface="Arial" panose="020B0604020202020204" pitchFamily="34" charset="0"/>
              </a:rPr>
              <a:t>Entristecemos a Dios cuando… (Efesios 4:30a) </a:t>
            </a:r>
          </a:p>
        </p:txBody>
      </p:sp>
    </p:spTree>
    <p:extLst>
      <p:ext uri="{BB962C8B-B14F-4D97-AF65-F5344CB8AC3E}">
        <p14:creationId xmlns:p14="http://schemas.microsoft.com/office/powerpoint/2010/main" val="15698249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t="5307" b="5307"/>
          <a:stretch>
            <a:fillRect/>
          </a:stretch>
        </p:blipFill>
        <p:spPr>
          <a:xfrm>
            <a:off x="628650" y="365125"/>
            <a:ext cx="7886700" cy="5811838"/>
          </a:xfrm>
        </p:spPr>
      </p:pic>
    </p:spTree>
    <p:extLst>
      <p:ext uri="{BB962C8B-B14F-4D97-AF65-F5344CB8AC3E}">
        <p14:creationId xmlns:p14="http://schemas.microsoft.com/office/powerpoint/2010/main" val="34309495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xmlns="" id="{7A545730-C9B9-5546-B28D-C374BDFBEA1F}"/>
              </a:ext>
            </a:extLst>
          </p:cNvPr>
          <p:cNvSpPr/>
          <p:nvPr/>
        </p:nvSpPr>
        <p:spPr>
          <a:xfrm>
            <a:off x="234315" y="341131"/>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Atención a la Comunicación y Transparencia</a:t>
            </a:r>
            <a:endParaRPr lang="en-US" sz="2400" dirty="0"/>
          </a:p>
        </p:txBody>
      </p:sp>
      <p:sp>
        <p:nvSpPr>
          <p:cNvPr id="2" name="Rectangle 1">
            <a:extLst>
              <a:ext uri="{FF2B5EF4-FFF2-40B4-BE49-F238E27FC236}">
                <a16:creationId xmlns:a16="http://schemas.microsoft.com/office/drawing/2014/main" xmlns="" id="{0151BCC6-104D-CF4C-A4FD-C301D8FD622E}"/>
              </a:ext>
            </a:extLst>
          </p:cNvPr>
          <p:cNvSpPr/>
          <p:nvPr/>
        </p:nvSpPr>
        <p:spPr>
          <a:xfrm>
            <a:off x="234315" y="927254"/>
            <a:ext cx="8781098" cy="2369880"/>
          </a:xfrm>
          <a:prstGeom prst="rect">
            <a:avLst/>
          </a:prstGeom>
        </p:spPr>
        <p:txBody>
          <a:bodyPr wrap="square">
            <a:spAutoFit/>
          </a:bodyPr>
          <a:lstStyle/>
          <a:p>
            <a:pPr>
              <a:spcAft>
                <a:spcPts val="0"/>
              </a:spcAft>
            </a:pPr>
            <a:r>
              <a:rPr lang="es-ES" dirty="0">
                <a:latin typeface="Arial" panose="020B0604020202020204" pitchFamily="34" charset="0"/>
                <a:ea typeface="Times New Roman" panose="02020603050405020304" pitchFamily="18" charset="0"/>
              </a:rPr>
              <a:t>“Técnicas de comunicación injustas” (Manual) </a:t>
            </a:r>
            <a:endParaRPr lang="en-PH" sz="1200" dirty="0">
              <a:latin typeface="Times New Roman" panose="02020603050405020304" pitchFamily="18" charset="0"/>
              <a:ea typeface="Times New Roman" panose="02020603050405020304" pitchFamily="18" charset="0"/>
            </a:endParaRPr>
          </a:p>
          <a:p>
            <a:pPr>
              <a:spcAft>
                <a:spcPts val="0"/>
              </a:spcAft>
            </a:pPr>
            <a:r>
              <a:rPr lang="es-ES" sz="800" dirty="0">
                <a:latin typeface="Arial" panose="020B0604020202020204" pitchFamily="34" charset="0"/>
                <a:ea typeface="Times New Roman" panose="02020603050405020304" pitchFamily="18" charset="0"/>
              </a:rPr>
              <a:t>“</a:t>
            </a:r>
            <a:r>
              <a:rPr lang="es-ES" sz="800" dirty="0" err="1">
                <a:latin typeface="Arial" panose="020B0604020202020204" pitchFamily="34" charset="0"/>
                <a:ea typeface="Times New Roman" panose="02020603050405020304" pitchFamily="18" charset="0"/>
              </a:rPr>
              <a:t>Unfair</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Communication</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Techniques</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handout</a:t>
            </a:r>
            <a:r>
              <a:rPr lang="es-ES" sz="800" dirty="0">
                <a:latin typeface="Arial" panose="020B0604020202020204" pitchFamily="34" charset="0"/>
                <a:ea typeface="Times New Roman" panose="02020603050405020304" pitchFamily="18" charset="0"/>
              </a:rPr>
              <a:t>)</a:t>
            </a:r>
            <a:endParaRPr lang="en-PH" sz="1200" dirty="0">
              <a:latin typeface="Times New Roman" panose="02020603050405020304" pitchFamily="18" charset="0"/>
              <a:ea typeface="Times New Roman" panose="02020603050405020304" pitchFamily="18" charset="0"/>
            </a:endParaRPr>
          </a:p>
          <a:p>
            <a:pPr>
              <a:spcAft>
                <a:spcPts val="0"/>
              </a:spcAft>
            </a:pPr>
            <a:r>
              <a:rPr lang="es-ES" sz="800" dirty="0" err="1">
                <a:latin typeface="Arial" panose="020B0604020202020204" pitchFamily="34" charset="0"/>
                <a:ea typeface="Times New Roman" panose="02020603050405020304" pitchFamily="18" charset="0"/>
              </a:rPr>
              <a:t>Wahlroos</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Sven</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Family</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Communication</a:t>
            </a:r>
            <a:r>
              <a:rPr lang="es-ES" sz="800" dirty="0">
                <a:latin typeface="Arial" panose="020B0604020202020204" pitchFamily="34" charset="0"/>
                <a:ea typeface="Times New Roman" panose="02020603050405020304" pitchFamily="18" charset="0"/>
              </a:rPr>
              <a:t>. McGraw-Hill/</a:t>
            </a:r>
            <a:r>
              <a:rPr lang="es-ES" sz="800" dirty="0" err="1">
                <a:latin typeface="Arial" panose="020B0604020202020204" pitchFamily="34" charset="0"/>
                <a:ea typeface="Times New Roman" panose="02020603050405020304" pitchFamily="18" charset="0"/>
              </a:rPr>
              <a:t>Contemporary</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Books</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Revised</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edition</a:t>
            </a:r>
            <a:r>
              <a:rPr lang="es-ES" sz="800" dirty="0">
                <a:latin typeface="Arial" panose="020B0604020202020204" pitchFamily="34" charset="0"/>
                <a:ea typeface="Times New Roman" panose="02020603050405020304" pitchFamily="18" charset="0"/>
              </a:rPr>
              <a:t>, 1995.</a:t>
            </a:r>
            <a:endParaRPr lang="en-PH" sz="1200" dirty="0">
              <a:latin typeface="Times New Roman" panose="02020603050405020304" pitchFamily="18" charset="0"/>
              <a:ea typeface="Times New Roman" panose="02020603050405020304" pitchFamily="18" charset="0"/>
            </a:endParaRPr>
          </a:p>
          <a:p>
            <a:pPr>
              <a:spcAft>
                <a:spcPts val="0"/>
              </a:spcAft>
            </a:pPr>
            <a:r>
              <a:rPr lang="es-ES" sz="800" dirty="0">
                <a:latin typeface="Arial" panose="020B0604020202020204" pitchFamily="34" charset="0"/>
                <a:ea typeface="Times New Roman" panose="02020603050405020304" pitchFamily="18" charset="0"/>
              </a:rPr>
              <a:t> </a:t>
            </a:r>
            <a:endParaRPr lang="en-PH" sz="1200" dirty="0">
              <a:latin typeface="Times New Roman" panose="02020603050405020304" pitchFamily="18" charset="0"/>
              <a:ea typeface="Times New Roman" panose="02020603050405020304" pitchFamily="18" charset="0"/>
            </a:endParaRPr>
          </a:p>
          <a:p>
            <a:pPr>
              <a:spcAft>
                <a:spcPts val="0"/>
              </a:spcAft>
            </a:pPr>
            <a:r>
              <a:rPr lang="es-ES" sz="800" dirty="0">
                <a:latin typeface="Arial" panose="020B0604020202020204" pitchFamily="34" charset="0"/>
                <a:ea typeface="Times New Roman" panose="02020603050405020304" pitchFamily="18" charset="0"/>
              </a:rPr>
              <a:t> </a:t>
            </a:r>
          </a:p>
          <a:p>
            <a:pPr>
              <a:spcAft>
                <a:spcPts val="0"/>
              </a:spcAft>
            </a:pPr>
            <a:r>
              <a:rPr lang="es-ES" sz="1400" dirty="0">
                <a:latin typeface="Arial" panose="020B0604020202020204" pitchFamily="34" charset="0"/>
                <a:ea typeface="Times New Roman" panose="02020603050405020304" pitchFamily="18" charset="0"/>
              </a:rPr>
              <a:t>			</a:t>
            </a:r>
            <a:r>
              <a:rPr lang="es-ES" sz="1400" b="1" dirty="0">
                <a:latin typeface="Arial" panose="020B0604020202020204" pitchFamily="34" charset="0"/>
                <a:ea typeface="Times New Roman" panose="02020603050405020304" pitchFamily="18" charset="0"/>
              </a:rPr>
              <a:t>¿Silencio, ignorar, quejarse, renegar, trato frio?</a:t>
            </a:r>
            <a:endParaRPr lang="en-PH" sz="1400" b="1" dirty="0">
              <a:latin typeface="Times New Roman" panose="02020603050405020304" pitchFamily="18" charset="0"/>
              <a:ea typeface="Times New Roman" panose="02020603050405020304" pitchFamily="18" charset="0"/>
            </a:endParaRPr>
          </a:p>
          <a:p>
            <a:pPr>
              <a:spcAft>
                <a:spcPts val="0"/>
              </a:spcAft>
            </a:pPr>
            <a:r>
              <a:rPr lang="es-ES" sz="1400" b="1" dirty="0">
                <a:latin typeface="Arial" panose="020B0604020202020204" pitchFamily="34" charset="0"/>
                <a:ea typeface="Times New Roman" panose="02020603050405020304" pitchFamily="18" charset="0"/>
              </a:rPr>
              <a:t>			¿Sarcasmo y ridiculizar? ¿Comparaciones desfavorables? </a:t>
            </a:r>
            <a:endParaRPr lang="en-PH" sz="1400" b="1" dirty="0">
              <a:latin typeface="Times New Roman" panose="02020603050405020304" pitchFamily="18" charset="0"/>
              <a:ea typeface="Times New Roman" panose="02020603050405020304" pitchFamily="18" charset="0"/>
            </a:endParaRPr>
          </a:p>
          <a:p>
            <a:pPr>
              <a:spcAft>
                <a:spcPts val="0"/>
              </a:spcAft>
            </a:pPr>
            <a:r>
              <a:rPr lang="es-ES" sz="1400" b="1" dirty="0">
                <a:latin typeface="Arial" panose="020B0604020202020204" pitchFamily="34" charset="0"/>
                <a:ea typeface="Times New Roman" panose="02020603050405020304" pitchFamily="18" charset="0"/>
              </a:rPr>
              <a:t>			¿Exponer “los trapos sucios”? ¿Echar la culpa a otros por algo</a:t>
            </a:r>
          </a:p>
          <a:p>
            <a:pPr>
              <a:spcAft>
                <a:spcPts val="0"/>
              </a:spcAft>
            </a:pPr>
            <a:r>
              <a:rPr lang="es-ES" sz="1400" b="1" dirty="0">
                <a:latin typeface="Arial" panose="020B0604020202020204" pitchFamily="34" charset="0"/>
                <a:ea typeface="Times New Roman" panose="02020603050405020304" pitchFamily="18" charset="0"/>
              </a:rPr>
              <a:t>			         que no tienen la culpa o por algo que este no tiene la 				         capacidad de hacer? </a:t>
            </a:r>
            <a:endParaRPr lang="en-PH" sz="1400" b="1" dirty="0">
              <a:latin typeface="Times New Roman" panose="02020603050405020304" pitchFamily="18" charset="0"/>
              <a:ea typeface="Times New Roman" panose="02020603050405020304" pitchFamily="18" charset="0"/>
            </a:endParaRPr>
          </a:p>
          <a:p>
            <a:pPr>
              <a:spcAft>
                <a:spcPts val="0"/>
              </a:spcAft>
            </a:pPr>
            <a:r>
              <a:rPr lang="es-ES" sz="1400" b="1" dirty="0">
                <a:latin typeface="Arial" panose="020B0604020202020204" pitchFamily="34" charset="0"/>
                <a:ea typeface="Times New Roman" panose="02020603050405020304" pitchFamily="18" charset="0"/>
              </a:rPr>
              <a:t>			¿intimidar, gritar, explotar? ¿Fanfarronear? ¿Criticar? </a:t>
            </a:r>
            <a:endParaRPr lang="en-PH" sz="1400" b="1" dirty="0">
              <a:latin typeface="Times New Roman" panose="02020603050405020304" pitchFamily="18" charset="0"/>
              <a:ea typeface="Times New Roman" panose="02020603050405020304" pitchFamily="18" charset="0"/>
            </a:endParaRPr>
          </a:p>
          <a:p>
            <a:pPr>
              <a:spcAft>
                <a:spcPts val="0"/>
              </a:spcAft>
            </a:pPr>
            <a:r>
              <a:rPr lang="es-ES" sz="1400" dirty="0">
                <a:latin typeface="Arial" panose="020B0604020202020204" pitchFamily="34" charset="0"/>
                <a:ea typeface="Times New Roman" panose="02020603050405020304" pitchFamily="18" charset="0"/>
              </a:rPr>
              <a:t> </a:t>
            </a:r>
            <a:endParaRPr lang="en-PH" sz="1400"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xmlns="" id="{890EA8A4-4C06-DC48-8113-CA1D1DCA052A}"/>
              </a:ext>
            </a:extLst>
          </p:cNvPr>
          <p:cNvSpPr/>
          <p:nvPr/>
        </p:nvSpPr>
        <p:spPr>
          <a:xfrm>
            <a:off x="628649" y="3499044"/>
            <a:ext cx="8372475" cy="2031325"/>
          </a:xfrm>
          <a:prstGeom prst="rect">
            <a:avLst/>
          </a:prstGeom>
        </p:spPr>
        <p:txBody>
          <a:bodyPr wrap="square">
            <a:spAutoFit/>
          </a:bodyPr>
          <a:lstStyle/>
          <a:p>
            <a:pPr>
              <a:spcAft>
                <a:spcPts val="0"/>
              </a:spcAft>
            </a:pPr>
            <a:r>
              <a:rPr lang="es-ES" dirty="0">
                <a:latin typeface="Arial" panose="020B0604020202020204" pitchFamily="34" charset="0"/>
                <a:ea typeface="Times New Roman" panose="02020603050405020304" pitchFamily="18" charset="0"/>
              </a:rPr>
              <a:t>¿Tiendo a tener “mal hablar”? ¿Tiendo a dar golpes al herido? </a:t>
            </a:r>
            <a:endParaRPr lang="en-PH" sz="1200" dirty="0">
              <a:latin typeface="Times New Roman" panose="02020603050405020304" pitchFamily="18" charset="0"/>
              <a:ea typeface="Times New Roman" panose="02020603050405020304" pitchFamily="18" charset="0"/>
            </a:endParaRPr>
          </a:p>
          <a:p>
            <a:pPr>
              <a:spcAft>
                <a:spcPts val="0"/>
              </a:spcAft>
            </a:pPr>
            <a:r>
              <a:rPr lang="es-ES" dirty="0">
                <a:latin typeface="Arial" panose="020B0604020202020204" pitchFamily="34" charset="0"/>
                <a:ea typeface="Times New Roman" panose="02020603050405020304" pitchFamily="18" charset="0"/>
              </a:rPr>
              <a:t>¿Tiendo a responder inmediatamente antes de saber toda la verdad? </a:t>
            </a:r>
            <a:endParaRPr lang="en-PH" sz="1200" dirty="0">
              <a:latin typeface="Times New Roman" panose="02020603050405020304" pitchFamily="18" charset="0"/>
              <a:ea typeface="Times New Roman" panose="02020603050405020304" pitchFamily="18" charset="0"/>
            </a:endParaRPr>
          </a:p>
          <a:p>
            <a:pPr>
              <a:spcAft>
                <a:spcPts val="0"/>
              </a:spcAft>
            </a:pPr>
            <a:r>
              <a:rPr lang="es-ES" dirty="0">
                <a:latin typeface="Arial" panose="020B0604020202020204" pitchFamily="34" charset="0"/>
                <a:ea typeface="Times New Roman" panose="02020603050405020304" pitchFamily="18" charset="0"/>
              </a:rPr>
              <a:t>¿Tiendo a hablar a espaldas de otras personas, diciendo cosas que no les diría cara a cara? </a:t>
            </a:r>
            <a:endParaRPr lang="en-PH" sz="1200" dirty="0">
              <a:latin typeface="Times New Roman" panose="02020603050405020304" pitchFamily="18" charset="0"/>
              <a:ea typeface="Times New Roman" panose="02020603050405020304" pitchFamily="18" charset="0"/>
            </a:endParaRPr>
          </a:p>
          <a:p>
            <a:pPr>
              <a:spcAft>
                <a:spcPts val="0"/>
              </a:spcAft>
            </a:pPr>
            <a:r>
              <a:rPr lang="es-ES" dirty="0">
                <a:latin typeface="Arial" panose="020B0604020202020204" pitchFamily="34" charset="0"/>
                <a:ea typeface="Times New Roman" panose="02020603050405020304" pitchFamily="18" charset="0"/>
              </a:rPr>
              <a:t>¿Tiendo a dar énfasis a cosas in importancia? </a:t>
            </a:r>
            <a:endParaRPr lang="en-PH" sz="1200" dirty="0">
              <a:latin typeface="Times New Roman" panose="02020603050405020304" pitchFamily="18" charset="0"/>
              <a:ea typeface="Times New Roman" panose="02020603050405020304" pitchFamily="18" charset="0"/>
            </a:endParaRPr>
          </a:p>
          <a:p>
            <a:pPr>
              <a:spcAft>
                <a:spcPts val="0"/>
              </a:spcAft>
            </a:pPr>
            <a:r>
              <a:rPr lang="es-ES" dirty="0">
                <a:latin typeface="Arial" panose="020B0604020202020204" pitchFamily="34" charset="0"/>
                <a:ea typeface="Times New Roman" panose="02020603050405020304" pitchFamily="18" charset="0"/>
              </a:rPr>
              <a:t>¿Tiendo a hacer excusas? </a:t>
            </a:r>
            <a:endParaRPr lang="en-PH" sz="1200" dirty="0">
              <a:latin typeface="Times New Roman" panose="02020603050405020304" pitchFamily="18" charset="0"/>
              <a:ea typeface="Times New Roman" panose="02020603050405020304" pitchFamily="18" charset="0"/>
            </a:endParaRPr>
          </a:p>
          <a:p>
            <a:pPr>
              <a:spcAft>
                <a:spcPts val="0"/>
              </a:spcAft>
            </a:pPr>
            <a:r>
              <a:rPr lang="es-ES" dirty="0">
                <a:latin typeface="Arial" panose="020B0604020202020204" pitchFamily="34" charset="0"/>
                <a:ea typeface="Times New Roman" panose="02020603050405020304" pitchFamily="18" charset="0"/>
              </a:rPr>
              <a:t>¿Tiendo a evitar preguntas que enfocan la realidad?</a:t>
            </a:r>
            <a:endParaRPr lang="en-PH" sz="1200" dirty="0">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xmlns="" id="{7483A237-3779-9E4E-B5DC-3854F35898F1}"/>
              </a:ext>
            </a:extLst>
          </p:cNvPr>
          <p:cNvSpPr/>
          <p:nvPr/>
        </p:nvSpPr>
        <p:spPr>
          <a:xfrm>
            <a:off x="428625" y="3105835"/>
            <a:ext cx="8272463" cy="369332"/>
          </a:xfrm>
          <a:prstGeom prst="rect">
            <a:avLst/>
          </a:prstGeom>
        </p:spPr>
        <p:txBody>
          <a:bodyPr wrap="square">
            <a:spAutoFit/>
          </a:bodyPr>
          <a:lstStyle/>
          <a:p>
            <a:pPr>
              <a:spcAft>
                <a:spcPts val="0"/>
              </a:spcAft>
            </a:pPr>
            <a:r>
              <a:rPr lang="es-ES" b="1" dirty="0">
                <a:latin typeface="Arial" panose="020B0604020202020204" pitchFamily="34" charset="0"/>
                <a:ea typeface="Times New Roman" panose="02020603050405020304" pitchFamily="18" charset="0"/>
              </a:rPr>
              <a:t>Algunas preguntas personales a considerar tomadas de Efesios 4:29</a:t>
            </a:r>
            <a:endParaRPr lang="en-PH" sz="1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82248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xmlns="" id="{D90DA221-5C9F-964C-A0B1-8B3427885B98}"/>
              </a:ext>
            </a:extLst>
          </p:cNvPr>
          <p:cNvSpPr/>
          <p:nvPr/>
        </p:nvSpPr>
        <p:spPr>
          <a:xfrm>
            <a:off x="234315" y="341131"/>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Atención a la Comunicación y Transparencia</a:t>
            </a:r>
            <a:endParaRPr lang="en-US" sz="2400" dirty="0"/>
          </a:p>
        </p:txBody>
      </p:sp>
      <p:sp>
        <p:nvSpPr>
          <p:cNvPr id="2" name="Rectangle 1">
            <a:extLst>
              <a:ext uri="{FF2B5EF4-FFF2-40B4-BE49-F238E27FC236}">
                <a16:creationId xmlns:a16="http://schemas.microsoft.com/office/drawing/2014/main" xmlns="" id="{A8ABEF88-AD8B-8B46-9329-AB389158E6FE}"/>
              </a:ext>
            </a:extLst>
          </p:cNvPr>
          <p:cNvSpPr/>
          <p:nvPr/>
        </p:nvSpPr>
        <p:spPr>
          <a:xfrm>
            <a:off x="446564" y="1047826"/>
            <a:ext cx="8356600" cy="4335674"/>
          </a:xfrm>
          <a:prstGeom prst="rect">
            <a:avLst/>
          </a:prstGeom>
        </p:spPr>
        <p:txBody>
          <a:bodyPr wrap="square">
            <a:spAutoFit/>
          </a:bodyPr>
          <a:lstStyle/>
          <a:p>
            <a:pPr algn="ctr">
              <a:spcAft>
                <a:spcPts val="0"/>
              </a:spcAft>
            </a:pPr>
            <a:r>
              <a:rPr lang="es-ES" b="1" dirty="0">
                <a:latin typeface="Arial" panose="020B0604020202020204" pitchFamily="34" charset="0"/>
                <a:ea typeface="Times New Roman" panose="02020603050405020304" pitchFamily="18" charset="0"/>
              </a:rPr>
              <a:t>¿Considero estas preguntas, con respecto al uso de nuestras palabras en la comunidad de fe?</a:t>
            </a:r>
            <a:endParaRPr lang="en-PH" dirty="0">
              <a:latin typeface="Times New Roman" panose="02020603050405020304" pitchFamily="18" charset="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¿Lo que digo </a:t>
            </a:r>
            <a:r>
              <a:rPr lang="es-ES" b="1" dirty="0">
                <a:latin typeface="Arial" panose="020B0604020202020204" pitchFamily="34" charset="0"/>
                <a:ea typeface="Times New Roman" panose="02020603050405020304" pitchFamily="18" charset="0"/>
              </a:rPr>
              <a:t>ayuda o derrumba</a:t>
            </a:r>
            <a:r>
              <a:rPr lang="es-ES" dirty="0">
                <a:latin typeface="Arial" panose="020B0604020202020204" pitchFamily="34" charset="0"/>
                <a:ea typeface="Times New Roman" panose="02020603050405020304" pitchFamily="18" charset="0"/>
              </a:rPr>
              <a:t> a otras personas? </a:t>
            </a:r>
            <a:endParaRPr lang="en-PH" dirty="0">
              <a:latin typeface="Times New Roman" panose="02020603050405020304" pitchFamily="18" charset="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¿Diría lo que estoy diciendo </a:t>
            </a:r>
            <a:r>
              <a:rPr lang="es-ES" b="1" dirty="0">
                <a:latin typeface="Arial" panose="020B0604020202020204" pitchFamily="34" charset="0"/>
                <a:ea typeface="Times New Roman" panose="02020603050405020304" pitchFamily="18" charset="0"/>
              </a:rPr>
              <a:t>directamente</a:t>
            </a:r>
            <a:r>
              <a:rPr lang="es-ES" dirty="0">
                <a:latin typeface="Arial" panose="020B0604020202020204" pitchFamily="34" charset="0"/>
                <a:ea typeface="Times New Roman" panose="02020603050405020304" pitchFamily="18" charset="0"/>
              </a:rPr>
              <a:t> a la persona involucrada? </a:t>
            </a:r>
            <a:endParaRPr lang="en-PH" dirty="0">
              <a:latin typeface="Times New Roman" panose="02020603050405020304" pitchFamily="18" charset="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¿Conozco todos los detalles, o estoy respondiendo en base a verdades a medias? </a:t>
            </a:r>
            <a:endParaRPr lang="en-PH" dirty="0">
              <a:latin typeface="Times New Roman" panose="02020603050405020304" pitchFamily="18" charset="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¿Es mi respuesta basadas en </a:t>
            </a:r>
            <a:r>
              <a:rPr lang="es-ES" b="1" dirty="0">
                <a:latin typeface="Arial" panose="020B0604020202020204" pitchFamily="34" charset="0"/>
                <a:ea typeface="Times New Roman" panose="02020603050405020304" pitchFamily="18" charset="0"/>
              </a:rPr>
              <a:t>emociones</a:t>
            </a:r>
            <a:r>
              <a:rPr lang="es-ES" dirty="0">
                <a:latin typeface="Arial" panose="020B0604020202020204" pitchFamily="34" charset="0"/>
                <a:ea typeface="Times New Roman" panose="02020603050405020304" pitchFamily="18" charset="0"/>
              </a:rPr>
              <a:t> en lugar de </a:t>
            </a:r>
            <a:r>
              <a:rPr lang="es-ES" b="1" dirty="0">
                <a:latin typeface="Arial" panose="020B0604020202020204" pitchFamily="34" charset="0"/>
                <a:ea typeface="Times New Roman" panose="02020603050405020304" pitchFamily="18" charset="0"/>
              </a:rPr>
              <a:t>razón</a:t>
            </a:r>
            <a:r>
              <a:rPr lang="es-ES" dirty="0">
                <a:latin typeface="Arial" panose="020B0604020202020204" pitchFamily="34" charset="0"/>
                <a:ea typeface="Times New Roman" panose="02020603050405020304" pitchFamily="18" charset="0"/>
              </a:rPr>
              <a:t>?</a:t>
            </a:r>
            <a:endParaRPr lang="en-PH" dirty="0">
              <a:latin typeface="Times New Roman" panose="02020603050405020304" pitchFamily="18" charset="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¿La situación </a:t>
            </a:r>
            <a:r>
              <a:rPr lang="es-ES" b="1" dirty="0">
                <a:latin typeface="Arial" panose="020B0604020202020204" pitchFamily="34" charset="0"/>
                <a:ea typeface="Times New Roman" panose="02020603050405020304" pitchFamily="18" charset="0"/>
              </a:rPr>
              <a:t>merece la atención y energía</a:t>
            </a:r>
            <a:r>
              <a:rPr lang="es-ES" dirty="0">
                <a:latin typeface="Arial" panose="020B0604020202020204" pitchFamily="34" charset="0"/>
                <a:ea typeface="Times New Roman" panose="02020603050405020304" pitchFamily="18" charset="0"/>
              </a:rPr>
              <a:t> que le estoy dando? </a:t>
            </a:r>
            <a:endParaRPr lang="en-PH" dirty="0">
              <a:latin typeface="Times New Roman" panose="02020603050405020304" pitchFamily="18" charset="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¿Puede la situación ser vista desde una </a:t>
            </a:r>
            <a:r>
              <a:rPr lang="es-ES" b="1" dirty="0">
                <a:latin typeface="Arial" panose="020B0604020202020204" pitchFamily="34" charset="0"/>
                <a:ea typeface="Times New Roman" panose="02020603050405020304" pitchFamily="18" charset="0"/>
              </a:rPr>
              <a:t>perspectiva diferente</a:t>
            </a:r>
            <a:r>
              <a:rPr lang="es-ES" dirty="0">
                <a:latin typeface="Arial" panose="020B0604020202020204" pitchFamily="34" charset="0"/>
                <a:ea typeface="Times New Roman" panose="02020603050405020304" pitchFamily="18" charset="0"/>
              </a:rPr>
              <a:t>? </a:t>
            </a:r>
            <a:endParaRPr lang="en-PH" dirty="0">
              <a:latin typeface="Times New Roman" panose="02020603050405020304" pitchFamily="18" charset="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¿En algún momento considere los </a:t>
            </a:r>
            <a:r>
              <a:rPr lang="es-ES" b="1" dirty="0">
                <a:latin typeface="Arial" panose="020B0604020202020204" pitchFamily="34" charset="0"/>
                <a:ea typeface="Times New Roman" panose="02020603050405020304" pitchFamily="18" charset="0"/>
              </a:rPr>
              <a:t>sentimientos de la otra persona</a:t>
            </a:r>
            <a:r>
              <a:rPr lang="es-ES" dirty="0">
                <a:latin typeface="Arial" panose="020B0604020202020204" pitchFamily="34" charset="0"/>
                <a:ea typeface="Times New Roman" panose="02020603050405020304" pitchFamily="18" charset="0"/>
              </a:rPr>
              <a:t>, y entiendo el porqué la persona se siente de esa manera?  </a:t>
            </a:r>
            <a:endParaRPr lang="en-PH"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20732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xmlns="" id="{18FFC713-0023-674C-B16D-86EC020BDEFF}"/>
              </a:ext>
            </a:extLst>
          </p:cNvPr>
          <p:cNvSpPr/>
          <p:nvPr/>
        </p:nvSpPr>
        <p:spPr>
          <a:xfrm>
            <a:off x="234315" y="198292"/>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DESARROLLANDO UNA REPUTACIÓN DE CONFIANZA </a:t>
            </a:r>
            <a:endParaRPr lang="en-US" sz="2400" dirty="0"/>
          </a:p>
        </p:txBody>
      </p:sp>
      <p:sp>
        <p:nvSpPr>
          <p:cNvPr id="9" name="Oval 8">
            <a:extLst>
              <a:ext uri="{FF2B5EF4-FFF2-40B4-BE49-F238E27FC236}">
                <a16:creationId xmlns:a16="http://schemas.microsoft.com/office/drawing/2014/main" xmlns="" id="{5B813642-4348-814C-BAF4-A2BE0AF75F38}"/>
              </a:ext>
            </a:extLst>
          </p:cNvPr>
          <p:cNvSpPr/>
          <p:nvPr/>
        </p:nvSpPr>
        <p:spPr>
          <a:xfrm>
            <a:off x="3998714" y="747998"/>
            <a:ext cx="1146572" cy="107091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3</a:t>
            </a:r>
            <a:endParaRPr lang="en-US" b="1" dirty="0"/>
          </a:p>
        </p:txBody>
      </p:sp>
      <p:sp>
        <p:nvSpPr>
          <p:cNvPr id="11" name="Rectangle 10">
            <a:extLst>
              <a:ext uri="{FF2B5EF4-FFF2-40B4-BE49-F238E27FC236}">
                <a16:creationId xmlns:a16="http://schemas.microsoft.com/office/drawing/2014/main" xmlns="" id="{13F0AC55-7623-9742-97AC-C4C8DEC9226D}"/>
              </a:ext>
            </a:extLst>
          </p:cNvPr>
          <p:cNvSpPr/>
          <p:nvPr/>
        </p:nvSpPr>
        <p:spPr>
          <a:xfrm>
            <a:off x="714835" y="1921061"/>
            <a:ext cx="8200104" cy="1785104"/>
          </a:xfrm>
          <a:prstGeom prst="rect">
            <a:avLst/>
          </a:prstGeom>
        </p:spPr>
        <p:txBody>
          <a:bodyPr wrap="square">
            <a:spAutoFit/>
          </a:bodyPr>
          <a:lstStyle/>
          <a:p>
            <a:pPr algn="ctr">
              <a:spcAft>
                <a:spcPts val="0"/>
              </a:spcAft>
            </a:pPr>
            <a:r>
              <a:rPr lang="es-ES" sz="2400" dirty="0">
                <a:latin typeface="Arial" panose="020B0604020202020204" pitchFamily="34" charset="0"/>
                <a:ea typeface="Malgun Gothic" panose="020B0503020000020004" pitchFamily="34" charset="-127"/>
                <a:cs typeface="Arial" panose="020B0604020202020204" pitchFamily="34" charset="0"/>
              </a:rPr>
              <a:t> </a:t>
            </a:r>
            <a:r>
              <a:rPr lang="es-ES" sz="2800" b="1" dirty="0">
                <a:solidFill>
                  <a:srgbClr val="C00000"/>
                </a:solidFill>
                <a:latin typeface="Arial" panose="020B0604020202020204" pitchFamily="34" charset="0"/>
                <a:ea typeface="Malgun Gothic" panose="020B0503020000020004" pitchFamily="34" charset="-127"/>
                <a:cs typeface="Arial" panose="020B0604020202020204" pitchFamily="34" charset="0"/>
              </a:rPr>
              <a:t>Las Cualidades de Confidencialidad y Conversaciones Valientes</a:t>
            </a:r>
          </a:p>
          <a:p>
            <a:pPr algn="ctr">
              <a:spcAft>
                <a:spcPts val="0"/>
              </a:spcAft>
            </a:pPr>
            <a:endParaRPr lang="es-ES" dirty="0">
              <a:latin typeface="Arial" panose="020B0604020202020204" pitchFamily="34" charset="0"/>
              <a:ea typeface="Malgun Gothic" panose="020B0503020000020004" pitchFamily="34" charset="-127"/>
              <a:cs typeface="Arial" panose="020B0604020202020204" pitchFamily="34" charset="0"/>
            </a:endParaRPr>
          </a:p>
          <a:p>
            <a:pPr algn="ctr"/>
            <a:r>
              <a:rPr lang="en-US" dirty="0">
                <a:latin typeface="Arial" panose="020B0604020202020204" pitchFamily="34" charset="0"/>
                <a:ea typeface="Malgun Gothic" panose="020B0503020000020004" pitchFamily="34" charset="-127"/>
                <a:cs typeface="Arial" panose="020B0604020202020204" pitchFamily="34" charset="0"/>
              </a:rPr>
              <a:t>”</a:t>
            </a:r>
            <a:endParaRPr lang="en-PH" dirty="0">
              <a:latin typeface="Arial" panose="020B0604020202020204" pitchFamily="34" charset="0"/>
              <a:ea typeface="Malgun Gothic" panose="020B0503020000020004" pitchFamily="34" charset="-127"/>
              <a:cs typeface="Arial" panose="020B0604020202020204" pitchFamily="34" charset="0"/>
            </a:endParaRPr>
          </a:p>
          <a:p>
            <a:pPr algn="ctr">
              <a:spcAft>
                <a:spcPts val="0"/>
              </a:spcAft>
            </a:pPr>
            <a:endParaRPr lang="en-PH" dirty="0">
              <a:latin typeface="Arial" panose="020B0604020202020204" pitchFamily="34" charset="0"/>
              <a:ea typeface="Malgun Gothic" panose="020B0503020000020004" pitchFamily="34" charset="-127"/>
              <a:cs typeface="Arial" panose="020B0604020202020204" pitchFamily="34" charset="0"/>
            </a:endParaRPr>
          </a:p>
        </p:txBody>
      </p:sp>
      <p:sp>
        <p:nvSpPr>
          <p:cNvPr id="4" name="Rectangle 3">
            <a:extLst>
              <a:ext uri="{FF2B5EF4-FFF2-40B4-BE49-F238E27FC236}">
                <a16:creationId xmlns:a16="http://schemas.microsoft.com/office/drawing/2014/main" xmlns="" id="{78589369-5518-B549-BAC3-A143E9A0EE93}"/>
              </a:ext>
            </a:extLst>
          </p:cNvPr>
          <p:cNvSpPr/>
          <p:nvPr/>
        </p:nvSpPr>
        <p:spPr>
          <a:xfrm>
            <a:off x="900113" y="2865995"/>
            <a:ext cx="7500937" cy="369332"/>
          </a:xfrm>
          <a:prstGeom prst="rect">
            <a:avLst/>
          </a:prstGeom>
        </p:spPr>
        <p:txBody>
          <a:bodyPr wrap="square">
            <a:spAutoFit/>
          </a:bodyPr>
          <a:lstStyle/>
          <a:p>
            <a:r>
              <a:rPr lang="es-ES" dirty="0">
                <a:latin typeface="Arial" panose="020B0604020202020204" pitchFamily="34" charset="0"/>
                <a:ea typeface="Malgun Gothic" panose="020B0503020000020004" pitchFamily="34" charset="-127"/>
                <a:cs typeface="Arial" panose="020B0604020202020204" pitchFamily="34" charset="0"/>
              </a:rPr>
              <a:t>"¿Hablo con otros que difieren y algunas veces están en contra de mi?"</a:t>
            </a:r>
            <a:endParaRPr lang="en-US" dirty="0">
              <a:latin typeface="Arial" panose="020B0604020202020204" pitchFamily="34" charset="0"/>
              <a:ea typeface="Malgun Gothic" panose="020B0503020000020004" pitchFamily="34" charset="-127"/>
              <a:cs typeface="Arial" panose="020B0604020202020204" pitchFamily="34" charset="0"/>
            </a:endParaRPr>
          </a:p>
        </p:txBody>
      </p:sp>
      <p:sp>
        <p:nvSpPr>
          <p:cNvPr id="13" name="Rectangle 12">
            <a:extLst>
              <a:ext uri="{FF2B5EF4-FFF2-40B4-BE49-F238E27FC236}">
                <a16:creationId xmlns:a16="http://schemas.microsoft.com/office/drawing/2014/main" xmlns="" id="{F2F7CBE9-C6F3-9242-89C9-685659556A2A}"/>
              </a:ext>
            </a:extLst>
          </p:cNvPr>
          <p:cNvSpPr/>
          <p:nvPr/>
        </p:nvSpPr>
        <p:spPr>
          <a:xfrm>
            <a:off x="0" y="3224190"/>
            <a:ext cx="9278911" cy="3139321"/>
          </a:xfrm>
          <a:prstGeom prst="rect">
            <a:avLst/>
          </a:prstGeom>
        </p:spPr>
        <p:txBody>
          <a:bodyPr wrap="square">
            <a:spAutoFit/>
          </a:bodyPr>
          <a:lstStyle/>
          <a:p>
            <a:r>
              <a:rPr lang="es-ES_tradnl" b="1" i="1" dirty="0">
                <a:solidFill>
                  <a:srgbClr val="001320"/>
                </a:solidFill>
                <a:latin typeface="Arial" panose="020B0604020202020204" pitchFamily="34" charset="0"/>
                <a:cs typeface="Arial" panose="020B0604020202020204" pitchFamily="34" charset="0"/>
              </a:rPr>
              <a:t>El que anda en chismes revela secretos, pero el de espíritu leal oculta las cosas. </a:t>
            </a:r>
            <a:r>
              <a:rPr lang="es-ES_tradnl" dirty="0">
                <a:solidFill>
                  <a:srgbClr val="001320"/>
                </a:solidFill>
                <a:latin typeface="Arial" panose="020B0604020202020204" pitchFamily="34" charset="0"/>
                <a:cs typeface="Arial" panose="020B0604020202020204" pitchFamily="34" charset="0"/>
              </a:rPr>
              <a:t>Proverbios 11:13</a:t>
            </a:r>
          </a:p>
          <a:p>
            <a:endParaRPr lang="es-ES_tradnl" dirty="0">
              <a:solidFill>
                <a:srgbClr val="001320"/>
              </a:solidFill>
              <a:latin typeface="Roboto"/>
            </a:endParaRPr>
          </a:p>
          <a:p>
            <a:r>
              <a:rPr lang="es-ES_tradnl" dirty="0">
                <a:solidFill>
                  <a:srgbClr val="001320"/>
                </a:solidFill>
                <a:latin typeface="Arial" panose="020B0604020202020204" pitchFamily="34" charset="0"/>
                <a:cs typeface="Arial" panose="020B0604020202020204" pitchFamily="34" charset="0"/>
              </a:rPr>
              <a:t>Jesús: </a:t>
            </a:r>
            <a:r>
              <a:rPr lang="es-ES_tradnl" b="1" i="1" dirty="0">
                <a:latin typeface="Arial" panose="020B0604020202020204" pitchFamily="34" charset="0"/>
                <a:cs typeface="Arial" panose="020B0604020202020204" pitchFamily="34" charset="0"/>
              </a:rPr>
              <a:t>Antes bien, sea vuestro hablar: ``Sí, sí o ``No, no; y lo que es más de esto, procede del mal.</a:t>
            </a:r>
            <a:r>
              <a:rPr lang="es-ES_tradnl" dirty="0">
                <a:latin typeface="Arial" panose="020B0604020202020204" pitchFamily="34" charset="0"/>
                <a:cs typeface="Arial" panose="020B0604020202020204" pitchFamily="34" charset="0"/>
              </a:rPr>
              <a:t> Mateo 5:37</a:t>
            </a:r>
          </a:p>
          <a:p>
            <a:endParaRPr lang="es-ES_tradnl" dirty="0">
              <a:latin typeface="Arial" panose="020B0604020202020204" pitchFamily="34" charset="0"/>
              <a:cs typeface="Arial" panose="020B0604020202020204" pitchFamily="34" charset="0"/>
            </a:endParaRPr>
          </a:p>
          <a:p>
            <a:r>
              <a:rPr lang="es-ES_tradnl" b="1" i="1" dirty="0">
                <a:latin typeface="Arial" panose="020B0604020202020204" pitchFamily="34" charset="0"/>
                <a:cs typeface="Arial" panose="020B0604020202020204" pitchFamily="34" charset="0"/>
              </a:rPr>
              <a:t>AIRAOS, PERO NO PEQUEIS; no se ponga el sol sobre vuestro enojo, ni deis oportunidad al diablo</a:t>
            </a:r>
            <a:r>
              <a:rPr lang="es-ES_tradnl" dirty="0">
                <a:latin typeface="Arial" panose="020B0604020202020204" pitchFamily="34" charset="0"/>
                <a:cs typeface="Arial" panose="020B0604020202020204" pitchFamily="34" charset="0"/>
              </a:rPr>
              <a:t>. Efesios 4:26</a:t>
            </a:r>
            <a:r>
              <a:rPr lang="es-ES_tradnl" dirty="0" smtClean="0">
                <a:latin typeface="Arial" panose="020B0604020202020204" pitchFamily="34" charset="0"/>
                <a:cs typeface="Arial" panose="020B0604020202020204" pitchFamily="34" charset="0"/>
              </a:rPr>
              <a:t>-27</a:t>
            </a:r>
          </a:p>
          <a:p>
            <a:r>
              <a:rPr lang="es-ES_tradnl" dirty="0">
                <a:latin typeface="Arial" panose="020B0604020202020204" pitchFamily="34" charset="0"/>
                <a:cs typeface="Arial" panose="020B0604020202020204" pitchFamily="34" charset="0"/>
              </a:rPr>
              <a:t/>
            </a:r>
            <a:br>
              <a:rPr lang="es-ES_tradnl" dirty="0">
                <a:latin typeface="Arial" panose="020B0604020202020204" pitchFamily="34" charset="0"/>
                <a:cs typeface="Arial" panose="020B0604020202020204" pitchFamily="34" charset="0"/>
              </a:rPr>
            </a:br>
            <a:endParaRPr lang="es-ES_tradnl" dirty="0">
              <a:latin typeface="Arial" panose="020B0604020202020204" pitchFamily="34" charset="0"/>
              <a:cs typeface="Arial" panose="020B0604020202020204" pitchFamily="34" charset="0"/>
            </a:endParaRPr>
          </a:p>
          <a:p>
            <a:endParaRPr lang="es-ES_tradnl" dirty="0"/>
          </a:p>
        </p:txBody>
      </p:sp>
    </p:spTree>
    <p:extLst>
      <p:ext uri="{BB962C8B-B14F-4D97-AF65-F5344CB8AC3E}">
        <p14:creationId xmlns:p14="http://schemas.microsoft.com/office/powerpoint/2010/main" val="7589123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xmlns="" id="{C1ACF316-898F-8448-AC49-956C1740AD06}"/>
              </a:ext>
            </a:extLst>
          </p:cNvPr>
          <p:cNvSpPr/>
          <p:nvPr/>
        </p:nvSpPr>
        <p:spPr>
          <a:xfrm>
            <a:off x="234315" y="332107"/>
            <a:ext cx="8669842" cy="830997"/>
          </a:xfrm>
          <a:prstGeom prst="rect">
            <a:avLst/>
          </a:prstGeom>
        </p:spPr>
        <p:txBody>
          <a:bodyPr wrap="square">
            <a:spAutoFit/>
          </a:bodyPr>
          <a:lstStyle/>
          <a:p>
            <a:pPr algn="ctr">
              <a:spcAft>
                <a:spcPts val="0"/>
              </a:spcAft>
            </a:pPr>
            <a:r>
              <a:rPr lang="es-ES" sz="2400" dirty="0">
                <a:latin typeface="Arial" panose="020B0604020202020204" pitchFamily="34" charset="0"/>
                <a:ea typeface="Malgun Gothic" panose="020B0503020000020004" pitchFamily="34" charset="-127"/>
                <a:cs typeface="Arial" panose="020B0604020202020204" pitchFamily="34" charset="0"/>
              </a:rPr>
              <a:t> </a:t>
            </a: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Las Cualidades de Confidencialidad y Conversaciones Valientes</a:t>
            </a:r>
            <a:endParaRPr lang="en-PH" dirty="0">
              <a:latin typeface="Arial" panose="020B0604020202020204" pitchFamily="34" charset="0"/>
              <a:ea typeface="Malgun Gothic" panose="020B0503020000020004" pitchFamily="34" charset="-127"/>
              <a:cs typeface="Arial" panose="020B0604020202020204" pitchFamily="34" charset="0"/>
            </a:endParaRPr>
          </a:p>
        </p:txBody>
      </p:sp>
      <p:sp>
        <p:nvSpPr>
          <p:cNvPr id="2" name="Rectangle 1">
            <a:extLst>
              <a:ext uri="{FF2B5EF4-FFF2-40B4-BE49-F238E27FC236}">
                <a16:creationId xmlns:a16="http://schemas.microsoft.com/office/drawing/2014/main" xmlns="" id="{AE623C24-C2D5-1C4A-8D8E-2B558BF81214}"/>
              </a:ext>
            </a:extLst>
          </p:cNvPr>
          <p:cNvSpPr>
            <a:spLocks noChangeArrowheads="1"/>
          </p:cNvSpPr>
          <p:nvPr/>
        </p:nvSpPr>
        <p:spPr bwMode="auto">
          <a:xfrm>
            <a:off x="1039052" y="1753533"/>
            <a:ext cx="7060368"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ctr" defTabSz="914400" rtl="0" eaLnBrk="0" fontAlgn="base" latinLnBrk="0" hangingPunct="0">
              <a:spcBef>
                <a:spcPct val="0"/>
              </a:spcBef>
              <a:spcAft>
                <a:spcPct val="0"/>
              </a:spcAft>
              <a:buClrTx/>
              <a:buSzTx/>
              <a:buFontTx/>
              <a:buNone/>
              <a:tabLst/>
            </a:pPr>
            <a:r>
              <a:rPr kumimoji="0" lang="es-ES" altLang="en-US" sz="20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¿Discuto vigorosamente opciones políticas y hacer decisiones en reuniones de junta, familia e incluso la Iglesia? </a:t>
            </a:r>
          </a:p>
          <a:p>
            <a:pPr marL="0" marR="0" lvl="0" indent="0" algn="ctr" defTabSz="914400" rtl="0" eaLnBrk="0" fontAlgn="base" latinLnBrk="0" hangingPunct="0">
              <a:spcBef>
                <a:spcPct val="0"/>
              </a:spcBef>
              <a:spcAft>
                <a:spcPct val="0"/>
              </a:spcAft>
              <a:buClrTx/>
              <a:buSzTx/>
              <a:buFontTx/>
              <a:buNone/>
              <a:tabLst/>
            </a:pPr>
            <a:endParaRPr kumimoji="0" lang="es-ES" altLang="en-US" sz="20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spcBef>
                <a:spcPct val="0"/>
              </a:spcBef>
              <a:spcAft>
                <a:spcPct val="0"/>
              </a:spcAft>
              <a:buClrTx/>
              <a:buSzTx/>
              <a:buFontTx/>
              <a:buNone/>
              <a:tabLst/>
            </a:pPr>
            <a:r>
              <a:rPr kumimoji="0" lang="es-ES" altLang="en-US" sz="20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Mantener conversaciones privadas </a:t>
            </a:r>
            <a:endParaRPr kumimoji="0" lang="es-ES" altLang="en-US" sz="20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spcBef>
                <a:spcPct val="0"/>
              </a:spcBef>
              <a:spcAft>
                <a:spcPct val="0"/>
              </a:spcAft>
              <a:buClrTx/>
              <a:buSzTx/>
              <a:buFontTx/>
              <a:buNone/>
              <a:tabLst/>
            </a:pPr>
            <a:r>
              <a:rPr kumimoji="0" lang="es-ES"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CONFIDENCIAL</a:t>
            </a:r>
          </a:p>
          <a:p>
            <a:pPr marL="0" marR="0" lvl="0" indent="0" algn="ctr" defTabSz="914400" rtl="0" eaLnBrk="0" fontAlgn="base" latinLnBrk="0" hangingPunct="0">
              <a:spcBef>
                <a:spcPct val="0"/>
              </a:spcBef>
              <a:spcAft>
                <a:spcPct val="0"/>
              </a:spcAft>
              <a:buClrTx/>
              <a:buSzTx/>
              <a:buFontTx/>
              <a:buNone/>
              <a:tabLst/>
            </a:pPr>
            <a:endParaRPr kumimoji="0" lang="es-E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ES" altLang="en-US" sz="20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¡Aceptar las decisiones de la junta…! (¡está bien!)</a:t>
            </a:r>
            <a:endParaRPr kumimoji="0" lang="es-ES" altLang="en-US" sz="20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ES" altLang="en-US" sz="2000" i="0"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¡Guarda ferozmente una palabra </a:t>
            </a:r>
            <a:r>
              <a:rPr kumimoji="0" lang="es-ES" altLang="en-US" sz="2000" b="1" i="0"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confiable</a:t>
            </a:r>
            <a:r>
              <a:rPr kumimoji="0" lang="es-ES" altLang="en-US" sz="2000" i="0"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a:t>
            </a:r>
            <a:r>
              <a:rPr kumimoji="0" lang="es-ES" altLang="en-US" sz="20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95782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3">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4" name="Rectangle 3">
            <a:extLst>
              <a:ext uri="{FF2B5EF4-FFF2-40B4-BE49-F238E27FC236}">
                <a16:creationId xmlns:a16="http://schemas.microsoft.com/office/drawing/2014/main" xmlns="" id="{2B48D08B-1087-CD4E-928C-83D5747D2FC8}"/>
              </a:ext>
            </a:extLst>
          </p:cNvPr>
          <p:cNvSpPr/>
          <p:nvPr/>
        </p:nvSpPr>
        <p:spPr>
          <a:xfrm>
            <a:off x="1" y="200539"/>
            <a:ext cx="9006150" cy="6247864"/>
          </a:xfrm>
          <a:prstGeom prst="rect">
            <a:avLst/>
          </a:prstGeom>
        </p:spPr>
        <p:txBody>
          <a:bodyPr wrap="square">
            <a:spAutoFit/>
          </a:bodyPr>
          <a:lstStyle/>
          <a:p>
            <a:pPr algn="ctr">
              <a:spcAft>
                <a:spcPts val="0"/>
              </a:spcAft>
            </a:pPr>
            <a:r>
              <a:rPr lang="es-ES" sz="4000" b="1" dirty="0" smtClean="0">
                <a:solidFill>
                  <a:srgbClr val="C00000"/>
                </a:solidFill>
                <a:latin typeface="Arial" panose="020B0604020202020204" pitchFamily="34" charset="0"/>
                <a:ea typeface="Malgun Gothic" panose="020B0503020000020004" pitchFamily="34" charset="-127"/>
                <a:cs typeface="Arial" panose="020B0604020202020204" pitchFamily="34" charset="0"/>
              </a:rPr>
              <a:t>Afirmación </a:t>
            </a:r>
            <a:r>
              <a:rPr lang="es-ES" sz="4000" b="1" dirty="0">
                <a:solidFill>
                  <a:srgbClr val="C00000"/>
                </a:solidFill>
                <a:latin typeface="Arial" panose="020B0604020202020204" pitchFamily="34" charset="0"/>
                <a:ea typeface="Malgun Gothic" panose="020B0503020000020004" pitchFamily="34" charset="-127"/>
                <a:cs typeface="Arial" panose="020B0604020202020204" pitchFamily="34" charset="0"/>
              </a:rPr>
              <a:t>"Identidad </a:t>
            </a:r>
            <a:r>
              <a:rPr lang="es-ES" sz="4000" b="1" dirty="0" smtClean="0">
                <a:solidFill>
                  <a:srgbClr val="C00000"/>
                </a:solidFill>
                <a:latin typeface="Arial" panose="020B0604020202020204" pitchFamily="34" charset="0"/>
                <a:ea typeface="Malgun Gothic" panose="020B0503020000020004" pitchFamily="34" charset="-127"/>
                <a:cs typeface="Arial" panose="020B0604020202020204" pitchFamily="34" charset="0"/>
              </a:rPr>
              <a:t>Nazarena”</a:t>
            </a:r>
          </a:p>
          <a:p>
            <a:pPr algn="ctr">
              <a:spcAft>
                <a:spcPts val="0"/>
              </a:spcAft>
            </a:pPr>
            <a:endParaRPr lang="es-ES" sz="4000" b="1" dirty="0" smtClean="0">
              <a:solidFill>
                <a:srgbClr val="C00000"/>
              </a:solidFill>
              <a:latin typeface="Arial" panose="020B0604020202020204" pitchFamily="34" charset="0"/>
              <a:ea typeface="Malgun Gothic" panose="020B0503020000020004" pitchFamily="34" charset="-127"/>
              <a:cs typeface="Arial" panose="020B0604020202020204" pitchFamily="34" charset="0"/>
            </a:endParaRPr>
          </a:p>
          <a:p>
            <a:r>
              <a:rPr lang="es-ES_tradnl" sz="4000" dirty="0" smtClean="0"/>
              <a:t>Podemos </a:t>
            </a:r>
            <a:r>
              <a:rPr lang="es-ES_tradnl" sz="4000" dirty="0"/>
              <a:t>servir como líderes decisivos con integridad y gracia dejando que nuestro testimonio de santidad del corazón y nuestra vida continuamente transformen la manera en que </a:t>
            </a:r>
            <a:r>
              <a:rPr lang="es-ES_tradnl" sz="4000" dirty="0" smtClean="0"/>
              <a:t>vivimos en </a:t>
            </a:r>
            <a:r>
              <a:rPr lang="es-ES_tradnl" sz="4000" dirty="0"/>
              <a:t>y lideramos una comunidad de fe.</a:t>
            </a:r>
            <a:endParaRPr lang="en-US" sz="4000" dirty="0"/>
          </a:p>
          <a:p>
            <a:r>
              <a:rPr lang="es-ES_tradnl" sz="4000" dirty="0"/>
              <a:t> </a:t>
            </a:r>
            <a:endParaRPr lang="en-US" sz="4000" dirty="0"/>
          </a:p>
          <a:p>
            <a:pPr algn="ctr">
              <a:spcAft>
                <a:spcPts val="0"/>
              </a:spcAft>
            </a:pPr>
            <a:r>
              <a:rPr lang="es-ES" sz="4000" b="1" dirty="0" smtClean="0">
                <a:solidFill>
                  <a:srgbClr val="C00000"/>
                </a:solidFill>
                <a:latin typeface="Arial" panose="020B0604020202020204" pitchFamily="34" charset="0"/>
                <a:ea typeface="Malgun Gothic" panose="020B0503020000020004" pitchFamily="34" charset="-127"/>
                <a:cs typeface="Arial" panose="020B0604020202020204" pitchFamily="34" charset="0"/>
              </a:rPr>
              <a:t>  </a:t>
            </a:r>
            <a:endParaRPr lang="en-PH" sz="4000" b="1" dirty="0">
              <a:solidFill>
                <a:srgbClr val="C00000"/>
              </a:solidFill>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4709742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xmlns="" id="{5F68A54E-9D9B-3942-BE60-ABC5C2AB7551}"/>
              </a:ext>
            </a:extLst>
          </p:cNvPr>
          <p:cNvSpPr/>
          <p:nvPr/>
        </p:nvSpPr>
        <p:spPr>
          <a:xfrm>
            <a:off x="234315" y="198292"/>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DESARROLLANDO UNA REPUTACIÓN DE CONFIANZA </a:t>
            </a:r>
            <a:endParaRPr lang="en-US" sz="2400" dirty="0"/>
          </a:p>
        </p:txBody>
      </p:sp>
      <p:sp>
        <p:nvSpPr>
          <p:cNvPr id="9" name="Oval 8">
            <a:extLst>
              <a:ext uri="{FF2B5EF4-FFF2-40B4-BE49-F238E27FC236}">
                <a16:creationId xmlns:a16="http://schemas.microsoft.com/office/drawing/2014/main" xmlns="" id="{69304E48-72CC-234C-BC5B-6D6C88FA7265}"/>
              </a:ext>
            </a:extLst>
          </p:cNvPr>
          <p:cNvSpPr/>
          <p:nvPr/>
        </p:nvSpPr>
        <p:spPr>
          <a:xfrm>
            <a:off x="3998714" y="747998"/>
            <a:ext cx="1146572" cy="107091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4</a:t>
            </a:r>
            <a:endParaRPr lang="en-US" b="1" dirty="0"/>
          </a:p>
        </p:txBody>
      </p:sp>
      <p:sp>
        <p:nvSpPr>
          <p:cNvPr id="11" name="Rectangle 10">
            <a:extLst>
              <a:ext uri="{FF2B5EF4-FFF2-40B4-BE49-F238E27FC236}">
                <a16:creationId xmlns:a16="http://schemas.microsoft.com/office/drawing/2014/main" xmlns="" id="{61BCFECD-646B-B145-B02B-8A4F9BEE3215}"/>
              </a:ext>
            </a:extLst>
          </p:cNvPr>
          <p:cNvSpPr/>
          <p:nvPr/>
        </p:nvSpPr>
        <p:spPr>
          <a:xfrm>
            <a:off x="714835" y="1921061"/>
            <a:ext cx="8200104" cy="1077218"/>
          </a:xfrm>
          <a:prstGeom prst="rect">
            <a:avLst/>
          </a:prstGeom>
        </p:spPr>
        <p:txBody>
          <a:bodyPr wrap="square">
            <a:spAutoFit/>
          </a:bodyPr>
          <a:lstStyle/>
          <a:p>
            <a:pPr algn="ctr">
              <a:spcAft>
                <a:spcPts val="0"/>
              </a:spcAft>
            </a:pPr>
            <a:r>
              <a:rPr lang="es-ES" sz="2400" dirty="0">
                <a:latin typeface="Arial" panose="020B0604020202020204" pitchFamily="34" charset="0"/>
                <a:ea typeface="Malgun Gothic" panose="020B0503020000020004" pitchFamily="34" charset="-127"/>
                <a:cs typeface="Arial" panose="020B0604020202020204" pitchFamily="34" charset="0"/>
              </a:rPr>
              <a:t> </a:t>
            </a:r>
            <a:r>
              <a:rPr lang="es-ES" sz="2800" b="1" dirty="0">
                <a:solidFill>
                  <a:srgbClr val="C00000"/>
                </a:solidFill>
                <a:latin typeface="Arial" panose="020B0604020202020204" pitchFamily="34" charset="0"/>
                <a:ea typeface="Malgun Gothic" panose="020B0503020000020004" pitchFamily="34" charset="-127"/>
                <a:cs typeface="Arial" panose="020B0604020202020204" pitchFamily="34" charset="0"/>
              </a:rPr>
              <a:t>Las Cualidades de Credibilidad y Humildad</a:t>
            </a:r>
          </a:p>
          <a:p>
            <a:pPr algn="ctr"/>
            <a:endParaRPr lang="en-PH" dirty="0">
              <a:latin typeface="Arial" panose="020B0604020202020204" pitchFamily="34" charset="0"/>
              <a:ea typeface="Malgun Gothic" panose="020B0503020000020004" pitchFamily="34" charset="-127"/>
              <a:cs typeface="Arial" panose="020B0604020202020204" pitchFamily="34" charset="0"/>
            </a:endParaRPr>
          </a:p>
          <a:p>
            <a:pPr algn="ctr">
              <a:spcAft>
                <a:spcPts val="0"/>
              </a:spcAft>
            </a:pPr>
            <a:endParaRPr lang="en-PH" dirty="0">
              <a:latin typeface="Arial" panose="020B0604020202020204" pitchFamily="34" charset="0"/>
              <a:ea typeface="Malgun Gothic" panose="020B0503020000020004" pitchFamily="34" charset="-127"/>
              <a:cs typeface="Arial" panose="020B0604020202020204" pitchFamily="34" charset="0"/>
            </a:endParaRPr>
          </a:p>
        </p:txBody>
      </p:sp>
      <p:sp>
        <p:nvSpPr>
          <p:cNvPr id="12" name="Rectangle 11">
            <a:extLst>
              <a:ext uri="{FF2B5EF4-FFF2-40B4-BE49-F238E27FC236}">
                <a16:creationId xmlns:a16="http://schemas.microsoft.com/office/drawing/2014/main" xmlns="" id="{4347AF6F-BA15-2741-9FC5-280E73E670FB}"/>
              </a:ext>
            </a:extLst>
          </p:cNvPr>
          <p:cNvSpPr/>
          <p:nvPr/>
        </p:nvSpPr>
        <p:spPr>
          <a:xfrm>
            <a:off x="596327" y="2873977"/>
            <a:ext cx="7951345" cy="646331"/>
          </a:xfrm>
          <a:prstGeom prst="rect">
            <a:avLst/>
          </a:prstGeom>
        </p:spPr>
        <p:txBody>
          <a:bodyPr wrap="square">
            <a:spAutoFit/>
          </a:bodyPr>
          <a:lstStyle/>
          <a:p>
            <a:pPr algn="ctr"/>
            <a:r>
              <a:rPr lang="es-ES" dirty="0">
                <a:latin typeface="Arial" panose="020B0604020202020204" pitchFamily="34" charset="0"/>
                <a:ea typeface="Malgun Gothic" panose="020B0503020000020004" pitchFamily="34" charset="-127"/>
                <a:cs typeface="Arial" panose="020B0604020202020204" pitchFamily="34" charset="0"/>
              </a:rPr>
              <a:t>¿Tengo la habilidad de hacer lo que yo digo que voy a hacer y lo hago bien?</a:t>
            </a:r>
          </a:p>
          <a:p>
            <a:endParaRPr lang="es-ES" dirty="0">
              <a:latin typeface="Arial" panose="020B0604020202020204" pitchFamily="34" charset="0"/>
              <a:ea typeface="Malgun Gothic" panose="020B0503020000020004" pitchFamily="34" charset="-127"/>
              <a:cs typeface="Arial" panose="020B0604020202020204" pitchFamily="34" charset="0"/>
            </a:endParaRPr>
          </a:p>
        </p:txBody>
      </p:sp>
      <p:sp>
        <p:nvSpPr>
          <p:cNvPr id="4" name="Rectangle 3">
            <a:extLst>
              <a:ext uri="{FF2B5EF4-FFF2-40B4-BE49-F238E27FC236}">
                <a16:creationId xmlns:a16="http://schemas.microsoft.com/office/drawing/2014/main" xmlns="" id="{F03D2F48-FBBA-D747-82E7-34904470D18F}"/>
              </a:ext>
            </a:extLst>
          </p:cNvPr>
          <p:cNvSpPr/>
          <p:nvPr/>
        </p:nvSpPr>
        <p:spPr>
          <a:xfrm>
            <a:off x="2338864" y="3753155"/>
            <a:ext cx="4572000" cy="923330"/>
          </a:xfrm>
          <a:prstGeom prst="rect">
            <a:avLst/>
          </a:prstGeom>
        </p:spPr>
        <p:txBody>
          <a:bodyPr>
            <a:spAutoFit/>
          </a:bodyPr>
          <a:lstStyle/>
          <a:p>
            <a:pPr algn="ctr"/>
            <a:r>
              <a:rPr lang="es-ES_tradnl" i="1" dirty="0">
                <a:solidFill>
                  <a:srgbClr val="001320"/>
                </a:solidFill>
                <a:latin typeface="Arial" panose="020B0604020202020204" pitchFamily="34" charset="0"/>
                <a:cs typeface="Arial" panose="020B0604020202020204" pitchFamily="34" charset="0"/>
              </a:rPr>
              <a:t>Y todo lo que hagáis, hacedlo de corazón, como para el Señor y no para los hombres</a:t>
            </a:r>
          </a:p>
          <a:p>
            <a:pPr algn="ctr"/>
            <a:r>
              <a:rPr lang="es-ES_tradnl" dirty="0">
                <a:solidFill>
                  <a:srgbClr val="001320"/>
                </a:solidFill>
                <a:latin typeface="Arial" panose="020B0604020202020204" pitchFamily="34" charset="0"/>
                <a:cs typeface="Arial" panose="020B0604020202020204" pitchFamily="34" charset="0"/>
              </a:rPr>
              <a:t>Colosenses 3:23 </a:t>
            </a: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6381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3">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xmlns="" id="{0F904FBC-4C31-2649-8A49-380B1723E932}"/>
              </a:ext>
            </a:extLst>
          </p:cNvPr>
          <p:cNvSpPr/>
          <p:nvPr/>
        </p:nvSpPr>
        <p:spPr>
          <a:xfrm>
            <a:off x="234315" y="341131"/>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Atención a la Credibilidad y Humildad</a:t>
            </a:r>
            <a:endParaRPr lang="en-US" sz="2400" dirty="0"/>
          </a:p>
        </p:txBody>
      </p:sp>
      <p:sp>
        <p:nvSpPr>
          <p:cNvPr id="2" name="Rectangle 1">
            <a:extLst>
              <a:ext uri="{FF2B5EF4-FFF2-40B4-BE49-F238E27FC236}">
                <a16:creationId xmlns:a16="http://schemas.microsoft.com/office/drawing/2014/main" xmlns="" id="{1E04E7CD-4343-E24B-B22B-0167E22BC6AA}"/>
              </a:ext>
            </a:extLst>
          </p:cNvPr>
          <p:cNvSpPr/>
          <p:nvPr/>
        </p:nvSpPr>
        <p:spPr>
          <a:xfrm>
            <a:off x="517160" y="1232997"/>
            <a:ext cx="8109679" cy="2031325"/>
          </a:xfrm>
          <a:prstGeom prst="rect">
            <a:avLst/>
          </a:prstGeom>
        </p:spPr>
        <p:txBody>
          <a:bodyPr wrap="square">
            <a:spAutoFit/>
          </a:bodyPr>
          <a:lstStyle/>
          <a:p>
            <a:pPr marL="342900" marR="2540" indent="457200" algn="ctr">
              <a:spcAft>
                <a:spcPts val="0"/>
              </a:spcAft>
            </a:pPr>
            <a:r>
              <a:rPr lang="es-ES_tradnl" b="1" dirty="0">
                <a:solidFill>
                  <a:srgbClr val="000000"/>
                </a:solidFill>
                <a:uFill>
                  <a:solidFill>
                    <a:srgbClr val="000000"/>
                  </a:solidFill>
                </a:uFill>
                <a:latin typeface="Arial" panose="020B0604020202020204" pitchFamily="34" charset="0"/>
                <a:ea typeface="Book Antiqua" panose="02040602050305030304" pitchFamily="18" charset="0"/>
                <a:cs typeface="Arial" panose="020B0604020202020204" pitchFamily="34" charset="0"/>
              </a:rPr>
              <a:t>“La gente realiza un análisis continuo de nuestra credibilidad, tal como un banco evalúa nuestra capacidad para recibir crédito. En verdad, la credibilidad es el “capital” que el líder tiene a su disposición. Es este elemento, lo que el líder puede usar para crear cambio positivo. La credibilidad es el fundamento sobre el que el liderazgo se construye.”</a:t>
            </a:r>
          </a:p>
          <a:p>
            <a:pPr marL="342900" marR="2540" indent="457200" algn="ctr">
              <a:spcAft>
                <a:spcPts val="0"/>
              </a:spcAft>
            </a:pPr>
            <a:r>
              <a:rPr lang="es-ES_tradnl" dirty="0">
                <a:latin typeface="Arial" panose="020B0604020202020204" pitchFamily="34" charset="0"/>
                <a:cs typeface="Arial" panose="020B0604020202020204" pitchFamily="34" charset="0"/>
              </a:rPr>
              <a:t>James </a:t>
            </a:r>
            <a:r>
              <a:rPr lang="es-ES_tradnl" dirty="0" err="1" smtClean="0">
                <a:latin typeface="Arial" panose="020B0604020202020204" pitchFamily="34" charset="0"/>
                <a:cs typeface="Arial" panose="020B0604020202020204" pitchFamily="34" charset="0"/>
              </a:rPr>
              <a:t>Kouzes</a:t>
            </a:r>
            <a:r>
              <a:rPr lang="es-ES_tradnl" dirty="0" smtClean="0">
                <a:latin typeface="Arial" panose="020B0604020202020204" pitchFamily="34" charset="0"/>
                <a:cs typeface="Arial" panose="020B0604020202020204" pitchFamily="34" charset="0"/>
              </a:rPr>
              <a:t> </a:t>
            </a:r>
            <a:r>
              <a:rPr lang="es-ES_tradnl" dirty="0" err="1" smtClean="0">
                <a:latin typeface="Arial" panose="020B0604020202020204" pitchFamily="34" charset="0"/>
                <a:cs typeface="Arial" panose="020B0604020202020204" pitchFamily="34" charset="0"/>
              </a:rPr>
              <a:t>Quoted</a:t>
            </a:r>
            <a:r>
              <a:rPr lang="es-ES_tradnl" dirty="0" smtClean="0">
                <a:latin typeface="Arial" panose="020B0604020202020204" pitchFamily="34" charset="0"/>
                <a:cs typeface="Arial" panose="020B0604020202020204" pitchFamily="34" charset="0"/>
              </a:rPr>
              <a:t> in </a:t>
            </a:r>
            <a:r>
              <a:rPr lang="es-ES_tradnl" dirty="0" err="1" smtClean="0">
                <a:latin typeface="Arial" panose="020B0604020202020204" pitchFamily="34" charset="0"/>
                <a:cs typeface="Arial" panose="020B0604020202020204" pitchFamily="34" charset="0"/>
              </a:rPr>
              <a:t>text</a:t>
            </a:r>
            <a:r>
              <a:rPr lang="es-ES_tradnl" dirty="0" smtClean="0">
                <a:latin typeface="Arial" panose="020B0604020202020204" pitchFamily="34" charset="0"/>
                <a:cs typeface="Arial" panose="020B0604020202020204" pitchFamily="34" charset="0"/>
              </a:rPr>
              <a:t>. 183 </a:t>
            </a:r>
            <a:endParaRPr lang="en-PH" sz="2000" dirty="0">
              <a:solidFill>
                <a:srgbClr val="000000"/>
              </a:solidFill>
              <a:effectLst/>
              <a:uFill>
                <a:solidFill>
                  <a:srgbClr val="000000"/>
                </a:solidFill>
              </a:uFill>
              <a:latin typeface="Arial" panose="020B0604020202020204" pitchFamily="34" charset="0"/>
              <a:ea typeface="Book Antiqua" panose="02040602050305030304" pitchFamily="18" charset="0"/>
              <a:cs typeface="Arial" panose="020B0604020202020204" pitchFamily="34" charset="0"/>
            </a:endParaRPr>
          </a:p>
        </p:txBody>
      </p:sp>
      <p:sp>
        <p:nvSpPr>
          <p:cNvPr id="4" name="Rectangle 3">
            <a:extLst>
              <a:ext uri="{FF2B5EF4-FFF2-40B4-BE49-F238E27FC236}">
                <a16:creationId xmlns:a16="http://schemas.microsoft.com/office/drawing/2014/main" xmlns="" id="{C0A9C50C-A903-204D-9B11-CBA95DB37CAD}"/>
              </a:ext>
            </a:extLst>
          </p:cNvPr>
          <p:cNvSpPr/>
          <p:nvPr/>
        </p:nvSpPr>
        <p:spPr>
          <a:xfrm>
            <a:off x="0" y="3167749"/>
            <a:ext cx="8909685" cy="2031325"/>
          </a:xfrm>
          <a:prstGeom prst="rect">
            <a:avLst/>
          </a:prstGeom>
        </p:spPr>
        <p:txBody>
          <a:bodyPr wrap="square">
            <a:spAutoFit/>
          </a:bodyPr>
          <a:lstStyle/>
          <a:p>
            <a:pPr>
              <a:spcAft>
                <a:spcPts val="0"/>
              </a:spcAft>
            </a:pPr>
            <a:endParaRPr lang="en-PH" dirty="0">
              <a:latin typeface="Arial" panose="020B0604020202020204" pitchFamily="34" charset="0"/>
              <a:ea typeface="Malgun Gothic" panose="020B0503020000020004" pitchFamily="34" charset="-127"/>
              <a:cs typeface="Arial" panose="020B0604020202020204" pitchFamily="34" charset="0"/>
            </a:endParaRPr>
          </a:p>
          <a:p>
            <a:pPr lvl="4"/>
            <a:r>
              <a:rPr lang="es-ES" dirty="0">
                <a:latin typeface="Arial" panose="020B0604020202020204" pitchFamily="34" charset="0"/>
                <a:ea typeface="Malgun Gothic" panose="020B0503020000020004" pitchFamily="34" charset="-127"/>
                <a:cs typeface="Arial" panose="020B0604020202020204" pitchFamily="34" charset="0"/>
              </a:rPr>
              <a:t>¿Es mi comportamiento predecible o errático? </a:t>
            </a:r>
            <a:endParaRPr lang="en-PH" dirty="0">
              <a:latin typeface="Arial" panose="020B0604020202020204" pitchFamily="34" charset="0"/>
              <a:ea typeface="Malgun Gothic" panose="020B0503020000020004" pitchFamily="34" charset="-127"/>
              <a:cs typeface="Arial" panose="020B0604020202020204" pitchFamily="34" charset="0"/>
            </a:endParaRPr>
          </a:p>
          <a:p>
            <a:pPr lvl="4"/>
            <a:r>
              <a:rPr lang="es-ES" dirty="0">
                <a:latin typeface="Arial" panose="020B0604020202020204" pitchFamily="34" charset="0"/>
                <a:ea typeface="Malgun Gothic" panose="020B0503020000020004" pitchFamily="34" charset="-127"/>
                <a:cs typeface="Arial" panose="020B0604020202020204" pitchFamily="34" charset="0"/>
              </a:rPr>
              <a:t>¿me comunico con claridad o sin claridad? </a:t>
            </a:r>
            <a:endParaRPr lang="en-PH" dirty="0">
              <a:latin typeface="Arial" panose="020B0604020202020204" pitchFamily="34" charset="0"/>
              <a:ea typeface="Malgun Gothic" panose="020B0503020000020004" pitchFamily="34" charset="-127"/>
              <a:cs typeface="Arial" panose="020B0604020202020204" pitchFamily="34" charset="0"/>
            </a:endParaRPr>
          </a:p>
          <a:p>
            <a:pPr lvl="4"/>
            <a:r>
              <a:rPr lang="es-ES" dirty="0">
                <a:latin typeface="Arial" panose="020B0604020202020204" pitchFamily="34" charset="0"/>
                <a:ea typeface="Malgun Gothic" panose="020B0503020000020004" pitchFamily="34" charset="-127"/>
                <a:cs typeface="Arial" panose="020B0604020202020204" pitchFamily="34" charset="0"/>
              </a:rPr>
              <a:t>¿tomo promesas de una manera seria o vaga? </a:t>
            </a:r>
            <a:endParaRPr lang="en-PH" dirty="0">
              <a:latin typeface="Arial" panose="020B0604020202020204" pitchFamily="34" charset="0"/>
              <a:ea typeface="Malgun Gothic" panose="020B0503020000020004" pitchFamily="34" charset="-127"/>
              <a:cs typeface="Arial" panose="020B0604020202020204" pitchFamily="34" charset="0"/>
            </a:endParaRPr>
          </a:p>
          <a:p>
            <a:pPr lvl="4"/>
            <a:r>
              <a:rPr lang="es-ES" dirty="0">
                <a:latin typeface="Arial" panose="020B0604020202020204" pitchFamily="34" charset="0"/>
                <a:ea typeface="Malgun Gothic" panose="020B0503020000020004" pitchFamily="34" charset="-127"/>
                <a:cs typeface="Arial" panose="020B0604020202020204" pitchFamily="34" charset="0"/>
              </a:rPr>
              <a:t>¿soy honesto o deshonesto? </a:t>
            </a:r>
            <a:endParaRPr lang="en-PH" dirty="0">
              <a:latin typeface="Arial" panose="020B0604020202020204" pitchFamily="34" charset="0"/>
              <a:ea typeface="Malgun Gothic" panose="020B0503020000020004" pitchFamily="34" charset="-127"/>
              <a:cs typeface="Arial" panose="020B0604020202020204" pitchFamily="34" charset="0"/>
            </a:endParaRPr>
          </a:p>
          <a:p>
            <a:pPr marL="457200">
              <a:spcAft>
                <a:spcPts val="0"/>
              </a:spcAft>
            </a:pPr>
            <a:r>
              <a:rPr lang="es-ES" dirty="0">
                <a:latin typeface="Arial" panose="020B0604020202020204" pitchFamily="34" charset="0"/>
                <a:ea typeface="Malgun Gothic" panose="020B0503020000020004" pitchFamily="34" charset="-127"/>
                <a:cs typeface="Arial" panose="020B0604020202020204" pitchFamily="34" charset="0"/>
              </a:rPr>
              <a:t> </a:t>
            </a:r>
            <a:endParaRPr lang="en-PH" dirty="0">
              <a:latin typeface="Arial" panose="020B0604020202020204" pitchFamily="34" charset="0"/>
              <a:ea typeface="Malgun Gothic" panose="020B0503020000020004" pitchFamily="34" charset="-127"/>
              <a:cs typeface="Arial" panose="020B0604020202020204" pitchFamily="34" charset="0"/>
            </a:endParaRPr>
          </a:p>
          <a:p>
            <a:pPr marL="1828800">
              <a:spcAft>
                <a:spcPts val="0"/>
              </a:spcAft>
            </a:pPr>
            <a:r>
              <a:rPr lang="es-ES" i="1" dirty="0">
                <a:latin typeface="Arial" panose="020B0604020202020204" pitchFamily="34" charset="0"/>
                <a:ea typeface="Malgun Gothic" panose="020B0503020000020004" pitchFamily="34" charset="-127"/>
                <a:cs typeface="Arial" panose="020B0604020202020204" pitchFamily="34" charset="0"/>
              </a:rPr>
              <a:t>			</a:t>
            </a:r>
            <a:r>
              <a:rPr lang="es-ES" i="1" dirty="0" err="1">
                <a:latin typeface="Arial" panose="020B0604020202020204" pitchFamily="34" charset="0"/>
                <a:ea typeface="Malgun Gothic" panose="020B0503020000020004" pitchFamily="34" charset="-127"/>
                <a:cs typeface="Arial" panose="020B0604020202020204" pitchFamily="34" charset="0"/>
              </a:rPr>
              <a:t>Credibility</a:t>
            </a:r>
            <a:r>
              <a:rPr lang="es-ES" i="1" dirty="0">
                <a:latin typeface="Arial" panose="020B0604020202020204" pitchFamily="34" charset="0"/>
                <a:ea typeface="Malgun Gothic" panose="020B0503020000020004" pitchFamily="34" charset="-127"/>
                <a:cs typeface="Arial" panose="020B0604020202020204" pitchFamily="34" charset="0"/>
              </a:rPr>
              <a:t> (p. 108-9) </a:t>
            </a:r>
            <a:endParaRPr lang="en-US" dirty="0"/>
          </a:p>
        </p:txBody>
      </p:sp>
    </p:spTree>
    <p:extLst>
      <p:ext uri="{BB962C8B-B14F-4D97-AF65-F5344CB8AC3E}">
        <p14:creationId xmlns:p14="http://schemas.microsoft.com/office/powerpoint/2010/main" val="27178202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3">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 name="Rectangle 1">
            <a:extLst>
              <a:ext uri="{FF2B5EF4-FFF2-40B4-BE49-F238E27FC236}">
                <a16:creationId xmlns:a16="http://schemas.microsoft.com/office/drawing/2014/main" xmlns="" id="{F2CC424E-F764-A44B-B969-EDACFC5A835C}"/>
              </a:ext>
            </a:extLst>
          </p:cNvPr>
          <p:cNvSpPr/>
          <p:nvPr/>
        </p:nvSpPr>
        <p:spPr>
          <a:xfrm>
            <a:off x="234315" y="1047826"/>
            <a:ext cx="8669842" cy="2339102"/>
          </a:xfrm>
          <a:prstGeom prst="rect">
            <a:avLst/>
          </a:prstGeom>
        </p:spPr>
        <p:txBody>
          <a:bodyPr wrap="square">
            <a:spAutoFit/>
          </a:bodyPr>
          <a:lstStyle/>
          <a:p>
            <a:pPr marL="342900" marR="2540" indent="457200" algn="ctr">
              <a:spcAft>
                <a:spcPts val="0"/>
              </a:spcAft>
            </a:pPr>
            <a:r>
              <a:rPr lang="es-ES_tradnl" dirty="0" smtClean="0">
                <a:solidFill>
                  <a:srgbClr val="000000"/>
                </a:solidFill>
                <a:uFill>
                  <a:solidFill>
                    <a:srgbClr val="000000"/>
                  </a:solidFill>
                </a:uFill>
                <a:latin typeface="Arial" panose="020B0604020202020204" pitchFamily="34" charset="0"/>
                <a:ea typeface="Book Antiqua" panose="02040602050305030304" pitchFamily="18" charset="0"/>
                <a:cs typeface="Arial" panose="020B0604020202020204" pitchFamily="34" charset="0"/>
              </a:rPr>
              <a:t>“La</a:t>
            </a:r>
            <a:r>
              <a:rPr lang="es-ES_tradnl" b="1" dirty="0" smtClean="0">
                <a:solidFill>
                  <a:srgbClr val="000000"/>
                </a:solidFill>
                <a:uFill>
                  <a:solidFill>
                    <a:srgbClr val="000000"/>
                  </a:solidFill>
                </a:uFill>
                <a:latin typeface="Arial" panose="020B0604020202020204" pitchFamily="34" charset="0"/>
                <a:ea typeface="Book Antiqua" panose="02040602050305030304" pitchFamily="18" charset="0"/>
                <a:cs typeface="Arial" panose="020B0604020202020204" pitchFamily="34" charset="0"/>
              </a:rPr>
              <a:t> </a:t>
            </a:r>
            <a:r>
              <a:rPr lang="es-ES_tradnl" b="1" dirty="0">
                <a:solidFill>
                  <a:srgbClr val="000000"/>
                </a:solidFill>
                <a:uFill>
                  <a:solidFill>
                    <a:srgbClr val="000000"/>
                  </a:solidFill>
                </a:uFill>
                <a:latin typeface="Arial" panose="020B0604020202020204" pitchFamily="34" charset="0"/>
                <a:ea typeface="Book Antiqua" panose="02040602050305030304" pitchFamily="18" charset="0"/>
                <a:cs typeface="Arial" panose="020B0604020202020204" pitchFamily="34" charset="0"/>
              </a:rPr>
              <a:t>confianza de un líder se gana lentamente, pero se pierde con rapidez. Una vez que se pierde, es muy difícil volver a ganar esta confianza en el ambiente del liderazgo. Puede que la gente nos dé una posición de liderazgo a través de elección, o parte de un empleo. Sin embargo, la credibilidad necesaria para liderar debe ganarse con la gente a la que servimos. Es la confianza de estas personas con las que se trabajará, lo que le da al líder el elemento esencial de credibilidad</a:t>
            </a:r>
            <a:r>
              <a:rPr lang="es-ES_tradnl" b="1" dirty="0" smtClean="0">
                <a:solidFill>
                  <a:srgbClr val="000000"/>
                </a:solidFill>
                <a:uFill>
                  <a:solidFill>
                    <a:srgbClr val="000000"/>
                  </a:solidFill>
                </a:uFill>
                <a:latin typeface="Arial" panose="020B0604020202020204" pitchFamily="34" charset="0"/>
                <a:ea typeface="Book Antiqua" panose="02040602050305030304" pitchFamily="18" charset="0"/>
                <a:cs typeface="Arial" panose="020B0604020202020204" pitchFamily="34" charset="0"/>
              </a:rPr>
              <a:t>.</a:t>
            </a:r>
            <a:r>
              <a:rPr lang="es-ES_tradnl" b="1" i="1" dirty="0" smtClean="0">
                <a:solidFill>
                  <a:srgbClr val="000000"/>
                </a:solidFill>
                <a:uFill>
                  <a:solidFill>
                    <a:srgbClr val="000000"/>
                  </a:solidFill>
                </a:uFill>
                <a:latin typeface="Arial" panose="020B0604020202020204" pitchFamily="34" charset="0"/>
                <a:ea typeface="Book Antiqua" panose="02040602050305030304" pitchFamily="18" charset="0"/>
                <a:cs typeface="Arial" panose="020B0604020202020204" pitchFamily="34" charset="0"/>
              </a:rPr>
              <a:t>” p.200</a:t>
            </a:r>
            <a:br>
              <a:rPr lang="es-ES_tradnl" b="1" i="1" dirty="0" smtClean="0">
                <a:solidFill>
                  <a:srgbClr val="000000"/>
                </a:solidFill>
                <a:uFill>
                  <a:solidFill>
                    <a:srgbClr val="000000"/>
                  </a:solidFill>
                </a:uFill>
                <a:latin typeface="Arial" panose="020B0604020202020204" pitchFamily="34" charset="0"/>
                <a:ea typeface="Book Antiqua" panose="02040602050305030304" pitchFamily="18" charset="0"/>
                <a:cs typeface="Arial" panose="020B0604020202020204" pitchFamily="34" charset="0"/>
              </a:rPr>
            </a:br>
            <a:endParaRPr lang="en-PH" sz="2000" b="1" i="1" dirty="0">
              <a:solidFill>
                <a:srgbClr val="000000"/>
              </a:solidFill>
              <a:effectLst/>
              <a:uFill>
                <a:solidFill>
                  <a:srgbClr val="000000"/>
                </a:solidFill>
              </a:uFill>
              <a:latin typeface="Arial" panose="020B0604020202020204" pitchFamily="34" charset="0"/>
              <a:ea typeface="Book Antiqua" panose="02040602050305030304" pitchFamily="18" charset="0"/>
              <a:cs typeface="Arial" panose="020B0604020202020204" pitchFamily="34" charset="0"/>
            </a:endParaRPr>
          </a:p>
        </p:txBody>
      </p:sp>
      <p:sp>
        <p:nvSpPr>
          <p:cNvPr id="8" name="Rectangle 7">
            <a:extLst>
              <a:ext uri="{FF2B5EF4-FFF2-40B4-BE49-F238E27FC236}">
                <a16:creationId xmlns:a16="http://schemas.microsoft.com/office/drawing/2014/main" xmlns="" id="{29C56D62-84CA-C14C-900F-4868AE05ACDB}"/>
              </a:ext>
            </a:extLst>
          </p:cNvPr>
          <p:cNvSpPr/>
          <p:nvPr/>
        </p:nvSpPr>
        <p:spPr>
          <a:xfrm>
            <a:off x="234315" y="341131"/>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Atención a la Credibilidad y Humildad</a:t>
            </a:r>
            <a:endParaRPr lang="en-US" sz="2400" dirty="0"/>
          </a:p>
        </p:txBody>
      </p:sp>
      <p:sp>
        <p:nvSpPr>
          <p:cNvPr id="4" name="Rectangle 3">
            <a:extLst>
              <a:ext uri="{FF2B5EF4-FFF2-40B4-BE49-F238E27FC236}">
                <a16:creationId xmlns:a16="http://schemas.microsoft.com/office/drawing/2014/main" xmlns="" id="{C003D33A-677E-5942-8418-732390BB802B}"/>
              </a:ext>
            </a:extLst>
          </p:cNvPr>
          <p:cNvSpPr/>
          <p:nvPr/>
        </p:nvSpPr>
        <p:spPr>
          <a:xfrm>
            <a:off x="557214" y="3203305"/>
            <a:ext cx="8229600" cy="2754600"/>
          </a:xfrm>
          <a:prstGeom prst="rect">
            <a:avLst/>
          </a:prstGeom>
        </p:spPr>
        <p:txBody>
          <a:bodyPr wrap="square">
            <a:spAutoFit/>
          </a:bodyPr>
          <a:lstStyle/>
          <a:p>
            <a:pPr algn="ctr"/>
            <a:r>
              <a:rPr lang="es-ES_tradnl" b="1" i="1" dirty="0">
                <a:solidFill>
                  <a:srgbClr val="001320"/>
                </a:solidFill>
                <a:latin typeface="Arial" panose="020B0604020202020204" pitchFamily="34" charset="0"/>
                <a:cs typeface="Arial" panose="020B0604020202020204" pitchFamily="34" charset="0"/>
              </a:rPr>
              <a:t>“Cuando viene la soberbia, viene también la deshonra; pero con los humildes está la sabiduría.” </a:t>
            </a:r>
            <a:r>
              <a:rPr lang="es-ES_tradnl" sz="1700" dirty="0">
                <a:solidFill>
                  <a:srgbClr val="001320"/>
                </a:solidFill>
                <a:latin typeface="Arial" panose="020B0604020202020204" pitchFamily="34" charset="0"/>
                <a:cs typeface="Arial" panose="020B0604020202020204" pitchFamily="34" charset="0"/>
              </a:rPr>
              <a:t>Proverbios 11:2</a:t>
            </a:r>
          </a:p>
          <a:p>
            <a:pPr algn="ctr"/>
            <a:endParaRPr lang="es-ES_tradnl" sz="1700" dirty="0">
              <a:solidFill>
                <a:srgbClr val="001320"/>
              </a:solidFill>
              <a:latin typeface="Arial" panose="020B0604020202020204" pitchFamily="34" charset="0"/>
              <a:cs typeface="Arial" panose="020B0604020202020204" pitchFamily="34" charset="0"/>
            </a:endParaRPr>
          </a:p>
          <a:p>
            <a:pPr algn="ctr"/>
            <a:r>
              <a:rPr lang="es-ES_tradnl" sz="1700" b="1" i="1" dirty="0">
                <a:latin typeface="Arial" panose="020B0604020202020204" pitchFamily="34" charset="0"/>
                <a:cs typeface="Arial" panose="020B0604020202020204" pitchFamily="34" charset="0"/>
              </a:rPr>
              <a:t>“El temor del SEÑOR es instrucción de sabiduría, y antes de la gloria está la humildad.” </a:t>
            </a:r>
            <a:r>
              <a:rPr lang="es-ES_tradnl" sz="1700" dirty="0">
                <a:latin typeface="Arial" panose="020B0604020202020204" pitchFamily="34" charset="0"/>
                <a:cs typeface="Arial" panose="020B0604020202020204" pitchFamily="34" charset="0"/>
              </a:rPr>
              <a:t>Proverbios 15:33</a:t>
            </a:r>
          </a:p>
          <a:p>
            <a:pPr algn="ctr"/>
            <a:endParaRPr lang="es-ES_tradnl" sz="1700" dirty="0">
              <a:latin typeface="Arial" panose="020B0604020202020204" pitchFamily="34" charset="0"/>
              <a:cs typeface="Arial" panose="020B0604020202020204" pitchFamily="34" charset="0"/>
            </a:endParaRPr>
          </a:p>
          <a:p>
            <a:pPr algn="ctr"/>
            <a:r>
              <a:rPr lang="es-ES_tradnl" sz="1700" b="1" i="1" dirty="0">
                <a:latin typeface="Arial" panose="020B0604020202020204" pitchFamily="34" charset="0"/>
                <a:cs typeface="Arial" panose="020B0604020202020204" pitchFamily="34" charset="0"/>
              </a:rPr>
              <a:t>“Nada hagáis por egoísmo o por vanagloria, sino que con actitud humilde cada uno de vosotros considere al otro como más importante que a sí mismo.” </a:t>
            </a:r>
            <a:r>
              <a:rPr lang="es-ES_tradnl" sz="1700" dirty="0">
                <a:latin typeface="Arial" panose="020B0604020202020204" pitchFamily="34" charset="0"/>
                <a:cs typeface="Arial" panose="020B0604020202020204" pitchFamily="34" charset="0"/>
              </a:rPr>
              <a:t>Filipenses 2:3</a:t>
            </a:r>
            <a:r>
              <a:rPr lang="en-PH" dirty="0"/>
              <a:t/>
            </a:r>
            <a:br>
              <a:rPr lang="en-PH" dirty="0"/>
            </a:b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6692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xmlns="" id="{44BDA2B3-94F9-C24E-9976-2290788A87B7}"/>
              </a:ext>
            </a:extLst>
          </p:cNvPr>
          <p:cNvSpPr/>
          <p:nvPr/>
        </p:nvSpPr>
        <p:spPr>
          <a:xfrm>
            <a:off x="234315" y="198292"/>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DESARROLLANDO UNA REPUTACIÓN DE CONFIANZA </a:t>
            </a:r>
            <a:endParaRPr lang="en-US" sz="2400" dirty="0"/>
          </a:p>
        </p:txBody>
      </p:sp>
      <p:sp>
        <p:nvSpPr>
          <p:cNvPr id="9" name="Oval 8">
            <a:extLst>
              <a:ext uri="{FF2B5EF4-FFF2-40B4-BE49-F238E27FC236}">
                <a16:creationId xmlns:a16="http://schemas.microsoft.com/office/drawing/2014/main" xmlns="" id="{4B89DA61-B60D-A948-92C5-8E735B1CC780}"/>
              </a:ext>
            </a:extLst>
          </p:cNvPr>
          <p:cNvSpPr/>
          <p:nvPr/>
        </p:nvSpPr>
        <p:spPr>
          <a:xfrm>
            <a:off x="3998714" y="747998"/>
            <a:ext cx="1146572" cy="107091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5</a:t>
            </a:r>
            <a:endParaRPr lang="en-US" b="1" dirty="0"/>
          </a:p>
        </p:txBody>
      </p:sp>
      <p:sp>
        <p:nvSpPr>
          <p:cNvPr id="11" name="Rectangle 10">
            <a:extLst>
              <a:ext uri="{FF2B5EF4-FFF2-40B4-BE49-F238E27FC236}">
                <a16:creationId xmlns:a16="http://schemas.microsoft.com/office/drawing/2014/main" xmlns="" id="{40161E1D-14DE-564C-9811-7B238FC36D6C}"/>
              </a:ext>
            </a:extLst>
          </p:cNvPr>
          <p:cNvSpPr/>
          <p:nvPr/>
        </p:nvSpPr>
        <p:spPr>
          <a:xfrm>
            <a:off x="714835" y="1921061"/>
            <a:ext cx="8200104" cy="1785104"/>
          </a:xfrm>
          <a:prstGeom prst="rect">
            <a:avLst/>
          </a:prstGeom>
        </p:spPr>
        <p:txBody>
          <a:bodyPr wrap="square">
            <a:spAutoFit/>
          </a:bodyPr>
          <a:lstStyle/>
          <a:p>
            <a:pPr algn="ctr">
              <a:spcAft>
                <a:spcPts val="0"/>
              </a:spcAft>
            </a:pPr>
            <a:r>
              <a:rPr lang="es-ES" sz="2400" dirty="0">
                <a:latin typeface="Arial" panose="020B0604020202020204" pitchFamily="34" charset="0"/>
                <a:ea typeface="Malgun Gothic" panose="020B0503020000020004" pitchFamily="34" charset="-127"/>
                <a:cs typeface="Arial" panose="020B0604020202020204" pitchFamily="34" charset="0"/>
              </a:rPr>
              <a:t> </a:t>
            </a:r>
            <a:r>
              <a:rPr lang="es-ES" sz="2800" b="1" dirty="0">
                <a:solidFill>
                  <a:srgbClr val="C00000"/>
                </a:solidFill>
                <a:latin typeface="Arial" panose="020B0604020202020204" pitchFamily="34" charset="0"/>
                <a:ea typeface="Malgun Gothic" panose="020B0503020000020004" pitchFamily="34" charset="-127"/>
                <a:cs typeface="Arial" panose="020B0604020202020204" pitchFamily="34" charset="0"/>
              </a:rPr>
              <a:t>Las Cualidades de Presencia y Ser Compasivos</a:t>
            </a:r>
          </a:p>
          <a:p>
            <a:pPr algn="ctr"/>
            <a:r>
              <a:rPr lang="es-ES_tradnl" dirty="0">
                <a:latin typeface="Arial" panose="020B0604020202020204" pitchFamily="34" charset="0"/>
                <a:ea typeface="Malgun Gothic" panose="020B0503020000020004" pitchFamily="34" charset="-127"/>
                <a:cs typeface="Arial" panose="020B0604020202020204" pitchFamily="34" charset="0"/>
              </a:rPr>
              <a:t>“U</a:t>
            </a:r>
            <a:r>
              <a:rPr lang="es-ES_tradnl" dirty="0">
                <a:latin typeface="Arial" panose="020B0604020202020204" pitchFamily="34" charset="0"/>
                <a:cs typeface="Arial" panose="020B0604020202020204" pitchFamily="34" charset="0"/>
              </a:rPr>
              <a:t>na Presencia “Sin Ansiedad” </a:t>
            </a:r>
          </a:p>
          <a:p>
            <a:pPr algn="ctr"/>
            <a:endParaRPr lang="en-PH" dirty="0">
              <a:latin typeface="Arial" panose="020B0604020202020204" pitchFamily="34" charset="0"/>
              <a:ea typeface="Malgun Gothic" panose="020B0503020000020004" pitchFamily="34" charset="-127"/>
              <a:cs typeface="Arial" panose="020B0604020202020204" pitchFamily="34" charset="0"/>
            </a:endParaRPr>
          </a:p>
          <a:p>
            <a:pPr algn="ctr">
              <a:spcAft>
                <a:spcPts val="0"/>
              </a:spcAft>
            </a:pPr>
            <a:endParaRPr lang="en-PH" dirty="0">
              <a:latin typeface="Arial" panose="020B0604020202020204" pitchFamily="34" charset="0"/>
              <a:ea typeface="Malgun Gothic" panose="020B0503020000020004" pitchFamily="34" charset="-127"/>
              <a:cs typeface="Arial" panose="020B0604020202020204" pitchFamily="34" charset="0"/>
            </a:endParaRPr>
          </a:p>
        </p:txBody>
      </p:sp>
      <p:sp>
        <p:nvSpPr>
          <p:cNvPr id="4" name="TextBox 3">
            <a:extLst>
              <a:ext uri="{FF2B5EF4-FFF2-40B4-BE49-F238E27FC236}">
                <a16:creationId xmlns:a16="http://schemas.microsoft.com/office/drawing/2014/main" xmlns="" id="{E8855F08-7CBF-B642-B78B-BB0BDBED6DEC}"/>
              </a:ext>
            </a:extLst>
          </p:cNvPr>
          <p:cNvSpPr txBox="1"/>
          <p:nvPr/>
        </p:nvSpPr>
        <p:spPr>
          <a:xfrm>
            <a:off x="852468" y="3475891"/>
            <a:ext cx="7439064" cy="1754326"/>
          </a:xfrm>
          <a:prstGeom prst="rect">
            <a:avLst/>
          </a:prstGeom>
          <a:noFill/>
        </p:spPr>
        <p:txBody>
          <a:bodyPr wrap="square" rtlCol="0">
            <a:spAutoFit/>
          </a:bodyPr>
          <a:lstStyle/>
          <a:p>
            <a:pPr algn="ctr"/>
            <a:r>
              <a:rPr lang="es-ES_tradnl" b="1" i="1" dirty="0">
                <a:latin typeface="Arial" panose="020B0604020202020204" pitchFamily="34" charset="0"/>
                <a:cs typeface="Arial" panose="020B0604020202020204" pitchFamily="34" charset="0"/>
              </a:rPr>
              <a:t>“Vuestra bondad sea conocida de todos los hombres. El Señor está cerca. Por nada estéis afanosos; antes bien, en todo, mediante oración y súplica con acción de gracias, sean dadas a conocer vuestras peticiones delante de Dios.”</a:t>
            </a:r>
          </a:p>
          <a:p>
            <a:pPr algn="ctr"/>
            <a:endParaRPr lang="es-ES_tradnl" dirty="0">
              <a:latin typeface="Arial" panose="020B0604020202020204" pitchFamily="34" charset="0"/>
              <a:cs typeface="Arial" panose="020B0604020202020204" pitchFamily="34" charset="0"/>
            </a:endParaRPr>
          </a:p>
          <a:p>
            <a:pPr algn="ctr"/>
            <a:r>
              <a:rPr lang="es-ES_tradnl" dirty="0">
                <a:latin typeface="Arial" panose="020B0604020202020204" pitchFamily="34" charset="0"/>
                <a:cs typeface="Arial" panose="020B0604020202020204" pitchFamily="34" charset="0"/>
              </a:rPr>
              <a:t>Filipenses 4:5-6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103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3">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xmlns="" id="{D0081208-D5C4-1545-B25A-E47A2616A35F}"/>
              </a:ext>
            </a:extLst>
          </p:cNvPr>
          <p:cNvSpPr/>
          <p:nvPr/>
        </p:nvSpPr>
        <p:spPr>
          <a:xfrm>
            <a:off x="188595" y="341131"/>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Atención a la Presencia y Compasión</a:t>
            </a:r>
            <a:endParaRPr lang="en-US" sz="2400" dirty="0"/>
          </a:p>
        </p:txBody>
      </p:sp>
      <p:sp>
        <p:nvSpPr>
          <p:cNvPr id="4" name="Rectangle 3">
            <a:extLst>
              <a:ext uri="{FF2B5EF4-FFF2-40B4-BE49-F238E27FC236}">
                <a16:creationId xmlns:a16="http://schemas.microsoft.com/office/drawing/2014/main" xmlns="" id="{7AC4FFB4-E4B2-A847-9F3E-8BE4D746D3C4}"/>
              </a:ext>
            </a:extLst>
          </p:cNvPr>
          <p:cNvSpPr/>
          <p:nvPr/>
        </p:nvSpPr>
        <p:spPr>
          <a:xfrm>
            <a:off x="622300" y="1208854"/>
            <a:ext cx="7899400" cy="1477328"/>
          </a:xfrm>
          <a:prstGeom prst="rect">
            <a:avLst/>
          </a:prstGeom>
        </p:spPr>
        <p:txBody>
          <a:bodyPr wrap="square">
            <a:spAutoFit/>
          </a:bodyPr>
          <a:lstStyle/>
          <a:p>
            <a:r>
              <a:rPr lang="es-ES_tradnl" b="1" dirty="0">
                <a:latin typeface="BookAntiqua"/>
              </a:rPr>
              <a:t>“</a:t>
            </a:r>
            <a:r>
              <a:rPr lang="es-ES_tradnl" b="1" dirty="0" err="1">
                <a:latin typeface="BookAntiqua"/>
              </a:rPr>
              <a:t>Creía</a:t>
            </a:r>
            <a:r>
              <a:rPr lang="es-ES_tradnl" b="1" dirty="0">
                <a:latin typeface="BookAntiqua"/>
              </a:rPr>
              <a:t> que el atributo </a:t>
            </a:r>
            <a:r>
              <a:rPr lang="es-ES_tradnl" b="1" dirty="0" err="1">
                <a:latin typeface="BookAntiqua"/>
              </a:rPr>
              <a:t>más</a:t>
            </a:r>
            <a:r>
              <a:rPr lang="es-ES_tradnl" b="1" dirty="0">
                <a:latin typeface="BookAntiqua"/>
              </a:rPr>
              <a:t> importante del </a:t>
            </a:r>
            <a:r>
              <a:rPr lang="es-ES_tradnl" b="1" dirty="0" err="1">
                <a:latin typeface="BookAntiqua"/>
              </a:rPr>
              <a:t>líder</a:t>
            </a:r>
            <a:r>
              <a:rPr lang="es-ES_tradnl" b="1" dirty="0">
                <a:latin typeface="BookAntiqua"/>
              </a:rPr>
              <a:t> no es el conocimiento o la </a:t>
            </a:r>
            <a:r>
              <a:rPr lang="es-ES_tradnl" b="1" dirty="0" err="1">
                <a:latin typeface="BookAntiqua"/>
              </a:rPr>
              <a:t>técnica</a:t>
            </a:r>
            <a:r>
              <a:rPr lang="es-ES_tradnl" b="1" dirty="0">
                <a:latin typeface="BookAntiqua"/>
              </a:rPr>
              <a:t>, sino lo que el </a:t>
            </a:r>
            <a:r>
              <a:rPr lang="es-ES_tradnl" b="1" dirty="0" err="1">
                <a:latin typeface="BookAntiqua"/>
              </a:rPr>
              <a:t>líder</a:t>
            </a:r>
            <a:r>
              <a:rPr lang="es-ES_tradnl" b="1" dirty="0">
                <a:latin typeface="BookAntiqua"/>
              </a:rPr>
              <a:t> aporta a </a:t>
            </a:r>
            <a:r>
              <a:rPr lang="es-ES_tradnl" b="1" dirty="0" err="1">
                <a:latin typeface="BookAntiqua"/>
              </a:rPr>
              <a:t>través</a:t>
            </a:r>
            <a:r>
              <a:rPr lang="es-ES_tradnl" b="1" dirty="0">
                <a:latin typeface="BookAntiqua"/>
              </a:rPr>
              <a:t> de su presencia. Y dicha presencia debe ser una presencia ‘sin ansiedad’” </a:t>
            </a:r>
            <a:endParaRPr lang="es-ES_tradnl" b="1" dirty="0" smtClean="0">
              <a:latin typeface="BookAntiqua"/>
            </a:endParaRPr>
          </a:p>
          <a:p>
            <a:r>
              <a:rPr lang="en-PH" b="1" dirty="0" smtClean="0">
                <a:latin typeface="BookAntiqua"/>
              </a:rPr>
              <a:t> </a:t>
            </a:r>
            <a:r>
              <a:rPr lang="en-PH" i="1" dirty="0"/>
              <a:t>The Age of the Quick Fix: A Failure of Nerves</a:t>
            </a:r>
            <a:r>
              <a:rPr lang="en-PH" dirty="0"/>
              <a:t>.  Edwin Friedman </a:t>
            </a:r>
          </a:p>
          <a:p>
            <a:endParaRPr lang="en-PH" dirty="0"/>
          </a:p>
        </p:txBody>
      </p:sp>
      <p:sp>
        <p:nvSpPr>
          <p:cNvPr id="9" name="Rectangle 8">
            <a:extLst>
              <a:ext uri="{FF2B5EF4-FFF2-40B4-BE49-F238E27FC236}">
                <a16:creationId xmlns:a16="http://schemas.microsoft.com/office/drawing/2014/main" xmlns="" id="{E0087B16-0C3A-2044-988D-B21639490036}"/>
              </a:ext>
            </a:extLst>
          </p:cNvPr>
          <p:cNvSpPr/>
          <p:nvPr/>
        </p:nvSpPr>
        <p:spPr>
          <a:xfrm>
            <a:off x="622300" y="2750711"/>
            <a:ext cx="7778750" cy="2308324"/>
          </a:xfrm>
          <a:prstGeom prst="rect">
            <a:avLst/>
          </a:prstGeom>
        </p:spPr>
        <p:txBody>
          <a:bodyPr wrap="square">
            <a:spAutoFit/>
          </a:bodyPr>
          <a:lstStyle/>
          <a:p>
            <a:pPr>
              <a:spcAft>
                <a:spcPts val="0"/>
              </a:spcAft>
            </a:pPr>
            <a:endParaRPr lang="en-PH" b="1"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PH" b="1"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s-ES_tradnl"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Como apóstoles de Cristo hubiéramos podido imponer nuestra autoridad. Más bien demostramos ser benignos entre vosotros, como una madre que cría con ternura a sus propios hijos. Teniendo así un gran afecto por vosotros, nos hemos complacido en impartiros no sólo el evangelio de Dios, sino también nuestras propias vidas, pues llegasteis a sernos muy amados.” </a:t>
            </a:r>
            <a:endParaRPr lang="es-ES_tradnl" sz="1200" b="1" i="1" dirty="0">
              <a:latin typeface="Calibri" panose="020F0502020204030204" pitchFamily="34" charset="0"/>
              <a:ea typeface="Malgun Gothic" panose="020B0503020000020004" pitchFamily="34" charset="-127"/>
              <a:cs typeface="Times New Roman" panose="02020603050405020304" pitchFamily="18" charset="0"/>
            </a:endParaRPr>
          </a:p>
          <a:p>
            <a:pPr>
              <a:spcAft>
                <a:spcPts val="0"/>
              </a:spcAft>
            </a:pPr>
            <a:r>
              <a:rPr lang="es-ES_tradnl"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S_tradnl"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 Tesalonicenses 2:6b-8</a:t>
            </a:r>
            <a:endParaRPr lang="es-ES_tradnl" sz="1600" dirty="0">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2658193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3">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xmlns="" id="{ED1593D9-7C93-D641-A65A-29CD4FFB8ADC}"/>
              </a:ext>
            </a:extLst>
          </p:cNvPr>
          <p:cNvSpPr/>
          <p:nvPr/>
        </p:nvSpPr>
        <p:spPr>
          <a:xfrm>
            <a:off x="1151193" y="265243"/>
            <a:ext cx="6841613" cy="707886"/>
          </a:xfrm>
          <a:prstGeom prst="rect">
            <a:avLst/>
          </a:prstGeom>
        </p:spPr>
        <p:txBody>
          <a:bodyPr wrap="square">
            <a:spAutoFit/>
          </a:bodyPr>
          <a:lstStyle/>
          <a:p>
            <a:pPr algn="ctr">
              <a:spcAft>
                <a:spcPts val="0"/>
              </a:spcAft>
            </a:pPr>
            <a:r>
              <a:rPr lang="es-ES" sz="2000" b="1" dirty="0">
                <a:solidFill>
                  <a:srgbClr val="C00000"/>
                </a:solidFill>
                <a:latin typeface="Arial" panose="020B0604020202020204" pitchFamily="34" charset="0"/>
                <a:ea typeface="Malgun Gothic" panose="020B0503020000020004" pitchFamily="34" charset="-127"/>
                <a:cs typeface="Arial" panose="020B0604020202020204" pitchFamily="34" charset="0"/>
              </a:rPr>
              <a:t>CUALIDADES DE LIDERAZGO: DESARROLLANDO UNA REPUTACIÓN DE CONFIANZA  </a:t>
            </a:r>
            <a:endParaRPr lang="en-PH" sz="2000" b="1" dirty="0">
              <a:solidFill>
                <a:srgbClr val="C00000"/>
              </a:solidFill>
              <a:latin typeface="Arial" panose="020B0604020202020204" pitchFamily="34" charset="0"/>
              <a:ea typeface="Malgun Gothic" panose="020B0503020000020004" pitchFamily="34" charset="-127"/>
              <a:cs typeface="Arial" panose="020B0604020202020204" pitchFamily="34" charset="0"/>
            </a:endParaRPr>
          </a:p>
        </p:txBody>
      </p:sp>
      <p:sp>
        <p:nvSpPr>
          <p:cNvPr id="2" name="Rectangle 1">
            <a:extLst>
              <a:ext uri="{FF2B5EF4-FFF2-40B4-BE49-F238E27FC236}">
                <a16:creationId xmlns:a16="http://schemas.microsoft.com/office/drawing/2014/main" xmlns="" id="{AED48BCD-FE62-D84A-9635-200ED0DAF352}"/>
              </a:ext>
            </a:extLst>
          </p:cNvPr>
          <p:cNvSpPr/>
          <p:nvPr/>
        </p:nvSpPr>
        <p:spPr>
          <a:xfrm>
            <a:off x="3405750" y="1218159"/>
            <a:ext cx="2332498" cy="707886"/>
          </a:xfrm>
          <a:prstGeom prst="rect">
            <a:avLst/>
          </a:prstGeom>
          <a:solidFill>
            <a:srgbClr val="C00000"/>
          </a:solidFill>
        </p:spPr>
        <p:txBody>
          <a:bodyPr wrap="none">
            <a:spAutoFit/>
          </a:bodyPr>
          <a:lstStyle/>
          <a:p>
            <a:pPr algn="ctr"/>
            <a:r>
              <a:rPr lang="es-ES" sz="4000" b="1" dirty="0">
                <a:solidFill>
                  <a:schemeClr val="bg1"/>
                </a:solidFill>
              </a:rPr>
              <a:t>RESUMEN</a:t>
            </a:r>
            <a:endParaRPr lang="en-PH" sz="4000" dirty="0"/>
          </a:p>
        </p:txBody>
      </p:sp>
      <p:sp>
        <p:nvSpPr>
          <p:cNvPr id="4" name="Rectangle 3">
            <a:extLst>
              <a:ext uri="{FF2B5EF4-FFF2-40B4-BE49-F238E27FC236}">
                <a16:creationId xmlns:a16="http://schemas.microsoft.com/office/drawing/2014/main" xmlns="" id="{3E5CC349-0E1E-B54E-A743-F67507AA6C44}"/>
              </a:ext>
            </a:extLst>
          </p:cNvPr>
          <p:cNvSpPr/>
          <p:nvPr/>
        </p:nvSpPr>
        <p:spPr>
          <a:xfrm>
            <a:off x="564125" y="2106162"/>
            <a:ext cx="7915275" cy="3970318"/>
          </a:xfrm>
          <a:prstGeom prst="rect">
            <a:avLst/>
          </a:prstGeom>
        </p:spPr>
        <p:txBody>
          <a:bodyPr wrap="square">
            <a:spAutoFit/>
          </a:bodyPr>
          <a:lstStyle/>
          <a:p>
            <a:pPr>
              <a:lnSpc>
                <a:spcPct val="200000"/>
              </a:lnSpc>
              <a:spcAft>
                <a:spcPts val="0"/>
              </a:spcAft>
            </a:pPr>
            <a:r>
              <a:rPr lang="es-ES" sz="1600" b="1" dirty="0">
                <a:latin typeface="Arial" panose="020B0604020202020204" pitchFamily="34" charset="0"/>
                <a:ea typeface="Malgun Gothic" panose="020B0503020000020004" pitchFamily="34" charset="-127"/>
                <a:cs typeface="Arial" panose="020B0604020202020204" pitchFamily="34" charset="0"/>
              </a:rPr>
              <a:t>1. </a:t>
            </a:r>
            <a:r>
              <a:rPr lang="es-ES" b="1" dirty="0">
                <a:latin typeface="Arial" panose="020B0604020202020204" pitchFamily="34" charset="0"/>
                <a:ea typeface="Malgun Gothic" panose="020B0503020000020004" pitchFamily="34" charset="-127"/>
                <a:cs typeface="Arial" panose="020B0604020202020204" pitchFamily="34" charset="0"/>
              </a:rPr>
              <a:t>Cualidades de Integridad y Consistencia</a:t>
            </a:r>
          </a:p>
          <a:p>
            <a:pPr>
              <a:lnSpc>
                <a:spcPct val="200000"/>
              </a:lnSpc>
            </a:pPr>
            <a:r>
              <a:rPr lang="es-ES" b="1" dirty="0">
                <a:latin typeface="Arial" panose="020B0604020202020204" pitchFamily="34" charset="0"/>
                <a:ea typeface="Malgun Gothic" panose="020B0503020000020004" pitchFamily="34" charset="-127"/>
                <a:cs typeface="Arial" panose="020B0604020202020204" pitchFamily="34" charset="0"/>
              </a:rPr>
              <a:t>2. Las Cualidades de Comunicación y Transparencia</a:t>
            </a:r>
          </a:p>
          <a:p>
            <a:pPr>
              <a:lnSpc>
                <a:spcPct val="200000"/>
              </a:lnSpc>
            </a:pPr>
            <a:r>
              <a:rPr lang="es-ES" b="1" dirty="0">
                <a:latin typeface="Arial" panose="020B0604020202020204" pitchFamily="34" charset="0"/>
                <a:ea typeface="Malgun Gothic" panose="020B0503020000020004" pitchFamily="34" charset="-127"/>
                <a:cs typeface="Arial" panose="020B0604020202020204" pitchFamily="34" charset="0"/>
              </a:rPr>
              <a:t>3. Las Cualidades de Confidencialidad y Conversaciones Valientes</a:t>
            </a:r>
          </a:p>
          <a:p>
            <a:pPr>
              <a:lnSpc>
                <a:spcPct val="200000"/>
              </a:lnSpc>
            </a:pPr>
            <a:r>
              <a:rPr lang="es-ES" b="1" dirty="0">
                <a:latin typeface="Arial" panose="020B0604020202020204" pitchFamily="34" charset="0"/>
                <a:ea typeface="Malgun Gothic" panose="020B0503020000020004" pitchFamily="34" charset="-127"/>
                <a:cs typeface="Arial" panose="020B0604020202020204" pitchFamily="34" charset="0"/>
              </a:rPr>
              <a:t>4. Las Cualidades de Credibilidad y Humildad</a:t>
            </a:r>
          </a:p>
          <a:p>
            <a:pPr>
              <a:lnSpc>
                <a:spcPct val="200000"/>
              </a:lnSpc>
            </a:pPr>
            <a:r>
              <a:rPr lang="es-ES" b="1" dirty="0">
                <a:latin typeface="Arial" panose="020B0604020202020204" pitchFamily="34" charset="0"/>
                <a:ea typeface="Malgun Gothic" panose="020B0503020000020004" pitchFamily="34" charset="-127"/>
                <a:cs typeface="Arial" panose="020B0604020202020204" pitchFamily="34" charset="0"/>
              </a:rPr>
              <a:t>5. Las Cualidades de Presencia y Ser Compasivos</a:t>
            </a:r>
          </a:p>
          <a:p>
            <a:pPr algn="ctr"/>
            <a:endParaRPr lang="es-ES" b="1" dirty="0">
              <a:solidFill>
                <a:srgbClr val="C00000"/>
              </a:solidFill>
              <a:latin typeface="Arial" panose="020B0604020202020204" pitchFamily="34" charset="0"/>
              <a:ea typeface="Malgun Gothic" panose="020B0503020000020004" pitchFamily="34" charset="-127"/>
              <a:cs typeface="Arial" panose="020B0604020202020204" pitchFamily="34" charset="0"/>
            </a:endParaRPr>
          </a:p>
          <a:p>
            <a:pPr algn="ctr">
              <a:spcAft>
                <a:spcPts val="0"/>
              </a:spcAft>
            </a:pPr>
            <a:endParaRPr lang="es-ES" b="1" dirty="0">
              <a:solidFill>
                <a:srgbClr val="C00000"/>
              </a:solidFill>
              <a:latin typeface="Arial" panose="020B0604020202020204" pitchFamily="34" charset="0"/>
              <a:ea typeface="Malgun Gothic" panose="020B0503020000020004" pitchFamily="34" charset="-127"/>
              <a:cs typeface="Arial" panose="020B0604020202020204" pitchFamily="34" charset="0"/>
            </a:endParaRPr>
          </a:p>
          <a:p>
            <a:pPr algn="ctr">
              <a:spcAft>
                <a:spcPts val="0"/>
              </a:spcAft>
            </a:pPr>
            <a:endParaRPr lang="es-ES" b="1" dirty="0">
              <a:solidFill>
                <a:srgbClr val="C00000"/>
              </a:solidFill>
              <a:latin typeface="Arial" panose="020B0604020202020204" pitchFamily="34" charset="0"/>
              <a:ea typeface="Malgun Gothic" panose="020B0503020000020004" pitchFamily="34" charset="-127"/>
              <a:cs typeface="Arial" panose="020B0604020202020204" pitchFamily="34" charset="0"/>
            </a:endParaRPr>
          </a:p>
          <a:p>
            <a:pPr algn="ctr">
              <a:spcAft>
                <a:spcPts val="0"/>
              </a:spcAft>
            </a:pPr>
            <a:endParaRPr lang="es-ES" b="1" dirty="0">
              <a:solidFill>
                <a:srgbClr val="C00000"/>
              </a:solidFill>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8908359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3">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 name="Rectangle 1">
            <a:extLst>
              <a:ext uri="{FF2B5EF4-FFF2-40B4-BE49-F238E27FC236}">
                <a16:creationId xmlns:a16="http://schemas.microsoft.com/office/drawing/2014/main" xmlns="" id="{6EDC39A5-A2B4-0744-99E4-DFED01352332}"/>
              </a:ext>
            </a:extLst>
          </p:cNvPr>
          <p:cNvSpPr/>
          <p:nvPr/>
        </p:nvSpPr>
        <p:spPr>
          <a:xfrm>
            <a:off x="1511300" y="1463015"/>
            <a:ext cx="6121400" cy="1569660"/>
          </a:xfrm>
          <a:prstGeom prst="rect">
            <a:avLst/>
          </a:prstGeom>
        </p:spPr>
        <p:txBody>
          <a:bodyPr wrap="square">
            <a:spAutoFit/>
          </a:bodyPr>
          <a:lstStyle/>
          <a:p>
            <a:pPr algn="ctr"/>
            <a:r>
              <a:rPr lang="es-ES" altLang="en-US" sz="32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s-ES_tradnl" sz="3200" b="1" dirty="0">
                <a:solidFill>
                  <a:srgbClr val="C00000"/>
                </a:solidFill>
                <a:latin typeface="Arial" panose="020B0604020202020204" pitchFamily="34" charset="0"/>
                <a:cs typeface="Arial" panose="020B0604020202020204" pitchFamily="34" charset="0"/>
              </a:rPr>
              <a:t>Hay una brecha entre mi percepción de confiabilidad y la percepción de los demás?</a:t>
            </a:r>
          </a:p>
        </p:txBody>
      </p:sp>
    </p:spTree>
    <p:extLst>
      <p:ext uri="{BB962C8B-B14F-4D97-AF65-F5344CB8AC3E}">
        <p14:creationId xmlns:p14="http://schemas.microsoft.com/office/powerpoint/2010/main" val="12714248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AB87AD5-8660-CB42-8665-3565ADB8CF64}"/>
              </a:ext>
            </a:extLst>
          </p:cNvPr>
          <p:cNvSpPr/>
          <p:nvPr/>
        </p:nvSpPr>
        <p:spPr>
          <a:xfrm>
            <a:off x="2980267" y="920621"/>
            <a:ext cx="5041900" cy="5016758"/>
          </a:xfrm>
          <a:prstGeom prst="rect">
            <a:avLst/>
          </a:prstGeom>
        </p:spPr>
        <p:txBody>
          <a:bodyPr wrap="square">
            <a:spAutoFit/>
          </a:bodyPr>
          <a:lstStyle/>
          <a:p>
            <a:r>
              <a:rPr lang="es-ES_tradnl" sz="4000" dirty="0">
                <a:solidFill>
                  <a:srgbClr val="191919"/>
                </a:solidFill>
                <a:latin typeface="Arial" panose="020B0604020202020204" pitchFamily="34" charset="0"/>
                <a:cs typeface="Arial" panose="020B0604020202020204" pitchFamily="34" charset="0"/>
              </a:rPr>
              <a:t>“Nuestro testimonio de fe en Jesucristo debe </a:t>
            </a:r>
            <a:r>
              <a:rPr lang="es-ES_tradnl" sz="4000" dirty="0">
                <a:solidFill>
                  <a:srgbClr val="C00000"/>
                </a:solidFill>
                <a:latin typeface="Arial" panose="020B0604020202020204" pitchFamily="34" charset="0"/>
                <a:cs typeface="Arial" panose="020B0604020202020204" pitchFamily="34" charset="0"/>
              </a:rPr>
              <a:t>informar y transformar</a:t>
            </a:r>
            <a:r>
              <a:rPr lang="es-ES_tradnl" sz="4000" dirty="0">
                <a:solidFill>
                  <a:srgbClr val="191919"/>
                </a:solidFill>
                <a:latin typeface="Arial" panose="020B0604020202020204" pitchFamily="34" charset="0"/>
                <a:cs typeface="Arial" panose="020B0604020202020204" pitchFamily="34" charset="0"/>
              </a:rPr>
              <a:t> la manera en que </a:t>
            </a:r>
            <a:r>
              <a:rPr lang="es-ES_tradnl" sz="4000" dirty="0">
                <a:solidFill>
                  <a:srgbClr val="C00000"/>
                </a:solidFill>
                <a:latin typeface="Arial" panose="020B0604020202020204" pitchFamily="34" charset="0"/>
                <a:cs typeface="Arial" panose="020B0604020202020204" pitchFamily="34" charset="0"/>
              </a:rPr>
              <a:t>vivimos</a:t>
            </a:r>
            <a:r>
              <a:rPr lang="es-ES_tradnl" sz="4000" dirty="0">
                <a:solidFill>
                  <a:srgbClr val="191919"/>
                </a:solidFill>
                <a:latin typeface="Arial" panose="020B0604020202020204" pitchFamily="34" charset="0"/>
                <a:cs typeface="Arial" panose="020B0604020202020204" pitchFamily="34" charset="0"/>
              </a:rPr>
              <a:t> en nuestros hogares y organizaciones” </a:t>
            </a:r>
            <a:endParaRPr lang="es-ES_tradnl" sz="40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99F36921-2BA1-6942-90F9-BB615188F54E}"/>
              </a:ext>
            </a:extLst>
          </p:cNvPr>
          <p:cNvGrpSpPr/>
          <p:nvPr/>
        </p:nvGrpSpPr>
        <p:grpSpPr>
          <a:xfrm>
            <a:off x="-12700" y="0"/>
            <a:ext cx="3238500" cy="6858000"/>
            <a:chOff x="-12700" y="0"/>
            <a:chExt cx="3238500" cy="6858000"/>
          </a:xfrm>
        </p:grpSpPr>
        <p:grpSp>
          <p:nvGrpSpPr>
            <p:cNvPr id="9" name="Group 8">
              <a:extLst>
                <a:ext uri="{FF2B5EF4-FFF2-40B4-BE49-F238E27FC236}">
                  <a16:creationId xmlns:a16="http://schemas.microsoft.com/office/drawing/2014/main" xmlns="" id="{38FD5942-B4AC-0446-97D3-33A68B09BD16}"/>
                </a:ext>
              </a:extLst>
            </p:cNvPr>
            <p:cNvGrpSpPr/>
            <p:nvPr/>
          </p:nvGrpSpPr>
          <p:grpSpPr>
            <a:xfrm flipH="1">
              <a:off x="-12700" y="0"/>
              <a:ext cx="3238500" cy="6858000"/>
              <a:chOff x="0" y="0"/>
              <a:chExt cx="3238500" cy="6858000"/>
            </a:xfrm>
          </p:grpSpPr>
          <p:pic>
            <p:nvPicPr>
              <p:cNvPr id="12" name="Picture 11">
                <a:extLst>
                  <a:ext uri="{FF2B5EF4-FFF2-40B4-BE49-F238E27FC236}">
                    <a16:creationId xmlns:a16="http://schemas.microsoft.com/office/drawing/2014/main" xmlns="" id="{EFDBB64E-141C-8F40-AA05-CF8A9FE8B343}"/>
                  </a:ext>
                </a:extLst>
              </p:cNvPr>
              <p:cNvPicPr>
                <a:picLocks noChangeAspect="1"/>
              </p:cNvPicPr>
              <p:nvPr/>
            </p:nvPicPr>
            <p:blipFill rotWithShape="1">
              <a:blip r:embed="rId2">
                <a:extLst/>
              </a:blip>
              <a:srcRect l="4796" t="2500" r="70336"/>
              <a:stretch/>
            </p:blipFill>
            <p:spPr>
              <a:xfrm>
                <a:off x="1150569" y="0"/>
                <a:ext cx="2087931" cy="6858000"/>
              </a:xfrm>
              <a:prstGeom prst="rect">
                <a:avLst/>
              </a:prstGeom>
            </p:spPr>
          </p:pic>
          <p:sp>
            <p:nvSpPr>
              <p:cNvPr id="13" name="Rectangle 12">
                <a:extLst>
                  <a:ext uri="{FF2B5EF4-FFF2-40B4-BE49-F238E27FC236}">
                    <a16:creationId xmlns:a16="http://schemas.microsoft.com/office/drawing/2014/main" xmlns="" id="{BF9ADA96-FD81-C649-B98D-5EA12DE4CE72}"/>
                  </a:ext>
                </a:extLst>
              </p:cNvPr>
              <p:cNvSpPr/>
              <p:nvPr/>
            </p:nvSpPr>
            <p:spPr>
              <a:xfrm>
                <a:off x="0" y="0"/>
                <a:ext cx="1585913"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xmlns="" id="{FF2B0E97-00D8-B446-A10B-C75C8AC4E2C4}"/>
                </a:ext>
              </a:extLst>
            </p:cNvPr>
            <p:cNvSpPr/>
            <p:nvPr/>
          </p:nvSpPr>
          <p:spPr>
            <a:xfrm>
              <a:off x="500512" y="5567363"/>
              <a:ext cx="2128837" cy="1128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50220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 name="TextBox 1">
            <a:extLst>
              <a:ext uri="{FF2B5EF4-FFF2-40B4-BE49-F238E27FC236}">
                <a16:creationId xmlns:a16="http://schemas.microsoft.com/office/drawing/2014/main" xmlns="" id="{0C67E8F7-5869-D444-85F2-1E8BB30EF3A7}"/>
              </a:ext>
            </a:extLst>
          </p:cNvPr>
          <p:cNvSpPr txBox="1"/>
          <p:nvPr/>
        </p:nvSpPr>
        <p:spPr>
          <a:xfrm>
            <a:off x="1884244" y="2006600"/>
            <a:ext cx="5861285" cy="1200329"/>
          </a:xfrm>
          <a:prstGeom prst="rect">
            <a:avLst/>
          </a:prstGeom>
          <a:noFill/>
        </p:spPr>
        <p:txBody>
          <a:bodyPr wrap="none" rtlCol="0">
            <a:spAutoFit/>
          </a:bodyPr>
          <a:lstStyle/>
          <a:p>
            <a:r>
              <a:rPr lang="en-US" sz="7200" b="1" dirty="0">
                <a:latin typeface="Arial" panose="020B0604020202020204" pitchFamily="34" charset="0"/>
                <a:cs typeface="Arial" panose="020B0604020202020204" pitchFamily="34" charset="0"/>
              </a:rPr>
              <a:t>PREGUNTAS</a:t>
            </a:r>
          </a:p>
        </p:txBody>
      </p:sp>
    </p:spTree>
    <p:extLst>
      <p:ext uri="{BB962C8B-B14F-4D97-AF65-F5344CB8AC3E}">
        <p14:creationId xmlns:p14="http://schemas.microsoft.com/office/powerpoint/2010/main" val="22284600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 name="Rectangle 1"/>
          <p:cNvSpPr/>
          <p:nvPr/>
        </p:nvSpPr>
        <p:spPr>
          <a:xfrm>
            <a:off x="0" y="220133"/>
            <a:ext cx="9144000" cy="5016758"/>
          </a:xfrm>
          <a:prstGeom prst="rect">
            <a:avLst/>
          </a:prstGeom>
        </p:spPr>
        <p:txBody>
          <a:bodyPr wrap="square">
            <a:spAutoFit/>
          </a:bodyPr>
          <a:lstStyle/>
          <a:p>
            <a:r>
              <a:rPr lang="es-ES_tradnl" sz="4000" b="1" dirty="0">
                <a:solidFill>
                  <a:srgbClr val="D30013"/>
                </a:solidFill>
              </a:rPr>
              <a:t>Un espíritu transformado y transformador</a:t>
            </a:r>
          </a:p>
          <a:p>
            <a:endParaRPr lang="es-ES_tradnl" sz="4000" dirty="0" smtClean="0"/>
          </a:p>
          <a:p>
            <a:r>
              <a:rPr lang="es-ES_tradnl" sz="4000" dirty="0" smtClean="0"/>
              <a:t>La </a:t>
            </a:r>
            <a:r>
              <a:rPr lang="es-ES_tradnl" sz="4000" dirty="0"/>
              <a:t>gente que servimos debe ver en nosotros un espíritu transformado y transformador, que se refleje cuando haya desacuerdos, y que sea visible en las maneras en que planeamos y tratamos asuntos importantes. </a:t>
            </a:r>
            <a:endParaRPr lang="en-US" sz="4000" dirty="0"/>
          </a:p>
        </p:txBody>
      </p:sp>
    </p:spTree>
    <p:extLst>
      <p:ext uri="{BB962C8B-B14F-4D97-AF65-F5344CB8AC3E}">
        <p14:creationId xmlns:p14="http://schemas.microsoft.com/office/powerpoint/2010/main" val="16407120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4" name="Rectangle 3">
            <a:extLst>
              <a:ext uri="{FF2B5EF4-FFF2-40B4-BE49-F238E27FC236}">
                <a16:creationId xmlns:a16="http://schemas.microsoft.com/office/drawing/2014/main" xmlns="" id="{2B48D08B-1087-CD4E-928C-83D5747D2FC8}"/>
              </a:ext>
            </a:extLst>
          </p:cNvPr>
          <p:cNvSpPr/>
          <p:nvPr/>
        </p:nvSpPr>
        <p:spPr>
          <a:xfrm>
            <a:off x="0" y="0"/>
            <a:ext cx="9143998" cy="5493811"/>
          </a:xfrm>
          <a:prstGeom prst="rect">
            <a:avLst/>
          </a:prstGeom>
        </p:spPr>
        <p:txBody>
          <a:bodyPr wrap="square">
            <a:spAutoFit/>
          </a:bodyPr>
          <a:lstStyle/>
          <a:p>
            <a:pPr algn="ctr">
              <a:spcAft>
                <a:spcPts val="0"/>
              </a:spcAft>
            </a:pPr>
            <a:r>
              <a:rPr lang="es-ES_tradnl" sz="3900" dirty="0"/>
              <a:t>N</a:t>
            </a:r>
            <a:r>
              <a:rPr lang="es-ES_tradnl" sz="3900" dirty="0" smtClean="0"/>
              <a:t>o </a:t>
            </a:r>
            <a:r>
              <a:rPr lang="es-ES_tradnl" sz="3900" dirty="0"/>
              <a:t>deben ver separación entre lo sagrado </a:t>
            </a:r>
            <a:endParaRPr lang="es-ES_tradnl" sz="3900" dirty="0" smtClean="0"/>
          </a:p>
          <a:p>
            <a:pPr algn="ctr">
              <a:spcAft>
                <a:spcPts val="0"/>
              </a:spcAft>
            </a:pPr>
            <a:r>
              <a:rPr lang="es-ES_tradnl" sz="3900" dirty="0" smtClean="0"/>
              <a:t>y </a:t>
            </a:r>
            <a:r>
              <a:rPr lang="es-ES_tradnl" sz="3900" dirty="0"/>
              <a:t>lo secular en nuestras </a:t>
            </a:r>
            <a:r>
              <a:rPr lang="es-ES_tradnl" sz="3900" dirty="0" smtClean="0"/>
              <a:t>vidas</a:t>
            </a:r>
            <a:r>
              <a:rPr lang="en-US" sz="3900" dirty="0"/>
              <a:t>.</a:t>
            </a:r>
            <a:endParaRPr lang="en-US" sz="3900" dirty="0" smtClean="0"/>
          </a:p>
          <a:p>
            <a:pPr algn="ctr">
              <a:spcAft>
                <a:spcPts val="0"/>
              </a:spcAft>
            </a:pPr>
            <a:r>
              <a:rPr lang="en-US" sz="3900" dirty="0" smtClean="0"/>
              <a:t> </a:t>
            </a:r>
            <a:endParaRPr lang="en-PH" sz="3900" dirty="0" smtClean="0">
              <a:ea typeface="Malgun Gothic" panose="020B0503020000020004" pitchFamily="34" charset="-127"/>
              <a:cs typeface="Arial" panose="020B0604020202020204" pitchFamily="34" charset="0"/>
            </a:endParaRPr>
          </a:p>
          <a:p>
            <a:pPr algn="ctr">
              <a:spcAft>
                <a:spcPts val="0"/>
              </a:spcAft>
            </a:pPr>
            <a:r>
              <a:rPr lang="en-PH" sz="3900" dirty="0" smtClean="0">
                <a:ea typeface="Malgun Gothic" panose="020B0503020000020004" pitchFamily="34" charset="-127"/>
                <a:cs typeface="Arial" panose="020B0604020202020204" pitchFamily="34" charset="0"/>
              </a:rPr>
              <a:t>Que </a:t>
            </a:r>
            <a:r>
              <a:rPr lang="en-PH" sz="3900" dirty="0">
                <a:ea typeface="Malgun Gothic" panose="020B0503020000020004" pitchFamily="34" charset="-127"/>
                <a:cs typeface="Arial" panose="020B0604020202020204" pitchFamily="34" charset="0"/>
              </a:rPr>
              <a:t>no haya una distancia significativa entre nuestras </a:t>
            </a:r>
            <a:r>
              <a:rPr lang="en-PH" sz="3900" dirty="0" smtClean="0">
                <a:ea typeface="Malgun Gothic" panose="020B0503020000020004" pitchFamily="34" charset="-127"/>
                <a:cs typeface="Arial" panose="020B0604020202020204" pitchFamily="34" charset="0"/>
              </a:rPr>
              <a:t>palabras</a:t>
            </a:r>
          </a:p>
          <a:p>
            <a:pPr algn="ctr">
              <a:spcAft>
                <a:spcPts val="0"/>
              </a:spcAft>
            </a:pPr>
            <a:r>
              <a:rPr lang="en-PH" sz="3900" dirty="0" smtClean="0">
                <a:ea typeface="Malgun Gothic" panose="020B0503020000020004" pitchFamily="34" charset="-127"/>
                <a:cs typeface="Arial" panose="020B0604020202020204" pitchFamily="34" charset="0"/>
              </a:rPr>
              <a:t>y </a:t>
            </a:r>
            <a:r>
              <a:rPr lang="en-PH" sz="3900" dirty="0">
                <a:ea typeface="Malgun Gothic" panose="020B0503020000020004" pitchFamily="34" charset="-127"/>
                <a:cs typeface="Arial" panose="020B0604020202020204" pitchFamily="34" charset="0"/>
              </a:rPr>
              <a:t>nuestras </a:t>
            </a:r>
            <a:r>
              <a:rPr lang="en-PH" sz="3900" dirty="0" smtClean="0">
                <a:ea typeface="Malgun Gothic" panose="020B0503020000020004" pitchFamily="34" charset="-127"/>
                <a:cs typeface="Arial" panose="020B0604020202020204" pitchFamily="34" charset="0"/>
              </a:rPr>
              <a:t>acciones</a:t>
            </a:r>
            <a:r>
              <a:rPr lang="en-US" sz="3900" dirty="0" smtClean="0">
                <a:ea typeface="Malgun Gothic" panose="020B0503020000020004" pitchFamily="34" charset="-127"/>
                <a:cs typeface="Arial" panose="020B0604020202020204" pitchFamily="34" charset="0"/>
              </a:rPr>
              <a:t>.</a:t>
            </a:r>
          </a:p>
          <a:p>
            <a:pPr algn="ctr">
              <a:spcAft>
                <a:spcPts val="0"/>
              </a:spcAft>
            </a:pPr>
            <a:endParaRPr lang="en-US" sz="3900" dirty="0" smtClean="0">
              <a:ea typeface="Malgun Gothic" panose="020B0503020000020004" pitchFamily="34" charset="-127"/>
              <a:cs typeface="Arial" panose="020B0604020202020204" pitchFamily="34" charset="0"/>
            </a:endParaRPr>
          </a:p>
          <a:p>
            <a:pPr>
              <a:spcAft>
                <a:spcPts val="0"/>
              </a:spcAft>
            </a:pPr>
            <a:r>
              <a:rPr lang="es-ES_tradnl" sz="3900" dirty="0" smtClean="0"/>
              <a:t>No </a:t>
            </a:r>
            <a:r>
              <a:rPr lang="es-ES_tradnl" sz="3900" dirty="0"/>
              <a:t>debe haber cisma entre el mensaje que predicamos y la manera en que lideramos. </a:t>
            </a:r>
            <a:endParaRPr lang="en-US" sz="3900" dirty="0" smtClean="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4514268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 name="Rectangle 1"/>
          <p:cNvSpPr/>
          <p:nvPr/>
        </p:nvSpPr>
        <p:spPr>
          <a:xfrm>
            <a:off x="0" y="541867"/>
            <a:ext cx="9143999" cy="5016758"/>
          </a:xfrm>
          <a:prstGeom prst="rect">
            <a:avLst/>
          </a:prstGeom>
        </p:spPr>
        <p:txBody>
          <a:bodyPr wrap="square">
            <a:spAutoFit/>
          </a:bodyPr>
          <a:lstStyle/>
          <a:p>
            <a:r>
              <a:rPr lang="en-US" sz="4000" dirty="0"/>
              <a:t>La </a:t>
            </a:r>
            <a:r>
              <a:rPr lang="en-US" sz="4000" dirty="0" err="1"/>
              <a:t>manera</a:t>
            </a:r>
            <a:r>
              <a:rPr lang="en-US" sz="4000" dirty="0"/>
              <a:t> en </a:t>
            </a:r>
            <a:r>
              <a:rPr lang="en-US" sz="4000" dirty="0" err="1"/>
              <a:t>que</a:t>
            </a:r>
            <a:r>
              <a:rPr lang="en-US" sz="4000" dirty="0"/>
              <a:t> </a:t>
            </a:r>
            <a:r>
              <a:rPr lang="en-US" sz="4000" dirty="0" err="1"/>
              <a:t>predicamos</a:t>
            </a:r>
            <a:r>
              <a:rPr lang="en-US" sz="4000" dirty="0"/>
              <a:t> los </a:t>
            </a:r>
            <a:r>
              <a:rPr lang="en-US" sz="4000" dirty="0" err="1"/>
              <a:t>domingos</a:t>
            </a:r>
            <a:r>
              <a:rPr lang="en-US" sz="4000" dirty="0"/>
              <a:t>, en </a:t>
            </a:r>
            <a:r>
              <a:rPr lang="en-US" sz="4000" dirty="0" err="1"/>
              <a:t>que</a:t>
            </a:r>
            <a:r>
              <a:rPr lang="en-US" sz="4000" dirty="0"/>
              <a:t> </a:t>
            </a:r>
            <a:r>
              <a:rPr lang="en-US" sz="4000" dirty="0" err="1"/>
              <a:t>vivimos</a:t>
            </a:r>
            <a:r>
              <a:rPr lang="en-US" sz="4000" dirty="0"/>
              <a:t> en casa, </a:t>
            </a:r>
            <a:r>
              <a:rPr lang="en-US" sz="4000" dirty="0" err="1"/>
              <a:t>trabajamos</a:t>
            </a:r>
            <a:r>
              <a:rPr lang="en-US" sz="4000" dirty="0"/>
              <a:t> en la </a:t>
            </a:r>
            <a:r>
              <a:rPr lang="en-US" sz="4000" dirty="0" err="1"/>
              <a:t>comunidad</a:t>
            </a:r>
            <a:r>
              <a:rPr lang="en-US" sz="4000" dirty="0"/>
              <a:t>, o </a:t>
            </a:r>
            <a:r>
              <a:rPr lang="en-US" sz="4000" dirty="0" err="1"/>
              <a:t>lideramos</a:t>
            </a:r>
            <a:r>
              <a:rPr lang="en-US" sz="4000" dirty="0"/>
              <a:t> </a:t>
            </a:r>
            <a:r>
              <a:rPr lang="en-US" sz="4000" dirty="0" err="1"/>
              <a:t>una</a:t>
            </a:r>
            <a:r>
              <a:rPr lang="en-US" sz="4000" dirty="0"/>
              <a:t> </a:t>
            </a:r>
            <a:r>
              <a:rPr lang="en-US" sz="4000" dirty="0" err="1"/>
              <a:t>reunión</a:t>
            </a:r>
            <a:r>
              <a:rPr lang="en-US" sz="4000" dirty="0"/>
              <a:t> de junta en la </a:t>
            </a:r>
            <a:r>
              <a:rPr lang="en-US" sz="4000" dirty="0" err="1"/>
              <a:t>noche</a:t>
            </a:r>
            <a:r>
              <a:rPr lang="en-US" sz="4000" dirty="0"/>
              <a:t> del </a:t>
            </a:r>
            <a:r>
              <a:rPr lang="en-US" sz="4000" dirty="0" err="1"/>
              <a:t>martes</a:t>
            </a:r>
            <a:r>
              <a:rPr lang="en-US" sz="4000" dirty="0"/>
              <a:t>, </a:t>
            </a:r>
            <a:r>
              <a:rPr lang="en-US" sz="4000" dirty="0" err="1"/>
              <a:t>todas</a:t>
            </a:r>
            <a:r>
              <a:rPr lang="en-US" sz="4000" dirty="0"/>
              <a:t> </a:t>
            </a:r>
            <a:r>
              <a:rPr lang="en-US" sz="4000" dirty="0" err="1"/>
              <a:t>estas</a:t>
            </a:r>
            <a:r>
              <a:rPr lang="en-US" sz="4000" dirty="0"/>
              <a:t> </a:t>
            </a:r>
            <a:r>
              <a:rPr lang="en-US" sz="4000" dirty="0" err="1"/>
              <a:t>situaciones</a:t>
            </a:r>
            <a:r>
              <a:rPr lang="en-US" sz="4000" dirty="0"/>
              <a:t> </a:t>
            </a:r>
            <a:r>
              <a:rPr lang="en-US" sz="4000" dirty="0" err="1"/>
              <a:t>deben</a:t>
            </a:r>
            <a:r>
              <a:rPr lang="en-US" sz="4000" dirty="0"/>
              <a:t> </a:t>
            </a:r>
            <a:r>
              <a:rPr lang="en-US" sz="4000" dirty="0" err="1"/>
              <a:t>dar</a:t>
            </a:r>
            <a:r>
              <a:rPr lang="en-US" sz="4000" dirty="0"/>
              <a:t> </a:t>
            </a:r>
            <a:r>
              <a:rPr lang="en-US" sz="4000" dirty="0" err="1"/>
              <a:t>evidencia</a:t>
            </a:r>
            <a:r>
              <a:rPr lang="en-US" sz="4000" dirty="0"/>
              <a:t> de un </a:t>
            </a:r>
            <a:r>
              <a:rPr lang="en-US" sz="4000" dirty="0" err="1"/>
              <a:t>incremento</a:t>
            </a:r>
            <a:r>
              <a:rPr lang="en-US" sz="4000" dirty="0"/>
              <a:t> “</a:t>
            </a:r>
            <a:r>
              <a:rPr lang="en-US" sz="4000" dirty="0" err="1"/>
              <a:t>conforme</a:t>
            </a:r>
            <a:r>
              <a:rPr lang="en-US" sz="4000" dirty="0"/>
              <a:t> a la </a:t>
            </a:r>
            <a:r>
              <a:rPr lang="en-US" sz="4000" dirty="0" err="1"/>
              <a:t>mente</a:t>
            </a:r>
            <a:r>
              <a:rPr lang="en-US" sz="4000" dirty="0"/>
              <a:t> de Cristo”</a:t>
            </a:r>
          </a:p>
          <a:p>
            <a:r>
              <a:rPr lang="en-US" sz="4000" dirty="0" smtClean="0"/>
              <a:t>                                          </a:t>
            </a:r>
            <a:r>
              <a:rPr lang="en-US" sz="4000" dirty="0"/>
              <a:t>(II </a:t>
            </a:r>
            <a:r>
              <a:rPr lang="en-US" sz="4000" dirty="0" err="1"/>
              <a:t>Corintios</a:t>
            </a:r>
            <a:r>
              <a:rPr lang="en-US" sz="4000" dirty="0"/>
              <a:t> 3:18).</a:t>
            </a:r>
          </a:p>
        </p:txBody>
      </p:sp>
    </p:spTree>
    <p:extLst>
      <p:ext uri="{BB962C8B-B14F-4D97-AF65-F5344CB8AC3E}">
        <p14:creationId xmlns:p14="http://schemas.microsoft.com/office/powerpoint/2010/main" val="5054049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4" name="Rectangle 3">
            <a:extLst>
              <a:ext uri="{FF2B5EF4-FFF2-40B4-BE49-F238E27FC236}">
                <a16:creationId xmlns:a16="http://schemas.microsoft.com/office/drawing/2014/main" xmlns="" id="{2B48D08B-1087-CD4E-928C-83D5747D2FC8}"/>
              </a:ext>
            </a:extLst>
          </p:cNvPr>
          <p:cNvSpPr/>
          <p:nvPr/>
        </p:nvSpPr>
        <p:spPr>
          <a:xfrm>
            <a:off x="346587" y="1674943"/>
            <a:ext cx="8450826" cy="1938992"/>
          </a:xfrm>
          <a:prstGeom prst="rect">
            <a:avLst/>
          </a:prstGeom>
        </p:spPr>
        <p:txBody>
          <a:bodyPr wrap="square">
            <a:spAutoFit/>
          </a:bodyPr>
          <a:lstStyle/>
          <a:p>
            <a:pPr algn="ctr">
              <a:spcAft>
                <a:spcPts val="0"/>
              </a:spcAft>
            </a:pPr>
            <a:r>
              <a:rPr lang="es-ES" sz="4000" b="1" dirty="0">
                <a:solidFill>
                  <a:srgbClr val="C00000"/>
                </a:solidFill>
                <a:latin typeface="Arial" panose="020B0604020202020204" pitchFamily="34" charset="0"/>
                <a:ea typeface="Malgun Gothic" panose="020B0503020000020004" pitchFamily="34" charset="-127"/>
                <a:cs typeface="Arial" panose="020B0604020202020204" pitchFamily="34" charset="0"/>
              </a:rPr>
              <a:t>CUALIDADES DE LIDERAZGO: DESARROLLANDO UNA REPUTACIÓN DE CONFIANZA  </a:t>
            </a:r>
            <a:endParaRPr lang="en-PH" sz="4000" b="1" dirty="0">
              <a:solidFill>
                <a:srgbClr val="C00000"/>
              </a:solidFill>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0572082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 name="Rectangle 1">
            <a:extLst>
              <a:ext uri="{FF2B5EF4-FFF2-40B4-BE49-F238E27FC236}">
                <a16:creationId xmlns:a16="http://schemas.microsoft.com/office/drawing/2014/main" xmlns="" id="{F09CFCD9-4EA6-E44D-9C3C-C514AE8781B2}"/>
              </a:ext>
            </a:extLst>
          </p:cNvPr>
          <p:cNvSpPr/>
          <p:nvPr/>
        </p:nvSpPr>
        <p:spPr>
          <a:xfrm>
            <a:off x="589935" y="889844"/>
            <a:ext cx="8200104" cy="4062651"/>
          </a:xfrm>
          <a:prstGeom prst="rect">
            <a:avLst/>
          </a:prstGeom>
        </p:spPr>
        <p:txBody>
          <a:bodyPr wrap="square">
            <a:spAutoFit/>
          </a:bodyPr>
          <a:lstStyle/>
          <a:p>
            <a:pPr>
              <a:spcAft>
                <a:spcPts val="0"/>
              </a:spcAft>
            </a:pPr>
            <a:r>
              <a:rPr lang="es-ES" sz="2400" b="1" dirty="0">
                <a:latin typeface="Arial" panose="020B0604020202020204" pitchFamily="34" charset="0"/>
                <a:ea typeface="Malgun Gothic" panose="020B0503020000020004" pitchFamily="34" charset="-127"/>
                <a:cs typeface="Arial" panose="020B0604020202020204" pitchFamily="34" charset="0"/>
              </a:rPr>
              <a:t>Preguntas para reflexionar durante estos días: </a:t>
            </a:r>
            <a:endParaRPr lang="en-PH" sz="2400" b="1" dirty="0">
              <a:latin typeface="Arial" panose="020B0604020202020204" pitchFamily="34" charset="0"/>
              <a:ea typeface="Malgun Gothic" panose="020B0503020000020004" pitchFamily="34" charset="-127"/>
              <a:cs typeface="Arial" panose="020B0604020202020204" pitchFamily="34" charset="0"/>
            </a:endParaRPr>
          </a:p>
          <a:p>
            <a:pPr>
              <a:spcAft>
                <a:spcPts val="0"/>
              </a:spcAft>
            </a:pPr>
            <a:r>
              <a:rPr lang="es-ES" dirty="0">
                <a:latin typeface="Arial" panose="020B0604020202020204" pitchFamily="34" charset="0"/>
                <a:ea typeface="Malgun Gothic" panose="020B0503020000020004" pitchFamily="34" charset="-127"/>
                <a:cs typeface="Arial" panose="020B0604020202020204" pitchFamily="34" charset="0"/>
              </a:rPr>
              <a:t> </a:t>
            </a:r>
            <a:endParaRPr lang="en-PH" dirty="0">
              <a:latin typeface="Arial" panose="020B0604020202020204" pitchFamily="34" charset="0"/>
              <a:ea typeface="Malgun Gothic" panose="020B0503020000020004" pitchFamily="34" charset="-127"/>
              <a:cs typeface="Arial" panose="020B0604020202020204" pitchFamily="34" charset="0"/>
            </a:endParaRPr>
          </a:p>
          <a:p>
            <a:pPr>
              <a:spcAft>
                <a:spcPts val="0"/>
              </a:spcAft>
            </a:pPr>
            <a:r>
              <a:rPr lang="es-ES" b="1" dirty="0">
                <a:latin typeface="Arial" panose="020B0604020202020204" pitchFamily="34" charset="0"/>
                <a:ea typeface="Malgun Gothic" panose="020B0503020000020004" pitchFamily="34" charset="-127"/>
                <a:cs typeface="Arial" panose="020B0604020202020204" pitchFamily="34" charset="0"/>
              </a:rPr>
              <a:t>      ¿Qué tan amplia o estrecha es la “Confianza” en mi ministerio ahora? </a:t>
            </a:r>
            <a:r>
              <a:rPr lang="en-PH" b="1" dirty="0">
                <a:latin typeface="Arial" panose="020B0604020202020204" pitchFamily="34" charset="0"/>
                <a:ea typeface="Malgun Gothic" panose="020B0503020000020004" pitchFamily="34" charset="-127"/>
                <a:cs typeface="Arial" panose="020B0604020202020204" pitchFamily="34" charset="0"/>
              </a:rPr>
              <a:t>   </a:t>
            </a:r>
          </a:p>
          <a:p>
            <a:pPr>
              <a:spcAft>
                <a:spcPts val="0"/>
              </a:spcAft>
            </a:pPr>
            <a:r>
              <a:rPr lang="en-PH" b="1" dirty="0">
                <a:latin typeface="Arial" panose="020B0604020202020204" pitchFamily="34" charset="0"/>
                <a:ea typeface="Malgun Gothic" panose="020B0503020000020004" pitchFamily="34" charset="-127"/>
                <a:cs typeface="Arial" panose="020B0604020202020204" pitchFamily="34" charset="0"/>
              </a:rPr>
              <a:t>      </a:t>
            </a:r>
            <a:r>
              <a:rPr lang="es-ES" b="1" dirty="0">
                <a:latin typeface="Arial" panose="020B0604020202020204" pitchFamily="34" charset="0"/>
                <a:ea typeface="Malgun Gothic" panose="020B0503020000020004" pitchFamily="34" charset="-127"/>
                <a:cs typeface="Arial" panose="020B0604020202020204" pitchFamily="34" charset="0"/>
              </a:rPr>
              <a:t>¿Qué tanto otros perciben la brecha?</a:t>
            </a:r>
            <a:endParaRPr lang="en-PH" b="1" dirty="0">
              <a:latin typeface="Arial" panose="020B0604020202020204" pitchFamily="34" charset="0"/>
              <a:ea typeface="Malgun Gothic" panose="020B0503020000020004" pitchFamily="34" charset="-127"/>
              <a:cs typeface="Arial" panose="020B0604020202020204" pitchFamily="34" charset="0"/>
            </a:endParaRPr>
          </a:p>
          <a:p>
            <a:pPr>
              <a:spcAft>
                <a:spcPts val="0"/>
              </a:spcAft>
            </a:pPr>
            <a:r>
              <a:rPr lang="es-ES" b="1" dirty="0">
                <a:latin typeface="Arial" panose="020B0604020202020204" pitchFamily="34" charset="0"/>
                <a:ea typeface="Malgun Gothic" panose="020B0503020000020004" pitchFamily="34" charset="-127"/>
                <a:cs typeface="Arial" panose="020B0604020202020204" pitchFamily="34" charset="0"/>
              </a:rPr>
              <a:t>      ¿Cómo otros perciben mi persona e integridad</a:t>
            </a:r>
            <a:r>
              <a:rPr lang="es-ES" b="1">
                <a:latin typeface="Arial" panose="020B0604020202020204" pitchFamily="34" charset="0"/>
                <a:ea typeface="Malgun Gothic" panose="020B0503020000020004" pitchFamily="34" charset="-127"/>
                <a:cs typeface="Arial" panose="020B0604020202020204" pitchFamily="34" charset="0"/>
              </a:rPr>
              <a:t>?  </a:t>
            </a:r>
            <a:endParaRPr lang="es-ES" b="1" smtClean="0">
              <a:latin typeface="Arial" panose="020B0604020202020204" pitchFamily="34" charset="0"/>
              <a:ea typeface="Malgun Gothic" panose="020B0503020000020004" pitchFamily="34" charset="-127"/>
              <a:cs typeface="Arial" panose="020B0604020202020204" pitchFamily="34" charset="0"/>
            </a:endParaRPr>
          </a:p>
          <a:p>
            <a:pPr>
              <a:spcAft>
                <a:spcPts val="0"/>
              </a:spcAft>
            </a:pPr>
            <a:endParaRPr lang="en-PH" b="1" dirty="0">
              <a:latin typeface="Arial" panose="020B0604020202020204" pitchFamily="34" charset="0"/>
              <a:ea typeface="Malgun Gothic" panose="020B0503020000020004" pitchFamily="34" charset="-127"/>
              <a:cs typeface="Arial" panose="020B0604020202020204" pitchFamily="34" charset="0"/>
            </a:endParaRPr>
          </a:p>
          <a:p>
            <a:pPr>
              <a:spcAft>
                <a:spcPts val="0"/>
              </a:spcAft>
            </a:pPr>
            <a:r>
              <a:rPr lang="es-ES" b="1" dirty="0">
                <a:latin typeface="Arial" panose="020B0604020202020204" pitchFamily="34" charset="0"/>
                <a:ea typeface="Malgun Gothic" panose="020B0503020000020004" pitchFamily="34" charset="-127"/>
                <a:cs typeface="Arial" panose="020B0604020202020204" pitchFamily="34" charset="0"/>
              </a:rPr>
              <a:t> </a:t>
            </a:r>
            <a:endParaRPr lang="en-PH" b="1" dirty="0">
              <a:latin typeface="Arial" panose="020B0604020202020204" pitchFamily="34" charset="0"/>
              <a:ea typeface="Malgun Gothic" panose="020B0503020000020004" pitchFamily="34" charset="-127"/>
              <a:cs typeface="Arial" panose="020B0604020202020204" pitchFamily="34" charset="0"/>
            </a:endParaRPr>
          </a:p>
          <a:p>
            <a:pPr>
              <a:spcAft>
                <a:spcPts val="0"/>
              </a:spcAft>
            </a:pPr>
            <a:r>
              <a:rPr lang="es-ES" dirty="0">
                <a:latin typeface="Arial" panose="020B0604020202020204" pitchFamily="34" charset="0"/>
                <a:ea typeface="Malgun Gothic" panose="020B0503020000020004" pitchFamily="34" charset="-127"/>
                <a:cs typeface="Arial" panose="020B0604020202020204" pitchFamily="34" charset="0"/>
              </a:rPr>
              <a:t> </a:t>
            </a:r>
            <a:endParaRPr lang="en-PH" dirty="0">
              <a:latin typeface="Arial" panose="020B0604020202020204" pitchFamily="34" charset="0"/>
              <a:ea typeface="Malgun Gothic" panose="020B0503020000020004" pitchFamily="34" charset="-127"/>
              <a:cs typeface="Arial" panose="020B0604020202020204" pitchFamily="34" charset="0"/>
            </a:endParaRPr>
          </a:p>
          <a:p>
            <a:pPr marL="2171700" lvl="4" indent="-342900">
              <a:buFont typeface="+mj-lt"/>
              <a:buAutoNum type="arabicPeriod"/>
            </a:pPr>
            <a:r>
              <a:rPr lang="es-ES" dirty="0">
                <a:latin typeface="Arial" panose="020B0604020202020204" pitchFamily="34" charset="0"/>
                <a:ea typeface="Malgun Gothic" panose="020B0503020000020004" pitchFamily="34" charset="-127"/>
                <a:cs typeface="Arial" panose="020B0604020202020204" pitchFamily="34" charset="0"/>
              </a:rPr>
              <a:t>¿Es mi comportamiento predecible o errático? </a:t>
            </a:r>
            <a:endParaRPr lang="en-PH" dirty="0">
              <a:latin typeface="Arial" panose="020B0604020202020204" pitchFamily="34" charset="0"/>
              <a:ea typeface="Malgun Gothic" panose="020B0503020000020004" pitchFamily="34" charset="-127"/>
              <a:cs typeface="Arial" panose="020B0604020202020204" pitchFamily="34" charset="0"/>
            </a:endParaRPr>
          </a:p>
          <a:p>
            <a:pPr marL="2171700" lvl="4" indent="-342900">
              <a:buFont typeface="+mj-lt"/>
              <a:buAutoNum type="arabicPeriod"/>
            </a:pPr>
            <a:r>
              <a:rPr lang="es-ES" dirty="0">
                <a:latin typeface="Arial" panose="020B0604020202020204" pitchFamily="34" charset="0"/>
                <a:ea typeface="Malgun Gothic" panose="020B0503020000020004" pitchFamily="34" charset="-127"/>
                <a:cs typeface="Arial" panose="020B0604020202020204" pitchFamily="34" charset="0"/>
              </a:rPr>
              <a:t>¿me comunico con claridad o sin claridad? </a:t>
            </a:r>
            <a:endParaRPr lang="en-PH" dirty="0">
              <a:latin typeface="Arial" panose="020B0604020202020204" pitchFamily="34" charset="0"/>
              <a:ea typeface="Malgun Gothic" panose="020B0503020000020004" pitchFamily="34" charset="-127"/>
              <a:cs typeface="Arial" panose="020B0604020202020204" pitchFamily="34" charset="0"/>
            </a:endParaRPr>
          </a:p>
          <a:p>
            <a:pPr marL="2171700" lvl="4" indent="-342900">
              <a:buFont typeface="+mj-lt"/>
              <a:buAutoNum type="arabicPeriod"/>
            </a:pPr>
            <a:r>
              <a:rPr lang="es-ES" dirty="0">
                <a:latin typeface="Arial" panose="020B0604020202020204" pitchFamily="34" charset="0"/>
                <a:ea typeface="Malgun Gothic" panose="020B0503020000020004" pitchFamily="34" charset="-127"/>
                <a:cs typeface="Arial" panose="020B0604020202020204" pitchFamily="34" charset="0"/>
              </a:rPr>
              <a:t>¿tomo promesas de una manera seria o vaga? </a:t>
            </a:r>
            <a:endParaRPr lang="en-PH" dirty="0">
              <a:latin typeface="Arial" panose="020B0604020202020204" pitchFamily="34" charset="0"/>
              <a:ea typeface="Malgun Gothic" panose="020B0503020000020004" pitchFamily="34" charset="-127"/>
              <a:cs typeface="Arial" panose="020B0604020202020204" pitchFamily="34" charset="0"/>
            </a:endParaRPr>
          </a:p>
          <a:p>
            <a:pPr marL="2171700" lvl="4" indent="-342900">
              <a:buFont typeface="+mj-lt"/>
              <a:buAutoNum type="arabicPeriod"/>
            </a:pPr>
            <a:r>
              <a:rPr lang="es-ES" dirty="0">
                <a:latin typeface="Arial" panose="020B0604020202020204" pitchFamily="34" charset="0"/>
                <a:ea typeface="Malgun Gothic" panose="020B0503020000020004" pitchFamily="34" charset="-127"/>
                <a:cs typeface="Arial" panose="020B0604020202020204" pitchFamily="34" charset="0"/>
              </a:rPr>
              <a:t>¿soy honesto o deshonesto? </a:t>
            </a:r>
            <a:endParaRPr lang="en-PH" dirty="0">
              <a:latin typeface="Arial" panose="020B0604020202020204" pitchFamily="34" charset="0"/>
              <a:ea typeface="Malgun Gothic" panose="020B0503020000020004" pitchFamily="34" charset="-127"/>
              <a:cs typeface="Arial" panose="020B0604020202020204" pitchFamily="34" charset="0"/>
            </a:endParaRPr>
          </a:p>
          <a:p>
            <a:pPr marL="457200">
              <a:spcAft>
                <a:spcPts val="0"/>
              </a:spcAft>
            </a:pPr>
            <a:r>
              <a:rPr lang="es-ES" dirty="0">
                <a:latin typeface="Arial" panose="020B0604020202020204" pitchFamily="34" charset="0"/>
                <a:ea typeface="Malgun Gothic" panose="020B0503020000020004" pitchFamily="34" charset="-127"/>
                <a:cs typeface="Arial" panose="020B0604020202020204" pitchFamily="34" charset="0"/>
              </a:rPr>
              <a:t> </a:t>
            </a:r>
            <a:endParaRPr lang="en-PH" dirty="0">
              <a:latin typeface="Arial" panose="020B0604020202020204" pitchFamily="34" charset="0"/>
              <a:ea typeface="Malgun Gothic" panose="020B0503020000020004" pitchFamily="34" charset="-127"/>
              <a:cs typeface="Arial" panose="020B0604020202020204" pitchFamily="34" charset="0"/>
            </a:endParaRPr>
          </a:p>
          <a:p>
            <a:pPr marL="1828800">
              <a:spcAft>
                <a:spcPts val="0"/>
              </a:spcAft>
            </a:pPr>
            <a:r>
              <a:rPr lang="es-ES" i="1" dirty="0">
                <a:latin typeface="Arial" panose="020B0604020202020204" pitchFamily="34" charset="0"/>
                <a:ea typeface="Malgun Gothic" panose="020B0503020000020004" pitchFamily="34" charset="-127"/>
                <a:cs typeface="Arial" panose="020B0604020202020204" pitchFamily="34" charset="0"/>
              </a:rPr>
              <a:t>				</a:t>
            </a:r>
            <a:r>
              <a:rPr lang="es-ES" i="1" dirty="0" err="1">
                <a:latin typeface="Arial" panose="020B0604020202020204" pitchFamily="34" charset="0"/>
                <a:ea typeface="Malgun Gothic" panose="020B0503020000020004" pitchFamily="34" charset="-127"/>
                <a:cs typeface="Arial" panose="020B0604020202020204" pitchFamily="34" charset="0"/>
              </a:rPr>
              <a:t>Credibility</a:t>
            </a:r>
            <a:r>
              <a:rPr lang="es-ES" i="1" dirty="0">
                <a:latin typeface="Arial" panose="020B0604020202020204" pitchFamily="34" charset="0"/>
                <a:ea typeface="Malgun Gothic" panose="020B0503020000020004" pitchFamily="34" charset="-127"/>
                <a:cs typeface="Arial" panose="020B0604020202020204" pitchFamily="34" charset="0"/>
              </a:rPr>
              <a:t> (p. 108-9) </a:t>
            </a:r>
            <a:endParaRPr lang="en-PH" dirty="0">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9722786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xmlns=""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4E3226D0-B24E-0D49-8CDD-02F782776C85}"/>
                </a:ext>
              </a:extLst>
            </p:cNvPr>
            <p:cNvPicPr>
              <a:picLocks noChangeAspect="1"/>
            </p:cNvPicPr>
            <p:nvPr/>
          </p:nvPicPr>
          <p:blipFill>
            <a:blip r:embed="rId2">
              <a:clrChange>
                <a:clrFrom>
                  <a:srgbClr val="4F1C1C"/>
                </a:clrFrom>
                <a:clrTo>
                  <a:srgbClr val="4F1C1C">
                    <a:alpha val="0"/>
                  </a:srgbClr>
                </a:clrTo>
              </a:clrChange>
              <a:extLst/>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xmlns=""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xmlns=""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 name="Rectangle 1">
            <a:extLst>
              <a:ext uri="{FF2B5EF4-FFF2-40B4-BE49-F238E27FC236}">
                <a16:creationId xmlns:a16="http://schemas.microsoft.com/office/drawing/2014/main" xmlns="" id="{C4E44D64-8749-9049-BFB3-3E1E2156A675}"/>
              </a:ext>
            </a:extLst>
          </p:cNvPr>
          <p:cNvSpPr/>
          <p:nvPr/>
        </p:nvSpPr>
        <p:spPr>
          <a:xfrm>
            <a:off x="280220" y="592845"/>
            <a:ext cx="8583560" cy="1384995"/>
          </a:xfrm>
          <a:prstGeom prst="rect">
            <a:avLst/>
          </a:prstGeom>
        </p:spPr>
        <p:txBody>
          <a:bodyPr wrap="square">
            <a:spAutoFit/>
          </a:bodyPr>
          <a:lstStyle/>
          <a:p>
            <a:r>
              <a:rPr lang="es-ES_tradnl" sz="2400" b="1" dirty="0">
                <a:latin typeface="Arial" panose="020B0604020202020204" pitchFamily="34" charset="0"/>
                <a:ea typeface="Malgun Gothic" panose="020B0503020000020004" pitchFamily="34" charset="-127"/>
                <a:cs typeface="Arial" panose="020B0604020202020204" pitchFamily="34" charset="0"/>
              </a:rPr>
              <a:t>Muchos hombres proclaman su propia lealtad, pero un hombre digno de confianza, ¿quién lo hallará?</a:t>
            </a:r>
          </a:p>
          <a:p>
            <a:r>
              <a:rPr lang="es-ES_tradnl" dirty="0">
                <a:latin typeface="Arial" panose="020B0604020202020204" pitchFamily="34" charset="0"/>
                <a:ea typeface="Malgun Gothic" panose="020B0503020000020004" pitchFamily="34" charset="-127"/>
                <a:cs typeface="Arial" panose="020B0604020202020204" pitchFamily="34" charset="0"/>
              </a:rPr>
              <a:t>				</a:t>
            </a:r>
          </a:p>
          <a:p>
            <a:r>
              <a:rPr lang="es-ES_tradnl" dirty="0">
                <a:latin typeface="Arial" panose="020B0604020202020204" pitchFamily="34" charset="0"/>
                <a:ea typeface="Malgun Gothic" panose="020B0503020000020004" pitchFamily="34" charset="-127"/>
                <a:cs typeface="Arial" panose="020B0604020202020204" pitchFamily="34" charset="0"/>
              </a:rPr>
              <a:t>				Proverbios 20:6 – (Biblia de las Américas) </a:t>
            </a:r>
          </a:p>
        </p:txBody>
      </p:sp>
      <p:sp>
        <p:nvSpPr>
          <p:cNvPr id="9" name="Rectangle 8">
            <a:extLst>
              <a:ext uri="{FF2B5EF4-FFF2-40B4-BE49-F238E27FC236}">
                <a16:creationId xmlns:a16="http://schemas.microsoft.com/office/drawing/2014/main" xmlns="" id="{6E4F2DED-EA08-9043-A26E-41FA1148690C}"/>
              </a:ext>
            </a:extLst>
          </p:cNvPr>
          <p:cNvSpPr/>
          <p:nvPr/>
        </p:nvSpPr>
        <p:spPr>
          <a:xfrm>
            <a:off x="471948" y="2559183"/>
            <a:ext cx="8200104" cy="2031325"/>
          </a:xfrm>
          <a:prstGeom prst="rect">
            <a:avLst/>
          </a:prstGeom>
        </p:spPr>
        <p:txBody>
          <a:bodyPr wrap="square">
            <a:spAutoFit/>
          </a:bodyPr>
          <a:lstStyle/>
          <a:p>
            <a:pPr>
              <a:spcAft>
                <a:spcPts val="0"/>
              </a:spcAft>
            </a:pPr>
            <a:r>
              <a:rPr lang="es-ES" b="1" dirty="0">
                <a:latin typeface="Arial" panose="020B0604020202020204" pitchFamily="34" charset="0"/>
                <a:ea typeface="Malgun Gothic" panose="020B0503020000020004" pitchFamily="34" charset="-127"/>
                <a:cs typeface="Arial" panose="020B0604020202020204" pitchFamily="34" charset="0"/>
              </a:rPr>
              <a:t> </a:t>
            </a:r>
            <a:r>
              <a:rPr lang="es-ES" dirty="0">
                <a:latin typeface="Arial" panose="020B0604020202020204" pitchFamily="34" charset="0"/>
                <a:ea typeface="Malgun Gothic" panose="020B0503020000020004" pitchFamily="34" charset="-127"/>
                <a:cs typeface="Arial" panose="020B0604020202020204" pitchFamily="34" charset="0"/>
              </a:rPr>
              <a:t>¿Es este verso aplicable en nuestros días? ¿aplicable a otros? </a:t>
            </a:r>
            <a:r>
              <a:rPr lang="es-ES" b="1" dirty="0">
                <a:latin typeface="Arial" panose="020B0604020202020204" pitchFamily="34" charset="0"/>
                <a:ea typeface="Malgun Gothic" panose="020B0503020000020004" pitchFamily="34" charset="-127"/>
                <a:cs typeface="Arial" panose="020B0604020202020204" pitchFamily="34" charset="0"/>
              </a:rPr>
              <a:t>¿nosotros?</a:t>
            </a:r>
          </a:p>
          <a:p>
            <a:pPr>
              <a:spcAft>
                <a:spcPts val="0"/>
              </a:spcAft>
            </a:pPr>
            <a:endParaRPr lang="es-ES" dirty="0">
              <a:latin typeface="Arial" panose="020B0604020202020204" pitchFamily="34" charset="0"/>
              <a:ea typeface="Malgun Gothic" panose="020B0503020000020004" pitchFamily="34" charset="-127"/>
              <a:cs typeface="Arial" panose="020B0604020202020204" pitchFamily="34" charset="0"/>
            </a:endParaRPr>
          </a:p>
          <a:p>
            <a:pPr>
              <a:spcAft>
                <a:spcPts val="0"/>
              </a:spcAft>
            </a:pPr>
            <a:r>
              <a:rPr lang="es-ES" dirty="0">
                <a:latin typeface="Arial" panose="020B0604020202020204" pitchFamily="34" charset="0"/>
                <a:ea typeface="Malgun Gothic" panose="020B0503020000020004" pitchFamily="34" charset="-127"/>
                <a:cs typeface="Arial" panose="020B0604020202020204" pitchFamily="34" charset="0"/>
              </a:rPr>
              <a:t> ¿Cómo desarrollamos una reputación de confianza? </a:t>
            </a:r>
          </a:p>
          <a:p>
            <a:pPr>
              <a:spcAft>
                <a:spcPts val="0"/>
              </a:spcAft>
            </a:pPr>
            <a:endParaRPr lang="en-PH" dirty="0">
              <a:latin typeface="Arial" panose="020B0604020202020204" pitchFamily="34" charset="0"/>
              <a:ea typeface="Malgun Gothic" panose="020B0503020000020004" pitchFamily="34" charset="-127"/>
              <a:cs typeface="Arial" panose="020B0604020202020204" pitchFamily="34" charset="0"/>
            </a:endParaRPr>
          </a:p>
          <a:p>
            <a:pPr>
              <a:spcAft>
                <a:spcPts val="0"/>
              </a:spcAft>
            </a:pPr>
            <a:r>
              <a:rPr lang="en-PH" dirty="0">
                <a:latin typeface="Arial" panose="020B0604020202020204" pitchFamily="34" charset="0"/>
                <a:ea typeface="Malgun Gothic" panose="020B0503020000020004" pitchFamily="34" charset="-127"/>
                <a:cs typeface="Arial" panose="020B0604020202020204" pitchFamily="34" charset="0"/>
              </a:rPr>
              <a:t> </a:t>
            </a:r>
            <a:r>
              <a:rPr lang="es-ES" dirty="0">
                <a:latin typeface="Arial" panose="020B0604020202020204" pitchFamily="34" charset="0"/>
                <a:ea typeface="Malgun Gothic" panose="020B0503020000020004" pitchFamily="34" charset="-127"/>
                <a:cs typeface="Arial" panose="020B0604020202020204" pitchFamily="34" charset="0"/>
              </a:rPr>
              <a:t>¿Qué es lo implica fomentar una relación al punto que otros digan “confío </a:t>
            </a:r>
          </a:p>
          <a:p>
            <a:pPr>
              <a:spcAft>
                <a:spcPts val="0"/>
              </a:spcAft>
            </a:pPr>
            <a:r>
              <a:rPr lang="es-ES" dirty="0">
                <a:latin typeface="Arial" panose="020B0604020202020204" pitchFamily="34" charset="0"/>
                <a:ea typeface="Malgun Gothic" panose="020B0503020000020004" pitchFamily="34" charset="-127"/>
                <a:cs typeface="Arial" panose="020B0604020202020204" pitchFamily="34" charset="0"/>
              </a:rPr>
              <a:t>   completamente en usted”? </a:t>
            </a:r>
            <a:endParaRPr lang="en-PH" dirty="0">
              <a:latin typeface="Arial" panose="020B0604020202020204" pitchFamily="34" charset="0"/>
              <a:ea typeface="Malgun Gothic" panose="020B0503020000020004" pitchFamily="34" charset="-127"/>
              <a:cs typeface="Arial" panose="020B0604020202020204" pitchFamily="34" charset="0"/>
            </a:endParaRPr>
          </a:p>
          <a:p>
            <a:pPr marL="457200">
              <a:spcAft>
                <a:spcPts val="0"/>
              </a:spcAft>
            </a:pPr>
            <a:endParaRPr lang="en-PH" dirty="0">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8008025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ES" sz="3600" b="1" dirty="0">
                <a:solidFill>
                  <a:srgbClr val="C00000"/>
                </a:solidFill>
                <a:latin typeface="Arial" panose="020B0604020202020204" pitchFamily="34" charset="0"/>
                <a:ea typeface="Malgun Gothic" panose="020B0503020000020004" pitchFamily="34" charset="-127"/>
                <a:cs typeface="Arial" panose="020B0604020202020204" pitchFamily="34" charset="0"/>
              </a:rPr>
              <a:t>CUALIDADES DE LIDERAZGO: DESARROLLANDO UNA REPUTACIÓN DE CONFIANZA  </a:t>
            </a:r>
            <a:r>
              <a:rPr lang="en-PH" sz="3600" b="1" dirty="0">
                <a:solidFill>
                  <a:srgbClr val="C00000"/>
                </a:solidFill>
                <a:latin typeface="Arial" panose="020B0604020202020204" pitchFamily="34" charset="0"/>
                <a:ea typeface="Malgun Gothic" panose="020B0503020000020004" pitchFamily="34" charset="-127"/>
                <a:cs typeface="Arial" panose="020B0604020202020204" pitchFamily="34" charset="0"/>
              </a:rPr>
              <a:t/>
            </a:r>
            <a:br>
              <a:rPr lang="en-PH" sz="3600" b="1" dirty="0">
                <a:solidFill>
                  <a:srgbClr val="C00000"/>
                </a:solidFill>
                <a:latin typeface="Arial" panose="020B0604020202020204" pitchFamily="34" charset="0"/>
                <a:ea typeface="Malgun Gothic" panose="020B0503020000020004" pitchFamily="34" charset="-127"/>
                <a:cs typeface="Arial" panose="020B0604020202020204" pitchFamily="34" charset="0"/>
              </a:rPr>
            </a:br>
            <a:endParaRPr lang="en-US" dirty="0"/>
          </a:p>
        </p:txBody>
      </p:sp>
      <p:sp>
        <p:nvSpPr>
          <p:cNvPr id="3" name="Content Placeholder 2"/>
          <p:cNvSpPr>
            <a:spLocks noGrp="1"/>
          </p:cNvSpPr>
          <p:nvPr>
            <p:ph idx="1"/>
          </p:nvPr>
        </p:nvSpPr>
        <p:spPr/>
        <p:txBody>
          <a:bodyPr/>
          <a:lstStyle/>
          <a:p>
            <a:pPr>
              <a:lnSpc>
                <a:spcPct val="200000"/>
              </a:lnSpc>
              <a:spcAft>
                <a:spcPts val="0"/>
              </a:spcAft>
            </a:pPr>
            <a:r>
              <a:rPr lang="es-ES" sz="2000" b="1" dirty="0">
                <a:latin typeface="Arial" panose="020B0604020202020204" pitchFamily="34" charset="0"/>
                <a:ea typeface="Malgun Gothic" panose="020B0503020000020004" pitchFamily="34" charset="-127"/>
                <a:cs typeface="Arial" panose="020B0604020202020204" pitchFamily="34" charset="0"/>
              </a:rPr>
              <a:t>1. Cualidades de Integridad y Consistencia</a:t>
            </a:r>
          </a:p>
          <a:p>
            <a:pPr>
              <a:lnSpc>
                <a:spcPct val="200000"/>
              </a:lnSpc>
            </a:pPr>
            <a:r>
              <a:rPr lang="es-ES" sz="2000" b="1" dirty="0">
                <a:latin typeface="Arial" panose="020B0604020202020204" pitchFamily="34" charset="0"/>
                <a:ea typeface="Malgun Gothic" panose="020B0503020000020004" pitchFamily="34" charset="-127"/>
                <a:cs typeface="Arial" panose="020B0604020202020204" pitchFamily="34" charset="0"/>
              </a:rPr>
              <a:t>2. Las Cualidades de Comunicación y Transparencia</a:t>
            </a:r>
          </a:p>
          <a:p>
            <a:pPr>
              <a:lnSpc>
                <a:spcPct val="200000"/>
              </a:lnSpc>
            </a:pPr>
            <a:r>
              <a:rPr lang="es-ES" sz="2000" b="1" dirty="0">
                <a:latin typeface="Arial" panose="020B0604020202020204" pitchFamily="34" charset="0"/>
                <a:ea typeface="Malgun Gothic" panose="020B0503020000020004" pitchFamily="34" charset="-127"/>
                <a:cs typeface="Arial" panose="020B0604020202020204" pitchFamily="34" charset="0"/>
              </a:rPr>
              <a:t>3. Las Cualidades de Confidencialidad y Conversaciones Valientes</a:t>
            </a:r>
          </a:p>
          <a:p>
            <a:pPr>
              <a:lnSpc>
                <a:spcPct val="200000"/>
              </a:lnSpc>
            </a:pPr>
            <a:r>
              <a:rPr lang="es-ES" sz="2000" b="1" dirty="0">
                <a:latin typeface="Arial" panose="020B0604020202020204" pitchFamily="34" charset="0"/>
                <a:ea typeface="Malgun Gothic" panose="020B0503020000020004" pitchFamily="34" charset="-127"/>
                <a:cs typeface="Arial" panose="020B0604020202020204" pitchFamily="34" charset="0"/>
              </a:rPr>
              <a:t>4. Las Cualidades de Credibilidad y Humildad</a:t>
            </a:r>
          </a:p>
          <a:p>
            <a:pPr>
              <a:lnSpc>
                <a:spcPct val="200000"/>
              </a:lnSpc>
            </a:pPr>
            <a:r>
              <a:rPr lang="es-ES" sz="2000" b="1" dirty="0">
                <a:latin typeface="Arial" panose="020B0604020202020204" pitchFamily="34" charset="0"/>
                <a:ea typeface="Malgun Gothic" panose="020B0503020000020004" pitchFamily="34" charset="-127"/>
                <a:cs typeface="Arial" panose="020B0604020202020204" pitchFamily="34" charset="0"/>
              </a:rPr>
              <a:t>5. Las Cualidades de Presencia y Ser Compasivos</a:t>
            </a:r>
          </a:p>
          <a:p>
            <a:endParaRPr lang="en-US" dirty="0"/>
          </a:p>
        </p:txBody>
      </p:sp>
    </p:spTree>
    <p:extLst>
      <p:ext uri="{BB962C8B-B14F-4D97-AF65-F5344CB8AC3E}">
        <p14:creationId xmlns:p14="http://schemas.microsoft.com/office/powerpoint/2010/main" val="37200217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6161</TotalTime>
  <Words>2461</Words>
  <Application>Microsoft Macintosh PowerPoint</Application>
  <PresentationFormat>On-screen Show (4:3)</PresentationFormat>
  <Paragraphs>257</Paragraphs>
  <Slides>28</Slides>
  <Notes>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CUALIDADES DE LIDERAZGO: DESARROLLANDO UNA REPUTACIÓN DE CONFIANZA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Edward LeBron Fairbanks</cp:lastModifiedBy>
  <cp:revision>102</cp:revision>
  <dcterms:created xsi:type="dcterms:W3CDTF">2018-12-12T03:25:56Z</dcterms:created>
  <dcterms:modified xsi:type="dcterms:W3CDTF">2019-04-03T21:42:01Z</dcterms:modified>
</cp:coreProperties>
</file>