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26" r:id="rId35"/>
    <p:sldId id="313" r:id="rId36"/>
    <p:sldId id="314" r:id="rId37"/>
    <p:sldId id="315" r:id="rId38"/>
    <p:sldId id="316" r:id="rId39"/>
    <p:sldId id="327" r:id="rId40"/>
    <p:sldId id="328" r:id="rId41"/>
    <p:sldId id="317" r:id="rId42"/>
    <p:sldId id="318" r:id="rId43"/>
    <p:sldId id="31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08"/>
    <p:restoredTop sz="94737"/>
  </p:normalViewPr>
  <p:slideViewPr>
    <p:cSldViewPr snapToGrid="0" snapToObjects="1">
      <p:cViewPr>
        <p:scale>
          <a:sx n="94" d="100"/>
          <a:sy n="94" d="100"/>
        </p:scale>
        <p:origin x="-1088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1C4-1AA4-2C44-B1D1-BEBF2ADAF641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7EFA-8C8A-D249-91ED-BB228A649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9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1C4-1AA4-2C44-B1D1-BEBF2ADAF641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7EFA-8C8A-D249-91ED-BB228A649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0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1C4-1AA4-2C44-B1D1-BEBF2ADAF641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7EFA-8C8A-D249-91ED-BB228A649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4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1C4-1AA4-2C44-B1D1-BEBF2ADAF641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7EFA-8C8A-D249-91ED-BB228A649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1C4-1AA4-2C44-B1D1-BEBF2ADAF641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7EFA-8C8A-D249-91ED-BB228A649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7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1C4-1AA4-2C44-B1D1-BEBF2ADAF641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7EFA-8C8A-D249-91ED-BB228A649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9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1C4-1AA4-2C44-B1D1-BEBF2ADAF641}" type="datetimeFigureOut">
              <a:rPr lang="en-US" smtClean="0"/>
              <a:t>4/3/19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7EFA-8C8A-D249-91ED-BB228A649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9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1C4-1AA4-2C44-B1D1-BEBF2ADAF641}" type="datetimeFigureOut">
              <a:rPr lang="en-US" smtClean="0"/>
              <a:t>4/3/19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7EFA-8C8A-D249-91ED-BB228A649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1C4-1AA4-2C44-B1D1-BEBF2ADAF641}" type="datetimeFigureOut">
              <a:rPr lang="en-US" smtClean="0"/>
              <a:t>4/3/19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7EFA-8C8A-D249-91ED-BB228A649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6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1C4-1AA4-2C44-B1D1-BEBF2ADAF641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7EFA-8C8A-D249-91ED-BB228A649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8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1C4-1AA4-2C44-B1D1-BEBF2ADAF641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7EFA-8C8A-D249-91ED-BB228A649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0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151C4-1AA4-2C44-B1D1-BEBF2ADAF641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87EFA-8C8A-D249-91ED-BB228A649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0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62871C3-AE67-6444-90FC-441E2B7D791C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3D0592EF-BF7D-D245-9376-1468D2942C44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4" name="Picture 3">
                <a:extLst>
                  <a:ext uri="{FF2B5EF4-FFF2-40B4-BE49-F238E27FC236}">
                    <a16:creationId xmlns="" xmlns:a16="http://schemas.microsoft.com/office/drawing/2014/main" id="{E288D0EF-4D78-6043-A3FC-489127D1BA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/>
              </a:blip>
              <a:srcRect l="4796" t="2500"/>
              <a:stretch/>
            </p:blipFill>
            <p:spPr>
              <a:xfrm>
                <a:off x="1150569" y="0"/>
                <a:ext cx="7993431" cy="6858000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40E80EBF-23ED-564A-B9B1-FAE7C8A52CFE}"/>
                  </a:ext>
                </a:extLst>
              </p:cNvPr>
              <p:cNvSpPr/>
              <p:nvPr/>
            </p:nvSpPr>
            <p:spPr>
              <a:xfrm>
                <a:off x="0" y="0"/>
                <a:ext cx="1585913" cy="571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C40E94F0-0675-CD4B-9BBE-7F0821697720}"/>
                </a:ext>
              </a:extLst>
            </p:cNvPr>
            <p:cNvSpPr/>
            <p:nvPr/>
          </p:nvSpPr>
          <p:spPr>
            <a:xfrm>
              <a:off x="671513" y="5529263"/>
              <a:ext cx="2128837" cy="112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AA35349-2FAF-C043-BAE1-603D86A947AE}"/>
              </a:ext>
            </a:extLst>
          </p:cNvPr>
          <p:cNvSpPr txBox="1"/>
          <p:nvPr/>
        </p:nvSpPr>
        <p:spPr>
          <a:xfrm>
            <a:off x="3736607" y="5570399"/>
            <a:ext cx="540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Presentado por: E. </a:t>
            </a:r>
            <a:r>
              <a:rPr lang="es-ES_tradnl" sz="2800" dirty="0" err="1"/>
              <a:t>LeBron</a:t>
            </a:r>
            <a:r>
              <a:rPr lang="es-ES_tradnl" sz="2800"/>
              <a:t> Fairbanks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F150986-C6FF-3A44-BB88-1529AA1D49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19"/>
          <a:stretch/>
        </p:blipFill>
        <p:spPr>
          <a:xfrm>
            <a:off x="289534" y="5682635"/>
            <a:ext cx="1985963" cy="2987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DF4F72B-4B40-E341-8904-81578A57B59C}"/>
              </a:ext>
            </a:extLst>
          </p:cNvPr>
          <p:cNvSpPr txBox="1"/>
          <p:nvPr/>
        </p:nvSpPr>
        <p:spPr>
          <a:xfrm>
            <a:off x="3843338" y="5006043"/>
            <a:ext cx="5300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>
                <a:solidFill>
                  <a:srgbClr val="C00000"/>
                </a:solidFill>
              </a:rPr>
              <a:t>NUTRIENDO CONFIANZA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D1F8F2D9-13F5-7949-B4E0-5FC681876082}"/>
              </a:ext>
            </a:extLst>
          </p:cNvPr>
          <p:cNvSpPr/>
          <p:nvPr/>
        </p:nvSpPr>
        <p:spPr>
          <a:xfrm>
            <a:off x="671513" y="4153309"/>
            <a:ext cx="1132284" cy="117589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/>
              <a:t>2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34891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9D81AC7-7A51-2747-B828-A232DED4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108" y="1910991"/>
            <a:ext cx="5321300" cy="4140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FC46290-9E36-5E49-8466-53CE80CD3FBC}"/>
              </a:ext>
            </a:extLst>
          </p:cNvPr>
          <p:cNvSpPr/>
          <p:nvPr/>
        </p:nvSpPr>
        <p:spPr>
          <a:xfrm>
            <a:off x="1017642" y="587398"/>
            <a:ext cx="72122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sz="3000" b="1">
                <a:latin typeface="Arial" panose="020B0604020202020204" pitchFamily="34" charset="0"/>
                <a:cs typeface="Arial" panose="020B0604020202020204" pitchFamily="34" charset="0"/>
              </a:rPr>
              <a:t>¿TE OLVIDASTE DE LAS PERSONAS?</a:t>
            </a:r>
            <a:endParaRPr lang="en-PH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F442FB2-3E10-D74E-AB6E-A4CFE8E96F47}"/>
              </a:ext>
            </a:extLst>
          </p:cNvPr>
          <p:cNvSpPr/>
          <p:nvPr/>
        </p:nvSpPr>
        <p:spPr>
          <a:xfrm>
            <a:off x="1187082" y="4239490"/>
            <a:ext cx="2707574" cy="9975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REALIDAD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70F6B69-FFEB-FB42-BE0E-9AAA189CEA60}"/>
              </a:ext>
            </a:extLst>
          </p:cNvPr>
          <p:cNvSpPr/>
          <p:nvPr/>
        </p:nvSpPr>
        <p:spPr>
          <a:xfrm>
            <a:off x="5697244" y="2493817"/>
            <a:ext cx="2707574" cy="9975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VISIÓN </a:t>
            </a:r>
          </a:p>
        </p:txBody>
      </p:sp>
    </p:spTree>
    <p:extLst>
      <p:ext uri="{BB962C8B-B14F-4D97-AF65-F5344CB8AC3E}">
        <p14:creationId xmlns:p14="http://schemas.microsoft.com/office/powerpoint/2010/main" val="51144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7720373-0EA8-1940-9456-C7AC7C209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2105"/>
            <a:ext cx="9144000" cy="4292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ADC775B-AFC1-0042-A41F-5446AC40CE35}"/>
              </a:ext>
            </a:extLst>
          </p:cNvPr>
          <p:cNvSpPr/>
          <p:nvPr/>
        </p:nvSpPr>
        <p:spPr>
          <a:xfrm>
            <a:off x="3355675" y="1632234"/>
            <a:ext cx="5684807" cy="36625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4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“Liderar por cambio no es lo mismo que ejercer el poder.”</a:t>
            </a:r>
            <a:endParaRPr lang="en-PH" sz="48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4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George McGregor Burns </a:t>
            </a:r>
            <a:endParaRPr lang="en-PH" sz="44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73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BC43484-8653-CA41-8475-6A48352A6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5" r="84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BB201A-07BD-CA42-AE79-8E6773F5F432}"/>
              </a:ext>
            </a:extLst>
          </p:cNvPr>
          <p:cNvSpPr/>
          <p:nvPr/>
        </p:nvSpPr>
        <p:spPr>
          <a:xfrm>
            <a:off x="676656" y="1222171"/>
            <a:ext cx="7900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600" b="1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¡LIDERAZGO EN COMUNIDADES DE FE… LA TRANSFERENCIA DE VISIÓN!</a:t>
            </a:r>
            <a:endParaRPr lang="en-PH" sz="3600" b="1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E4C0733-F579-384B-A4A2-2D5F195A3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5" r="84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5FA0E3B-6B0E-4C47-8041-058EAB82371D}"/>
              </a:ext>
            </a:extLst>
          </p:cNvPr>
          <p:cNvSpPr/>
          <p:nvPr/>
        </p:nvSpPr>
        <p:spPr>
          <a:xfrm>
            <a:off x="311150" y="616635"/>
            <a:ext cx="85217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>
                <a:latin typeface="BookAntiqua"/>
              </a:rPr>
              <a:t>La gente buena y piadosa difiere y a veces incluso choca con el </a:t>
            </a:r>
            <a:r>
              <a:rPr lang="es-ES_tradnl" sz="3200" b="1" err="1">
                <a:latin typeface="BookAntiqua"/>
              </a:rPr>
              <a:t>líderes</a:t>
            </a:r>
            <a:r>
              <a:rPr lang="es-ES_tradnl" sz="3200" b="1">
                <a:latin typeface="BookAntiqua"/>
              </a:rPr>
              <a:t> en asuntos de MISIONES, TRADICIONES, VISIONES, VALORES, PRIORIDADES Y PROGRAMAS </a:t>
            </a:r>
            <a:endParaRPr lang="es-ES_tradnl" sz="3200" b="1"/>
          </a:p>
        </p:txBody>
      </p:sp>
    </p:spTree>
    <p:extLst>
      <p:ext uri="{BB962C8B-B14F-4D97-AF65-F5344CB8AC3E}">
        <p14:creationId xmlns:p14="http://schemas.microsoft.com/office/powerpoint/2010/main" val="411979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F19F8EC-7F23-9B45-A06C-95CA69CF5E4E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874305"/>
              <a:ext cx="71723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399760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C699697-02F1-9542-9A0B-A76E788873C2}"/>
              </a:ext>
            </a:extLst>
          </p:cNvPr>
          <p:cNvGrpSpPr/>
          <p:nvPr/>
        </p:nvGrpSpPr>
        <p:grpSpPr>
          <a:xfrm>
            <a:off x="1739900" y="584200"/>
            <a:ext cx="5664200" cy="2057400"/>
            <a:chOff x="1739900" y="584200"/>
            <a:chExt cx="5664200" cy="2057400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9FDB585A-3F80-6F4C-B166-BFC50E4A6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9900" y="660400"/>
              <a:ext cx="5664200" cy="19050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F0A10BA1-439C-AE40-9B03-8482CB9E2C20}"/>
                </a:ext>
              </a:extLst>
            </p:cNvPr>
            <p:cNvSpPr/>
            <p:nvPr/>
          </p:nvSpPr>
          <p:spPr>
            <a:xfrm>
              <a:off x="3517900" y="584200"/>
              <a:ext cx="2108200" cy="2057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altLang="en-US" sz="8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¿</a:t>
              </a:r>
              <a:r>
                <a:rPr lang="es-ES_tradnl" sz="8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?</a:t>
              </a:r>
              <a:endParaRPr lang="es-ES_tradnl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55FEC7E-534D-F444-9D97-5F19EDF0ADAF}"/>
              </a:ext>
            </a:extLst>
          </p:cNvPr>
          <p:cNvSpPr/>
          <p:nvPr/>
        </p:nvSpPr>
        <p:spPr>
          <a:xfrm>
            <a:off x="1228725" y="2967335"/>
            <a:ext cx="68103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sz="3200" b="1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¿Cómo DIRIGIMOS decisivamente y fielmente cuando surgen tensiones sobre cambio y transiciones?</a:t>
            </a:r>
            <a:endParaRPr lang="en-PH" sz="4400" b="1"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2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9AB07C5-3BB9-0740-8FC2-2F6C71FB5655}"/>
              </a:ext>
            </a:extLst>
          </p:cNvPr>
          <p:cNvSpPr/>
          <p:nvPr/>
        </p:nvSpPr>
        <p:spPr>
          <a:xfrm>
            <a:off x="1924050" y="622985"/>
            <a:ext cx="5295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sz="2400" b="1">
                <a:latin typeface="TimesNewRomanPS"/>
              </a:rPr>
              <a:t>VIDA Y ETAPAS DE LA IGLESIA</a:t>
            </a:r>
            <a:endParaRPr lang="en-PH" sz="240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835B0BC-BF01-E04C-9B39-E62EC6D9F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09700"/>
            <a:ext cx="7905751" cy="48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8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EA6C9A3-FF03-784C-8660-C61008684E32}"/>
              </a:ext>
            </a:extLst>
          </p:cNvPr>
          <p:cNvSpPr/>
          <p:nvPr/>
        </p:nvSpPr>
        <p:spPr>
          <a:xfrm>
            <a:off x="1880393" y="866728"/>
            <a:ext cx="6667500" cy="512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s-ES" sz="32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cambio es inevitable. Los problemas se presentan en las </a:t>
            </a:r>
            <a:r>
              <a:rPr lang="es-ES" sz="32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TRANSICIONES</a:t>
            </a:r>
            <a:r>
              <a:rPr lang="es-ES" sz="32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Queremos y deseamos que la transiciones sean </a:t>
            </a:r>
            <a:r>
              <a:rPr lang="es-ES" sz="32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transformativas</a:t>
            </a:r>
            <a:r>
              <a:rPr lang="es-ES" sz="32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 destructivas.</a:t>
            </a:r>
            <a:endParaRPr lang="en-PH" sz="2000" b="1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9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endParaRPr lang="en-PH" sz="12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FB1ABB6-3CB9-8E41-99C7-49D478D650F9}"/>
              </a:ext>
            </a:extLst>
          </p:cNvPr>
          <p:cNvGrpSpPr/>
          <p:nvPr/>
        </p:nvGrpSpPr>
        <p:grpSpPr>
          <a:xfrm>
            <a:off x="-12700" y="0"/>
            <a:ext cx="3238500" cy="6858000"/>
            <a:chOff x="-12700" y="0"/>
            <a:chExt cx="3238500" cy="6858000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7485F87E-FF42-0940-B782-8B1944D93FE5}"/>
                </a:ext>
              </a:extLst>
            </p:cNvPr>
            <p:cNvGrpSpPr/>
            <p:nvPr/>
          </p:nvGrpSpPr>
          <p:grpSpPr>
            <a:xfrm flipH="1">
              <a:off x="-12700" y="0"/>
              <a:ext cx="3238500" cy="6858000"/>
              <a:chOff x="0" y="0"/>
              <a:chExt cx="3238500" cy="68580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06A5CD2F-3BBD-C542-A589-2898835AED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/>
              </a:blip>
              <a:srcRect l="4796" t="2500" r="70336"/>
              <a:stretch/>
            </p:blipFill>
            <p:spPr>
              <a:xfrm>
                <a:off x="1150569" y="0"/>
                <a:ext cx="2087931" cy="68580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A54E563E-7ED5-684F-ABF2-968E3C7A164B}"/>
                  </a:ext>
                </a:extLst>
              </p:cNvPr>
              <p:cNvSpPr/>
              <p:nvPr/>
            </p:nvSpPr>
            <p:spPr>
              <a:xfrm>
                <a:off x="0" y="0"/>
                <a:ext cx="1585913" cy="571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D307275-A136-5841-80B6-C58C85C1FDFC}"/>
                </a:ext>
              </a:extLst>
            </p:cNvPr>
            <p:cNvSpPr/>
            <p:nvPr/>
          </p:nvSpPr>
          <p:spPr>
            <a:xfrm>
              <a:off x="500512" y="5567363"/>
              <a:ext cx="2128837" cy="112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176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BF7A065-0F01-7A4A-87DD-75B9ECA32D35}"/>
              </a:ext>
            </a:extLst>
          </p:cNvPr>
          <p:cNvSpPr txBox="1"/>
          <p:nvPr/>
        </p:nvSpPr>
        <p:spPr>
          <a:xfrm>
            <a:off x="3402447" y="176792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Ancla – 1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2B421B5-6070-B043-8DBC-BA9A70AA0237}"/>
              </a:ext>
            </a:extLst>
          </p:cNvPr>
          <p:cNvCxnSpPr/>
          <p:nvPr/>
        </p:nvCxnSpPr>
        <p:spPr>
          <a:xfrm>
            <a:off x="1271587" y="823123"/>
            <a:ext cx="6600825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584A05-5EA3-8746-BCD7-9771E015163D}"/>
              </a:ext>
            </a:extLst>
          </p:cNvPr>
          <p:cNvSpPr/>
          <p:nvPr/>
        </p:nvSpPr>
        <p:spPr>
          <a:xfrm>
            <a:off x="1586664" y="1159059"/>
            <a:ext cx="5884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800" b="1">
                <a:solidFill>
                  <a:srgbClr val="C00000"/>
                </a:solidFill>
                <a:latin typeface="BookAntiqua"/>
              </a:rPr>
              <a:t>“HABLE CON GRACIA” </a:t>
            </a:r>
            <a:endParaRPr lang="es-ES_tradnl" sz="480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37B373F-09BB-3E44-A32C-F74F9658F31A}"/>
              </a:ext>
            </a:extLst>
          </p:cNvPr>
          <p:cNvSpPr/>
          <p:nvPr/>
        </p:nvSpPr>
        <p:spPr>
          <a:xfrm>
            <a:off x="174042" y="2070728"/>
            <a:ext cx="87959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latin typeface="BookAntiqua"/>
              </a:rPr>
              <a:t>— EFESIOS 4:29 —</a:t>
            </a:r>
          </a:p>
          <a:p>
            <a:pPr algn="ctr"/>
            <a:r>
              <a:rPr lang="es-ES_tradnl" sz="2800" dirty="0">
                <a:latin typeface="BookAntiqua"/>
              </a:rPr>
              <a:t> Asunto:</a:t>
            </a:r>
          </a:p>
          <a:p>
            <a:pPr algn="ctr"/>
            <a:r>
              <a:rPr lang="es-ES_tradnl" sz="2800" b="1" dirty="0"/>
              <a:t>“Cuidado con las palabras que dice”</a:t>
            </a:r>
          </a:p>
          <a:p>
            <a:pPr algn="ctr"/>
            <a:r>
              <a:rPr lang="es-ES_tradnl" sz="2800" dirty="0"/>
              <a:t>Principio: </a:t>
            </a:r>
          </a:p>
          <a:p>
            <a:pPr algn="ctr"/>
            <a:r>
              <a:rPr lang="es-ES_tradnl" sz="2800" b="1" dirty="0"/>
              <a:t>Las palabras tienen el poder de bendecirlos o de destruirlos </a:t>
            </a:r>
          </a:p>
          <a:p>
            <a:pPr algn="ctr"/>
            <a:endParaRPr lang="en-PH" sz="2800" dirty="0"/>
          </a:p>
          <a:p>
            <a:pPr algn="ctr"/>
            <a:endParaRPr lang="es-ES_tradnl" sz="2400" dirty="0">
              <a:latin typeface="BookAntiqua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14A98CF-E603-B94C-A864-BCA3300DDCBD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56E11E5A-B09B-AB4D-984A-C1A0C46CB83A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15449BEB-4164-7444-8FF3-B5B95ADEA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7D2608B-4B97-AC4B-B7B9-7A2C6C5FA3BD}"/>
                </a:ext>
              </a:extLst>
            </p:cNvPr>
            <p:cNvSpPr txBox="1"/>
            <p:nvPr/>
          </p:nvSpPr>
          <p:spPr>
            <a:xfrm>
              <a:off x="1228725" y="5626894"/>
              <a:ext cx="71723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>
                  <a:solidFill>
                    <a:srgbClr val="C000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Siete Anclas</a:t>
              </a:r>
              <a:endParaRPr lang="es-ES_tradnl" sz="2400" b="1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7DF7F978-BF74-034C-B682-3A4480B684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604479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472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1041966-563E-4D45-9A0D-08A90C92C938}"/>
              </a:ext>
            </a:extLst>
          </p:cNvPr>
          <p:cNvGrpSpPr/>
          <p:nvPr/>
        </p:nvGrpSpPr>
        <p:grpSpPr>
          <a:xfrm>
            <a:off x="-12700" y="0"/>
            <a:ext cx="3238500" cy="6858000"/>
            <a:chOff x="-12700" y="0"/>
            <a:chExt cx="3238500" cy="6858000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B9407168-28B1-1947-84E4-1397F39B1126}"/>
                </a:ext>
              </a:extLst>
            </p:cNvPr>
            <p:cNvGrpSpPr/>
            <p:nvPr/>
          </p:nvGrpSpPr>
          <p:grpSpPr>
            <a:xfrm flipH="1">
              <a:off x="-12700" y="0"/>
              <a:ext cx="3238500" cy="6858000"/>
              <a:chOff x="0" y="0"/>
              <a:chExt cx="3238500" cy="68580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4D3E4863-5D84-544C-9D9C-6864A4419C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/>
              </a:blip>
              <a:srcRect l="4796" t="2500" r="70336"/>
              <a:stretch/>
            </p:blipFill>
            <p:spPr>
              <a:xfrm>
                <a:off x="1150569" y="0"/>
                <a:ext cx="2087931" cy="68580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81E289E9-68A2-5F41-9720-850B635147C0}"/>
                  </a:ext>
                </a:extLst>
              </p:cNvPr>
              <p:cNvSpPr/>
              <p:nvPr/>
            </p:nvSpPr>
            <p:spPr>
              <a:xfrm>
                <a:off x="0" y="0"/>
                <a:ext cx="1585913" cy="571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0538F4D-5414-0D44-B7BE-2CFDBCF3CE51}"/>
                </a:ext>
              </a:extLst>
            </p:cNvPr>
            <p:cNvSpPr/>
            <p:nvPr/>
          </p:nvSpPr>
          <p:spPr>
            <a:xfrm>
              <a:off x="500512" y="5567363"/>
              <a:ext cx="2128837" cy="112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399BF04-5293-2B4D-A6EE-9794E40E4485}"/>
              </a:ext>
            </a:extLst>
          </p:cNvPr>
          <p:cNvSpPr/>
          <p:nvPr/>
        </p:nvSpPr>
        <p:spPr>
          <a:xfrm>
            <a:off x="2075231" y="843131"/>
            <a:ext cx="6711157" cy="5171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3200" b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Como líderes, nuestras palabras pueden: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PH" sz="3200" b="1"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3200" b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Animar o desanimar,</a:t>
            </a:r>
            <a:endParaRPr lang="en-PH" sz="3200" b="1"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3200" b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Levantarlos o hacerlos caer,</a:t>
            </a:r>
            <a:endParaRPr lang="en-PH" sz="3200" b="1"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3200" b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Hablar positiva o negativamente</a:t>
            </a:r>
            <a:endParaRPr lang="en-PH" sz="3200" b="1"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C30F59A-6124-1E49-8D24-E7722B1C65B2}"/>
              </a:ext>
            </a:extLst>
          </p:cNvPr>
          <p:cNvSpPr/>
          <p:nvPr/>
        </p:nvSpPr>
        <p:spPr>
          <a:xfrm>
            <a:off x="334370" y="2691121"/>
            <a:ext cx="8475259" cy="371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Con frecuencia me pregunto, ¿</a:t>
            </a:r>
            <a:r>
              <a:rPr lang="es-ES_tradnl" sz="3200" b="1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Cómo</a:t>
            </a:r>
            <a:r>
              <a:rPr lang="es-ES_tradnl" sz="32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se sienten las personas </a:t>
            </a:r>
            <a:r>
              <a:rPr lang="es-ES_tradnl" sz="3200" b="1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después</a:t>
            </a:r>
            <a:r>
              <a:rPr lang="es-ES_tradnl" sz="32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de estar conmigo? </a:t>
            </a:r>
          </a:p>
          <a:p>
            <a:pPr algn="ctr">
              <a:lnSpc>
                <a:spcPct val="150000"/>
              </a:lnSpc>
            </a:pPr>
            <a:r>
              <a:rPr lang="es-ES_tradnl" sz="24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¿</a:t>
            </a:r>
            <a:r>
              <a:rPr lang="es-ES_tradnl" sz="2400" b="1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Más</a:t>
            </a:r>
            <a:r>
              <a:rPr lang="es-ES_tradnl" sz="24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fuertes o </a:t>
            </a:r>
            <a:r>
              <a:rPr lang="es-ES_tradnl" sz="2400" b="1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más</a:t>
            </a:r>
            <a:r>
              <a:rPr lang="es-ES_tradnl" sz="24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ES_tradnl" sz="2400" b="1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débiles</a:t>
            </a:r>
            <a:r>
              <a:rPr lang="es-ES_tradnl" sz="24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? </a:t>
            </a:r>
          </a:p>
          <a:p>
            <a:pPr algn="ctr">
              <a:lnSpc>
                <a:spcPct val="150000"/>
              </a:lnSpc>
            </a:pPr>
            <a:r>
              <a:rPr lang="es-ES_tradnl" sz="24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¿Con confianza o con miedo? </a:t>
            </a:r>
          </a:p>
          <a:p>
            <a:pPr algn="ctr">
              <a:lnSpc>
                <a:spcPct val="150000"/>
              </a:lnSpc>
            </a:pPr>
            <a:r>
              <a:rPr lang="es-ES_tradnl" sz="24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¿Entendidos o malentendidos? </a:t>
            </a:r>
          </a:p>
          <a:p>
            <a:pPr algn="ctr">
              <a:lnSpc>
                <a:spcPct val="150000"/>
              </a:lnSpc>
            </a:pPr>
            <a:r>
              <a:rPr lang="es-ES_tradnl" sz="24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¿Bendecidos o “destruidos”?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84E5BE7-2D1C-EA48-AD04-3D90147014BB}"/>
              </a:ext>
            </a:extLst>
          </p:cNvPr>
          <p:cNvGrpSpPr/>
          <p:nvPr/>
        </p:nvGrpSpPr>
        <p:grpSpPr>
          <a:xfrm>
            <a:off x="1739900" y="420424"/>
            <a:ext cx="5664200" cy="2057400"/>
            <a:chOff x="1739900" y="584200"/>
            <a:chExt cx="5664200" cy="2057400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487C6F40-ACF5-2A41-A12B-5CE213FEC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900" y="660400"/>
              <a:ext cx="5664200" cy="190500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75F29E66-6955-554A-9A3D-19313CF514F4}"/>
                </a:ext>
              </a:extLst>
            </p:cNvPr>
            <p:cNvSpPr/>
            <p:nvPr/>
          </p:nvSpPr>
          <p:spPr>
            <a:xfrm>
              <a:off x="3517900" y="584200"/>
              <a:ext cx="2108200" cy="2057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altLang="en-US" sz="8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¿</a:t>
              </a:r>
              <a:r>
                <a:rPr lang="es-ES_tradnl" sz="8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?</a:t>
              </a:r>
              <a:endParaRPr lang="es-ES_tradnl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06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52B6995-EB79-6041-B6BF-6615E5B34F82}"/>
              </a:ext>
            </a:extLst>
          </p:cNvPr>
          <p:cNvSpPr/>
          <p:nvPr/>
        </p:nvSpPr>
        <p:spPr>
          <a:xfrm>
            <a:off x="2921980" y="2385593"/>
            <a:ext cx="54859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PH" b="1">
              <a:latin typeface="BookAntiqua"/>
            </a:endParaRPr>
          </a:p>
          <a:p>
            <a:r>
              <a:rPr lang="es-ES_tradnl" sz="2400" b="1">
                <a:latin typeface="Arial" panose="020B0604020202020204" pitchFamily="34" charset="0"/>
                <a:cs typeface="Arial" panose="020B0604020202020204" pitchFamily="34" charset="0"/>
              </a:rPr>
              <a:t>SIETE ANCLAS</a:t>
            </a:r>
          </a:p>
          <a:p>
            <a:endParaRPr lang="es-ES_tradnl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400">
                <a:latin typeface="Arial" panose="020B0604020202020204" pitchFamily="34" charset="0"/>
                <a:cs typeface="Arial" panose="020B0604020202020204" pitchFamily="34" charset="0"/>
              </a:rPr>
              <a:t>Estas siete “anclas” que nos mantienen firmes como </a:t>
            </a:r>
            <a:r>
              <a:rPr lang="es-ES_tradnl" sz="2400" err="1">
                <a:latin typeface="Arial" panose="020B0604020202020204" pitchFamily="34" charset="0"/>
                <a:cs typeface="Arial" panose="020B0604020202020204" pitchFamily="34" charset="0"/>
              </a:rPr>
              <a:t>líderes</a:t>
            </a:r>
            <a:r>
              <a:rPr lang="es-ES_tradnl" sz="2400">
                <a:latin typeface="Arial" panose="020B0604020202020204" pitchFamily="34" charset="0"/>
                <a:cs typeface="Arial" panose="020B0604020202020204" pitchFamily="34" charset="0"/>
              </a:rPr>
              <a:t> cristianos, nos ayudan a aferrarnos a la </a:t>
            </a:r>
            <a:r>
              <a:rPr lang="es-ES_tradnl" sz="2400" err="1">
                <a:latin typeface="Arial" panose="020B0604020202020204" pitchFamily="34" charset="0"/>
                <a:cs typeface="Arial" panose="020B0604020202020204" pitchFamily="34" charset="0"/>
              </a:rPr>
              <a:t>visión</a:t>
            </a:r>
            <a:r>
              <a:rPr lang="es-ES_tradnl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PH" b="1">
                <a:latin typeface="BookAntiqua"/>
              </a:rPr>
              <a:t> </a:t>
            </a:r>
            <a:endParaRPr lang="en-PH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CD02BE-631E-BE45-90EC-07F230974E2F}"/>
              </a:ext>
            </a:extLst>
          </p:cNvPr>
          <p:cNvSpPr/>
          <p:nvPr/>
        </p:nvSpPr>
        <p:spPr>
          <a:xfrm>
            <a:off x="2171699" y="754377"/>
            <a:ext cx="61397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>
                <a:solidFill>
                  <a:srgbClr val="212121"/>
                </a:solidFill>
                <a:latin typeface="arial" panose="020B0604020202020204" pitchFamily="34" charset="0"/>
              </a:rPr>
              <a:t>“L</a:t>
            </a:r>
            <a:r>
              <a:rPr lang="es-ES" sz="3200" b="1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a alegría y el dolor de liderar con una visión para servir”</a:t>
            </a:r>
          </a:p>
          <a:p>
            <a:r>
              <a:rPr lang="es-ES"/>
              <a:t/>
            </a:r>
            <a:br>
              <a:rPr lang="es-ES"/>
            </a:b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2BA0604-795C-EE4A-A892-B3F23535BF55}"/>
              </a:ext>
            </a:extLst>
          </p:cNvPr>
          <p:cNvGrpSpPr/>
          <p:nvPr/>
        </p:nvGrpSpPr>
        <p:grpSpPr>
          <a:xfrm>
            <a:off x="-12700" y="0"/>
            <a:ext cx="3238500" cy="6858000"/>
            <a:chOff x="-12700" y="0"/>
            <a:chExt cx="3238500" cy="6858000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8BE8CBDB-45A4-8744-A234-F2BF3548DB9A}"/>
                </a:ext>
              </a:extLst>
            </p:cNvPr>
            <p:cNvGrpSpPr/>
            <p:nvPr/>
          </p:nvGrpSpPr>
          <p:grpSpPr>
            <a:xfrm flipH="1">
              <a:off x="-12700" y="0"/>
              <a:ext cx="3238500" cy="6858000"/>
              <a:chOff x="0" y="0"/>
              <a:chExt cx="3238500" cy="68580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1FB0111A-7046-DF4D-B67D-74439C8A0F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/>
              </a:blip>
              <a:srcRect l="4796" t="2500" r="70336"/>
              <a:stretch/>
            </p:blipFill>
            <p:spPr>
              <a:xfrm>
                <a:off x="1150569" y="0"/>
                <a:ext cx="2087931" cy="685800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CF40A509-034F-2B47-AEB7-3A512940A708}"/>
                  </a:ext>
                </a:extLst>
              </p:cNvPr>
              <p:cNvSpPr/>
              <p:nvPr/>
            </p:nvSpPr>
            <p:spPr>
              <a:xfrm>
                <a:off x="0" y="0"/>
                <a:ext cx="1585913" cy="571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963D3351-8B21-E34E-85F8-399D7AD7CA26}"/>
                </a:ext>
              </a:extLst>
            </p:cNvPr>
            <p:cNvSpPr/>
            <p:nvPr/>
          </p:nvSpPr>
          <p:spPr>
            <a:xfrm>
              <a:off x="500512" y="5567363"/>
              <a:ext cx="2128837" cy="112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482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DEB9219-702F-AE44-AD37-517B5E873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845" r="84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63178DA-B19B-EB48-BB01-2802F24ACD9C}"/>
              </a:ext>
            </a:extLst>
          </p:cNvPr>
          <p:cNvSpPr txBox="1"/>
          <p:nvPr/>
        </p:nvSpPr>
        <p:spPr>
          <a:xfrm>
            <a:off x="843837" y="1091822"/>
            <a:ext cx="7786875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4400" u="sng" dirty="0"/>
              <a:t>Proporción de Elogio a </a:t>
            </a:r>
            <a:r>
              <a:rPr lang="es-ES" sz="4400" u="sng" dirty="0">
                <a:solidFill>
                  <a:srgbClr val="C00000"/>
                </a:solidFill>
              </a:rPr>
              <a:t>Criticismo</a:t>
            </a:r>
            <a:endParaRPr lang="en-PH" sz="4400" u="sng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ES" sz="4400" b="1" dirty="0"/>
              <a:t>80-90%</a:t>
            </a:r>
            <a:endParaRPr lang="en-PH" sz="4400" dirty="0"/>
          </a:p>
          <a:p>
            <a:pPr algn="ctr">
              <a:lnSpc>
                <a:spcPct val="150000"/>
              </a:lnSpc>
            </a:pPr>
            <a:r>
              <a:rPr lang="es-ES" sz="4400" dirty="0"/>
              <a:t>Elogio o frases Positivas</a:t>
            </a:r>
            <a:endParaRPr lang="en-PH" sz="4400" dirty="0"/>
          </a:p>
          <a:p>
            <a:pPr algn="ctr">
              <a:lnSpc>
                <a:spcPct val="150000"/>
              </a:lnSpc>
            </a:pPr>
            <a:r>
              <a:rPr lang="es-ES" sz="4400" b="1" dirty="0"/>
              <a:t>10-20%</a:t>
            </a:r>
            <a:endParaRPr lang="en-PH" sz="4400" dirty="0"/>
          </a:p>
          <a:p>
            <a:pPr algn="ctr">
              <a:lnSpc>
                <a:spcPct val="150000"/>
              </a:lnSpc>
            </a:pPr>
            <a:r>
              <a:rPr lang="es-ES" sz="4400" dirty="0"/>
              <a:t>Criticismo o frases Negativas</a:t>
            </a:r>
            <a:endParaRPr lang="en-PH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4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D7D7F46-DFB4-C34B-B332-35699A76CA9B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626894"/>
              <a:ext cx="71723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>
                  <a:solidFill>
                    <a:srgbClr val="C000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Siete Anclas</a:t>
              </a:r>
              <a:endParaRPr lang="es-ES_tradnl" sz="2400" b="1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604479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9BB0B9D-3610-894C-A12E-30C021AC9983}"/>
              </a:ext>
            </a:extLst>
          </p:cNvPr>
          <p:cNvSpPr txBox="1"/>
          <p:nvPr/>
        </p:nvSpPr>
        <p:spPr>
          <a:xfrm>
            <a:off x="3402447" y="176792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Ancla – 2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58A922B-9D05-6F42-AF2C-7005AF0CB87B}"/>
              </a:ext>
            </a:extLst>
          </p:cNvPr>
          <p:cNvCxnSpPr/>
          <p:nvPr/>
        </p:nvCxnSpPr>
        <p:spPr>
          <a:xfrm>
            <a:off x="1271587" y="823123"/>
            <a:ext cx="6600825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81ABE94-E826-5240-A27D-62DBEABDD7A0}"/>
              </a:ext>
            </a:extLst>
          </p:cNvPr>
          <p:cNvSpPr/>
          <p:nvPr/>
        </p:nvSpPr>
        <p:spPr>
          <a:xfrm>
            <a:off x="1586664" y="1159059"/>
            <a:ext cx="66207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800" b="1" dirty="0">
                <a:solidFill>
                  <a:srgbClr val="C00000"/>
                </a:solidFill>
                <a:latin typeface="BookAntiqua"/>
              </a:rPr>
              <a:t>“Viva </a:t>
            </a:r>
            <a:r>
              <a:rPr lang="en-PH" sz="4800" b="1" dirty="0" err="1">
                <a:solidFill>
                  <a:srgbClr val="C00000"/>
                </a:solidFill>
                <a:latin typeface="BookAntiqua"/>
              </a:rPr>
              <a:t>Agradecidamente</a:t>
            </a:r>
            <a:r>
              <a:rPr lang="en-PH" sz="4800" b="1" dirty="0">
                <a:solidFill>
                  <a:srgbClr val="C00000"/>
                </a:solidFill>
                <a:latin typeface="BookAntiqua"/>
              </a:rPr>
              <a:t>” </a:t>
            </a:r>
          </a:p>
          <a:p>
            <a:r>
              <a:rPr lang="es-ES_tradnl" sz="4800" b="1" dirty="0">
                <a:solidFill>
                  <a:srgbClr val="C00000"/>
                </a:solidFill>
                <a:latin typeface="BookAntiqua"/>
              </a:rPr>
              <a:t> </a:t>
            </a:r>
            <a:endParaRPr lang="es-ES_tradnl" sz="4800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3DF4800-11DB-FB4C-9F91-697A93DAA56F}"/>
              </a:ext>
            </a:extLst>
          </p:cNvPr>
          <p:cNvSpPr/>
          <p:nvPr/>
        </p:nvSpPr>
        <p:spPr>
          <a:xfrm>
            <a:off x="174042" y="2070728"/>
            <a:ext cx="87959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latin typeface="BookAntiqua"/>
              </a:rPr>
              <a:t>—1 tesalonicenses 5:18—</a:t>
            </a:r>
          </a:p>
          <a:p>
            <a:pPr algn="ctr"/>
            <a:r>
              <a:rPr lang="es-ES_tradnl" sz="2800" dirty="0">
                <a:latin typeface="BookAntiqua"/>
              </a:rPr>
              <a:t> Asunto:</a:t>
            </a:r>
          </a:p>
          <a:p>
            <a:pPr algn="ctr"/>
            <a:r>
              <a:rPr lang="es-ES_tradnl" sz="2800" b="1" dirty="0"/>
              <a:t>“La </a:t>
            </a:r>
            <a:r>
              <a:rPr lang="es-ES_tradnl" sz="2800" b="1" dirty="0" err="1"/>
              <a:t>comparación</a:t>
            </a:r>
            <a:r>
              <a:rPr lang="es-ES_tradnl" sz="2800" b="1" dirty="0"/>
              <a:t> es la </a:t>
            </a:r>
            <a:r>
              <a:rPr lang="es-ES_tradnl" sz="2800" b="1" dirty="0" err="1"/>
              <a:t>raíz</a:t>
            </a:r>
            <a:r>
              <a:rPr lang="es-ES_tradnl" sz="2800" b="1" dirty="0"/>
              <a:t> de la inferioridad.”</a:t>
            </a:r>
          </a:p>
          <a:p>
            <a:pPr algn="ctr"/>
            <a:r>
              <a:rPr lang="es-ES_tradnl" sz="2800" dirty="0"/>
              <a:t>Principio: </a:t>
            </a:r>
          </a:p>
          <a:p>
            <a:pPr algn="ctr"/>
            <a:r>
              <a:rPr lang="es-ES_tradnl" sz="2800" b="1" dirty="0"/>
              <a:t>“sea agradecido en todas las cosas” </a:t>
            </a:r>
          </a:p>
          <a:p>
            <a:pPr algn="ctr"/>
            <a:endParaRPr lang="es-ES_tradnl" sz="2800" dirty="0"/>
          </a:p>
          <a:p>
            <a:pPr algn="ctr"/>
            <a:endParaRPr lang="es-ES_tradnl" sz="2400" dirty="0">
              <a:latin typeface="BookAntiqua"/>
            </a:endParaRPr>
          </a:p>
        </p:txBody>
      </p:sp>
    </p:spTree>
    <p:extLst>
      <p:ext uri="{BB962C8B-B14F-4D97-AF65-F5344CB8AC3E}">
        <p14:creationId xmlns:p14="http://schemas.microsoft.com/office/powerpoint/2010/main" val="1659379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2842E6F-217D-EF45-A990-596184AC0893}"/>
              </a:ext>
            </a:extLst>
          </p:cNvPr>
          <p:cNvGrpSpPr/>
          <p:nvPr/>
        </p:nvGrpSpPr>
        <p:grpSpPr>
          <a:xfrm>
            <a:off x="-12700" y="0"/>
            <a:ext cx="3238500" cy="6858000"/>
            <a:chOff x="-12700" y="0"/>
            <a:chExt cx="3238500" cy="6858000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5D14F809-029D-D849-B01C-529930C914B5}"/>
                </a:ext>
              </a:extLst>
            </p:cNvPr>
            <p:cNvGrpSpPr/>
            <p:nvPr/>
          </p:nvGrpSpPr>
          <p:grpSpPr>
            <a:xfrm flipH="1">
              <a:off x="-12700" y="0"/>
              <a:ext cx="3238500" cy="6858000"/>
              <a:chOff x="0" y="0"/>
              <a:chExt cx="3238500" cy="68580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31506787-47BE-5349-83ED-776E43B46E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/>
              </a:blip>
              <a:srcRect l="4796" t="2500" r="70336"/>
              <a:stretch/>
            </p:blipFill>
            <p:spPr>
              <a:xfrm>
                <a:off x="1150569" y="0"/>
                <a:ext cx="2087931" cy="68580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CB3398DB-3CA4-234F-8DCE-E5C5D2378559}"/>
                  </a:ext>
                </a:extLst>
              </p:cNvPr>
              <p:cNvSpPr/>
              <p:nvPr/>
            </p:nvSpPr>
            <p:spPr>
              <a:xfrm>
                <a:off x="0" y="0"/>
                <a:ext cx="1585913" cy="571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F0BF6300-84EE-EA49-A1FA-565723DB4F71}"/>
                </a:ext>
              </a:extLst>
            </p:cNvPr>
            <p:cNvSpPr/>
            <p:nvPr/>
          </p:nvSpPr>
          <p:spPr>
            <a:xfrm>
              <a:off x="500512" y="5567363"/>
              <a:ext cx="2128837" cy="112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E838B35-D444-8249-9182-DBE34A89C173}"/>
              </a:ext>
            </a:extLst>
          </p:cNvPr>
          <p:cNvSpPr/>
          <p:nvPr/>
        </p:nvSpPr>
        <p:spPr>
          <a:xfrm>
            <a:off x="1639887" y="525673"/>
            <a:ext cx="6919414" cy="580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_tradnl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comparación</a:t>
            </a:r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 nos destruye desde adentro y se roba nuestro gozo, relaciones, confianza, y paz. En el proceso, la </a:t>
            </a:r>
            <a:r>
              <a:rPr lang="es-ES_tradnl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comparación</a:t>
            </a:r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 absorbe nuestra </a:t>
            </a:r>
            <a:r>
              <a:rPr lang="es-ES_tradnl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energía</a:t>
            </a:r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 y nos quita el entusiasmo</a:t>
            </a:r>
            <a:r>
              <a:rPr lang="es-ES_tradnl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848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BCA3047-60AC-1C41-880E-7E2DA5CF68CC}"/>
              </a:ext>
            </a:extLst>
          </p:cNvPr>
          <p:cNvGrpSpPr/>
          <p:nvPr/>
        </p:nvGrpSpPr>
        <p:grpSpPr>
          <a:xfrm>
            <a:off x="-12700" y="0"/>
            <a:ext cx="3238500" cy="6858000"/>
            <a:chOff x="-12700" y="0"/>
            <a:chExt cx="3238500" cy="6858000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C8A12471-1A6D-1E46-9618-334DB13508F0}"/>
                </a:ext>
              </a:extLst>
            </p:cNvPr>
            <p:cNvGrpSpPr/>
            <p:nvPr/>
          </p:nvGrpSpPr>
          <p:grpSpPr>
            <a:xfrm flipH="1">
              <a:off x="-12700" y="0"/>
              <a:ext cx="3238500" cy="6858000"/>
              <a:chOff x="0" y="0"/>
              <a:chExt cx="3238500" cy="68580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55AB0899-A1EF-3F49-BDE5-22C593705E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/>
              </a:blip>
              <a:srcRect l="4796" t="2500" r="70336"/>
              <a:stretch/>
            </p:blipFill>
            <p:spPr>
              <a:xfrm>
                <a:off x="1150569" y="0"/>
                <a:ext cx="2087931" cy="68580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873D26EA-1424-A14F-9AF2-A51F15AAED35}"/>
                  </a:ext>
                </a:extLst>
              </p:cNvPr>
              <p:cNvSpPr/>
              <p:nvPr/>
            </p:nvSpPr>
            <p:spPr>
              <a:xfrm>
                <a:off x="0" y="0"/>
                <a:ext cx="1585913" cy="571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A7EF8E1-133A-FD41-87CD-C082351884C0}"/>
                </a:ext>
              </a:extLst>
            </p:cNvPr>
            <p:cNvSpPr/>
            <p:nvPr/>
          </p:nvSpPr>
          <p:spPr>
            <a:xfrm>
              <a:off x="500512" y="5567363"/>
              <a:ext cx="2128837" cy="112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B34A6A3-3E6A-374C-87DB-D2CA6AA06FC4}"/>
              </a:ext>
            </a:extLst>
          </p:cNvPr>
          <p:cNvSpPr/>
          <p:nvPr/>
        </p:nvSpPr>
        <p:spPr>
          <a:xfrm>
            <a:off x="2432843" y="1422702"/>
            <a:ext cx="5875362" cy="414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PH" sz="36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P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gratitud</a:t>
            </a:r>
            <a:r>
              <a:rPr lang="en-PH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PH" sz="3600" b="1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P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antídoto</a:t>
            </a:r>
            <a:r>
              <a:rPr lang="en-PH" sz="3600" b="1" dirty="0">
                <a:latin typeface="Arial" panose="020B0604020202020204" pitchFamily="34" charset="0"/>
                <a:cs typeface="Arial" panose="020B0604020202020204" pitchFamily="34" charset="0"/>
              </a:rPr>
              <a:t> que “da </a:t>
            </a:r>
            <a:r>
              <a:rPr lang="en-P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PH" sz="3600" b="1" dirty="0">
                <a:latin typeface="Arial" panose="020B0604020202020204" pitchFamily="34" charset="0"/>
                <a:cs typeface="Arial" panose="020B0604020202020204" pitchFamily="34" charset="0"/>
              </a:rPr>
              <a:t>” y que </a:t>
            </a:r>
            <a:r>
              <a:rPr lang="en-P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PH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PH" sz="3600" b="1" dirty="0">
                <a:latin typeface="Arial" panose="020B0604020202020204" pitchFamily="34" charset="0"/>
                <a:cs typeface="Arial" panose="020B0604020202020204" pitchFamily="34" charset="0"/>
              </a:rPr>
              <a:t> contra del </a:t>
            </a:r>
            <a:r>
              <a:rPr lang="en-P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  <a:r>
              <a:rPr lang="en-PH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negativo</a:t>
            </a:r>
            <a:r>
              <a:rPr lang="en-PH" sz="3600" b="1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P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comparación</a:t>
            </a:r>
            <a:r>
              <a:rPr lang="en-PH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28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D7D7F46-DFB4-C34B-B332-35699A76CA9B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626894"/>
              <a:ext cx="71723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>
                  <a:solidFill>
                    <a:srgbClr val="C000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Siete Anclas</a:t>
              </a:r>
              <a:endParaRPr lang="es-ES_tradnl" sz="2400" b="1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604479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CD22EFA-137B-404D-9127-41047D3EFD68}"/>
              </a:ext>
            </a:extLst>
          </p:cNvPr>
          <p:cNvSpPr txBox="1"/>
          <p:nvPr/>
        </p:nvSpPr>
        <p:spPr>
          <a:xfrm>
            <a:off x="3402447" y="176792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Ancla – 3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958C83B-1B0F-A346-9E33-E0A4D80438D5}"/>
              </a:ext>
            </a:extLst>
          </p:cNvPr>
          <p:cNvCxnSpPr/>
          <p:nvPr/>
        </p:nvCxnSpPr>
        <p:spPr>
          <a:xfrm>
            <a:off x="1271587" y="823123"/>
            <a:ext cx="6600825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19C5109-EA24-494D-B78C-C62EB66CFD94}"/>
              </a:ext>
            </a:extLst>
          </p:cNvPr>
          <p:cNvSpPr/>
          <p:nvPr/>
        </p:nvSpPr>
        <p:spPr>
          <a:xfrm>
            <a:off x="1586664" y="1159059"/>
            <a:ext cx="64812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800" b="1" dirty="0">
                <a:solidFill>
                  <a:srgbClr val="C00000"/>
                </a:solidFill>
                <a:latin typeface="BookAntiqua"/>
              </a:rPr>
              <a:t>“</a:t>
            </a:r>
            <a:r>
              <a:rPr lang="en-PH" sz="4800" b="1" dirty="0" err="1">
                <a:solidFill>
                  <a:srgbClr val="C00000"/>
                </a:solidFill>
                <a:latin typeface="BookAntiqua"/>
              </a:rPr>
              <a:t>Escuche</a:t>
            </a:r>
            <a:r>
              <a:rPr lang="en-PH" sz="4800" b="1" dirty="0">
                <a:solidFill>
                  <a:srgbClr val="C00000"/>
                </a:solidFill>
                <a:latin typeface="BookAntiqua"/>
              </a:rPr>
              <a:t> con </a:t>
            </a:r>
            <a:r>
              <a:rPr lang="en-PH" sz="4800" b="1" dirty="0" err="1">
                <a:solidFill>
                  <a:srgbClr val="C00000"/>
                </a:solidFill>
                <a:latin typeface="BookAntiqua"/>
              </a:rPr>
              <a:t>Atención</a:t>
            </a:r>
            <a:r>
              <a:rPr lang="en-PH" sz="4800" b="1" dirty="0">
                <a:solidFill>
                  <a:srgbClr val="C00000"/>
                </a:solidFill>
                <a:latin typeface="BookAntiqua"/>
              </a:rPr>
              <a:t>”. </a:t>
            </a:r>
          </a:p>
          <a:p>
            <a:r>
              <a:rPr lang="es-ES_tradnl" sz="4800" b="1" dirty="0">
                <a:solidFill>
                  <a:srgbClr val="C00000"/>
                </a:solidFill>
                <a:latin typeface="BookAntiqua"/>
              </a:rPr>
              <a:t> </a:t>
            </a:r>
            <a:endParaRPr lang="es-ES_tradnl" sz="4800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CDDD1B6-F626-2E4E-92F3-E31E3C78524F}"/>
              </a:ext>
            </a:extLst>
          </p:cNvPr>
          <p:cNvSpPr/>
          <p:nvPr/>
        </p:nvSpPr>
        <p:spPr>
          <a:xfrm>
            <a:off x="174042" y="2070728"/>
            <a:ext cx="87959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latin typeface="BookAntiqua"/>
              </a:rPr>
              <a:t>—Santiago 1:19—</a:t>
            </a:r>
          </a:p>
          <a:p>
            <a:pPr algn="ctr"/>
            <a:r>
              <a:rPr lang="es-ES_tradnl" sz="2800" dirty="0">
                <a:latin typeface="BookAntiqua"/>
              </a:rPr>
              <a:t> Asunto:</a:t>
            </a:r>
          </a:p>
          <a:p>
            <a:pPr algn="ctr"/>
            <a:r>
              <a:rPr lang="es-ES_tradnl" sz="2800" b="1" dirty="0"/>
              <a:t>“Ver primero para entender”</a:t>
            </a:r>
          </a:p>
          <a:p>
            <a:pPr algn="ctr"/>
            <a:r>
              <a:rPr lang="es-ES_tradnl" sz="2800" dirty="0"/>
              <a:t>Principio: </a:t>
            </a:r>
          </a:p>
          <a:p>
            <a:pPr algn="ctr"/>
            <a:r>
              <a:rPr lang="es-ES_tradnl" sz="2800" b="1" dirty="0"/>
              <a:t>“Entendimiento es la clave para manejar conflictos” </a:t>
            </a:r>
          </a:p>
          <a:p>
            <a:pPr algn="ctr"/>
            <a:endParaRPr lang="es-ES_tradnl" sz="2800" dirty="0"/>
          </a:p>
          <a:p>
            <a:pPr algn="ctr"/>
            <a:endParaRPr lang="es-ES_tradnl" sz="2400" dirty="0">
              <a:latin typeface="BookAntiqua"/>
            </a:endParaRPr>
          </a:p>
        </p:txBody>
      </p:sp>
    </p:spTree>
    <p:extLst>
      <p:ext uri="{BB962C8B-B14F-4D97-AF65-F5344CB8AC3E}">
        <p14:creationId xmlns:p14="http://schemas.microsoft.com/office/powerpoint/2010/main" val="2233755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9AC66D0-51B5-D64A-A801-5FC66DD48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2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82181DD-C534-AD4F-B304-C9F2E24FE30B}"/>
              </a:ext>
            </a:extLst>
          </p:cNvPr>
          <p:cNvSpPr/>
          <p:nvPr/>
        </p:nvSpPr>
        <p:spPr>
          <a:xfrm>
            <a:off x="1418897" y="1548438"/>
            <a:ext cx="75043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6000" dirty="0" err="1">
                <a:solidFill>
                  <a:schemeClr val="bg1"/>
                </a:solidFill>
                <a:latin typeface="BookAntiqua"/>
              </a:rPr>
              <a:t>Visión</a:t>
            </a:r>
            <a:r>
              <a:rPr lang="es-ES_tradnl" sz="6000" dirty="0">
                <a:solidFill>
                  <a:schemeClr val="bg1"/>
                </a:solidFill>
                <a:latin typeface="BookAntiqua"/>
              </a:rPr>
              <a:t> </a:t>
            </a:r>
            <a:r>
              <a:rPr lang="es-ES_tradnl" sz="6000" i="1" dirty="0" err="1">
                <a:solidFill>
                  <a:schemeClr val="bg1"/>
                </a:solidFill>
                <a:latin typeface="BookAntiqua"/>
              </a:rPr>
              <a:t>teológica</a:t>
            </a:r>
            <a:r>
              <a:rPr lang="es-ES_tradnl" sz="6000" i="1" dirty="0">
                <a:solidFill>
                  <a:schemeClr val="bg1"/>
                </a:solidFill>
                <a:latin typeface="BookAntiqua"/>
              </a:rPr>
              <a:t> </a:t>
            </a:r>
            <a:r>
              <a:rPr lang="es-ES_tradnl" sz="6000" dirty="0">
                <a:solidFill>
                  <a:schemeClr val="bg1"/>
                </a:solidFill>
                <a:latin typeface="BookAntiqua"/>
              </a:rPr>
              <a:t>precede a la </a:t>
            </a:r>
            <a:r>
              <a:rPr lang="es-ES_tradnl" sz="6000" dirty="0" err="1">
                <a:solidFill>
                  <a:schemeClr val="bg1"/>
                </a:solidFill>
                <a:latin typeface="BookAntiqua"/>
              </a:rPr>
              <a:t>visión</a:t>
            </a:r>
            <a:r>
              <a:rPr lang="es-ES_tradnl" sz="6000" dirty="0">
                <a:solidFill>
                  <a:schemeClr val="bg1"/>
                </a:solidFill>
                <a:latin typeface="BookAntiqua"/>
              </a:rPr>
              <a:t> </a:t>
            </a:r>
            <a:r>
              <a:rPr lang="es-ES_tradnl" sz="6000" i="1" dirty="0">
                <a:solidFill>
                  <a:schemeClr val="bg1"/>
                </a:solidFill>
                <a:latin typeface="BookAntiqua"/>
              </a:rPr>
              <a:t>organizacional </a:t>
            </a:r>
            <a:endParaRPr lang="es-ES_tradnl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80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D1E9E6E-47E9-2040-9C46-D9C979C0E50A}"/>
              </a:ext>
            </a:extLst>
          </p:cNvPr>
          <p:cNvGrpSpPr/>
          <p:nvPr/>
        </p:nvGrpSpPr>
        <p:grpSpPr>
          <a:xfrm>
            <a:off x="-12700" y="0"/>
            <a:ext cx="3238500" cy="6858000"/>
            <a:chOff x="-12700" y="0"/>
            <a:chExt cx="3238500" cy="6858000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C1155F62-A700-3E4E-B93E-FEC589116C94}"/>
                </a:ext>
              </a:extLst>
            </p:cNvPr>
            <p:cNvGrpSpPr/>
            <p:nvPr/>
          </p:nvGrpSpPr>
          <p:grpSpPr>
            <a:xfrm flipH="1">
              <a:off x="-12700" y="0"/>
              <a:ext cx="3238500" cy="6858000"/>
              <a:chOff x="0" y="0"/>
              <a:chExt cx="3238500" cy="68580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221E6249-DA48-2C4D-B108-6F008CD29D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/>
              </a:blip>
              <a:srcRect l="4796" t="2500" r="70336"/>
              <a:stretch/>
            </p:blipFill>
            <p:spPr>
              <a:xfrm>
                <a:off x="1150569" y="0"/>
                <a:ext cx="2087931" cy="68580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B3C4F11F-3554-0A47-A7FC-7671B392D638}"/>
                  </a:ext>
                </a:extLst>
              </p:cNvPr>
              <p:cNvSpPr/>
              <p:nvPr/>
            </p:nvSpPr>
            <p:spPr>
              <a:xfrm>
                <a:off x="0" y="0"/>
                <a:ext cx="1585913" cy="571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BB31F85-9915-CC49-B5DC-87EA49B15B7F}"/>
                </a:ext>
              </a:extLst>
            </p:cNvPr>
            <p:cNvSpPr/>
            <p:nvPr/>
          </p:nvSpPr>
          <p:spPr>
            <a:xfrm>
              <a:off x="500512" y="5567363"/>
              <a:ext cx="2128837" cy="112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A2914F-BEB9-7943-B4D4-58169141A10B}"/>
              </a:ext>
            </a:extLst>
          </p:cNvPr>
          <p:cNvSpPr/>
          <p:nvPr/>
        </p:nvSpPr>
        <p:spPr>
          <a:xfrm>
            <a:off x="1450702" y="889843"/>
            <a:ext cx="71257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3600" b="1" dirty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Preguntas que </a:t>
            </a:r>
            <a:r>
              <a:rPr lang="es-ES" sz="3600" b="1" i="1" dirty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producen</a:t>
            </a:r>
            <a:r>
              <a:rPr lang="es-ES" sz="3600" b="1" dirty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crecimiento </a:t>
            </a:r>
            <a:endParaRPr lang="en-PH" sz="3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s-ES" sz="3600" dirty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¿Qué puedo aprender?</a:t>
            </a:r>
            <a:endParaRPr lang="en-PH" sz="3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s-ES" sz="3600" dirty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¿Cómo puedo cambiar?</a:t>
            </a:r>
            <a:endParaRPr lang="en-PH" sz="3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s-ES" sz="36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endParaRPr lang="en-PH" sz="3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s-ES" sz="3600" b="1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Preguntas que </a:t>
            </a:r>
            <a:r>
              <a:rPr lang="es-ES" sz="3600" b="1" i="1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impiden</a:t>
            </a:r>
            <a:r>
              <a:rPr lang="es-ES" sz="3600" b="1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el crecimiento</a:t>
            </a:r>
            <a:endParaRPr lang="en-PH" sz="3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s-ES" sz="36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¿Por qué yo? </a:t>
            </a:r>
            <a:endParaRPr lang="en-PH" sz="3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s-ES" sz="36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¿Qué pasaría si…?</a:t>
            </a:r>
            <a:endParaRPr lang="en-PH" sz="3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9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D7D7F46-DFB4-C34B-B332-35699A76CA9B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626894"/>
              <a:ext cx="71723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>
                  <a:solidFill>
                    <a:srgbClr val="C000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Siete Anclas</a:t>
              </a:r>
              <a:endParaRPr lang="es-ES_tradnl" sz="2400" b="1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604479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DA54724-BF34-C542-8108-AA30A8F90C13}"/>
              </a:ext>
            </a:extLst>
          </p:cNvPr>
          <p:cNvSpPr txBox="1"/>
          <p:nvPr/>
        </p:nvSpPr>
        <p:spPr>
          <a:xfrm>
            <a:off x="3402447" y="176792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Ancla – 4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F9039A2-1026-3F4F-A949-04A0FF5620A6}"/>
              </a:ext>
            </a:extLst>
          </p:cNvPr>
          <p:cNvCxnSpPr/>
          <p:nvPr/>
        </p:nvCxnSpPr>
        <p:spPr>
          <a:xfrm>
            <a:off x="1271587" y="823123"/>
            <a:ext cx="6600825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4A1F3DD-9010-1546-881F-5D12DFEAFC59}"/>
              </a:ext>
            </a:extLst>
          </p:cNvPr>
          <p:cNvSpPr/>
          <p:nvPr/>
        </p:nvSpPr>
        <p:spPr>
          <a:xfrm>
            <a:off x="1586664" y="1159059"/>
            <a:ext cx="619272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800" b="1" dirty="0">
                <a:solidFill>
                  <a:srgbClr val="C00000"/>
                </a:solidFill>
                <a:latin typeface="BookAntiqua"/>
              </a:rPr>
              <a:t>“</a:t>
            </a:r>
            <a:r>
              <a:rPr lang="en-PH" sz="4800" b="1" dirty="0" err="1">
                <a:solidFill>
                  <a:srgbClr val="C00000"/>
                </a:solidFill>
                <a:latin typeface="BookAntiqua"/>
              </a:rPr>
              <a:t>Perdone</a:t>
            </a:r>
            <a:r>
              <a:rPr lang="en-PH" sz="4800" b="1" dirty="0">
                <a:solidFill>
                  <a:srgbClr val="C00000"/>
                </a:solidFill>
                <a:latin typeface="BookAntiqua"/>
              </a:rPr>
              <a:t> con </a:t>
            </a:r>
            <a:r>
              <a:rPr lang="en-PH" sz="4800" b="1" dirty="0" err="1">
                <a:solidFill>
                  <a:srgbClr val="C00000"/>
                </a:solidFill>
                <a:latin typeface="BookAntiqua"/>
              </a:rPr>
              <a:t>libertad</a:t>
            </a:r>
            <a:r>
              <a:rPr lang="en-PH" sz="4800" b="1" dirty="0">
                <a:solidFill>
                  <a:srgbClr val="C00000"/>
                </a:solidFill>
                <a:latin typeface="BookAntiqua"/>
              </a:rPr>
              <a:t>” </a:t>
            </a:r>
          </a:p>
          <a:p>
            <a:r>
              <a:rPr lang="en-PH" sz="4800" b="1" dirty="0">
                <a:solidFill>
                  <a:srgbClr val="C00000"/>
                </a:solidFill>
                <a:latin typeface="BookAntiqua"/>
              </a:rPr>
              <a:t> </a:t>
            </a:r>
          </a:p>
          <a:p>
            <a:r>
              <a:rPr lang="es-ES_tradnl" sz="4800" b="1" dirty="0">
                <a:solidFill>
                  <a:srgbClr val="C00000"/>
                </a:solidFill>
                <a:latin typeface="BookAntiqua"/>
              </a:rPr>
              <a:t> </a:t>
            </a:r>
            <a:endParaRPr lang="es-ES_tradnl" sz="4800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C1E88F9-BCC5-084E-B137-A8516E9F636E}"/>
              </a:ext>
            </a:extLst>
          </p:cNvPr>
          <p:cNvSpPr/>
          <p:nvPr/>
        </p:nvSpPr>
        <p:spPr>
          <a:xfrm>
            <a:off x="174042" y="2070728"/>
            <a:ext cx="87959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latin typeface="BookAntiqua"/>
              </a:rPr>
              <a:t>—Lucas 23:24—</a:t>
            </a:r>
          </a:p>
          <a:p>
            <a:pPr algn="ctr"/>
            <a:r>
              <a:rPr lang="es-ES_tradnl" sz="2800" dirty="0">
                <a:latin typeface="BookAntiqua"/>
              </a:rPr>
              <a:t> Asunto:</a:t>
            </a:r>
          </a:p>
          <a:p>
            <a:pPr algn="ctr"/>
            <a:r>
              <a:rPr lang="en-PH" sz="2800" b="1" dirty="0"/>
              <a:t>“Sea </a:t>
            </a:r>
            <a:r>
              <a:rPr lang="en-PH" sz="2800" b="1" dirty="0" err="1"/>
              <a:t>proactivo</a:t>
            </a:r>
            <a:r>
              <a:rPr lang="en-PH" sz="2800" b="1" dirty="0"/>
              <a:t> a la hora de </a:t>
            </a:r>
            <a:r>
              <a:rPr lang="en-PH" sz="2800" b="1" dirty="0" err="1"/>
              <a:t>perdonar</a:t>
            </a:r>
            <a:r>
              <a:rPr lang="en-PH" sz="2800" b="1" dirty="0"/>
              <a:t>.” </a:t>
            </a:r>
          </a:p>
          <a:p>
            <a:pPr algn="ctr"/>
            <a:r>
              <a:rPr lang="es-ES_tradnl" sz="2800" dirty="0"/>
              <a:t>Principio: </a:t>
            </a:r>
          </a:p>
          <a:p>
            <a:pPr algn="ctr"/>
            <a:r>
              <a:rPr lang="en-PH" sz="2800" b="1" dirty="0"/>
              <a:t>“Un </a:t>
            </a:r>
            <a:r>
              <a:rPr lang="en-PH" sz="2800" b="1" dirty="0" err="1"/>
              <a:t>espíritu</a:t>
            </a:r>
            <a:r>
              <a:rPr lang="en-PH" sz="2800" b="1" dirty="0"/>
              <a:t> de </a:t>
            </a:r>
            <a:r>
              <a:rPr lang="en-PH" sz="2800" b="1" dirty="0" err="1"/>
              <a:t>perdón</a:t>
            </a:r>
            <a:r>
              <a:rPr lang="en-PH" sz="2800" b="1" dirty="0"/>
              <a:t> </a:t>
            </a:r>
            <a:r>
              <a:rPr lang="en-PH" sz="2800" b="1" dirty="0" err="1"/>
              <a:t>transforma</a:t>
            </a:r>
            <a:r>
              <a:rPr lang="en-PH" sz="2800" b="1" dirty="0"/>
              <a:t> y </a:t>
            </a:r>
            <a:r>
              <a:rPr lang="en-PH" sz="2800" b="1" dirty="0" err="1"/>
              <a:t>apodera</a:t>
            </a:r>
            <a:r>
              <a:rPr lang="en-PH" sz="2800" b="1" dirty="0"/>
              <a:t> al </a:t>
            </a:r>
            <a:r>
              <a:rPr lang="en-PH" sz="2800" b="1" dirty="0" err="1"/>
              <a:t>líder</a:t>
            </a:r>
            <a:r>
              <a:rPr lang="en-PH" sz="2800" b="1" dirty="0"/>
              <a:t>.” </a:t>
            </a:r>
          </a:p>
          <a:p>
            <a:pPr algn="ctr"/>
            <a:endParaRPr lang="es-ES_tradnl" sz="2800" dirty="0"/>
          </a:p>
          <a:p>
            <a:pPr algn="ctr"/>
            <a:endParaRPr lang="es-ES_tradnl" sz="2400" dirty="0">
              <a:latin typeface="BookAntiqua"/>
            </a:endParaRPr>
          </a:p>
        </p:txBody>
      </p:sp>
    </p:spTree>
    <p:extLst>
      <p:ext uri="{BB962C8B-B14F-4D97-AF65-F5344CB8AC3E}">
        <p14:creationId xmlns:p14="http://schemas.microsoft.com/office/powerpoint/2010/main" val="369155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4C1CAC7-CF3D-CE48-8718-A098B84C2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227BE82-8305-8249-8059-1859285B6639}"/>
              </a:ext>
            </a:extLst>
          </p:cNvPr>
          <p:cNvSpPr/>
          <p:nvPr/>
        </p:nvSpPr>
        <p:spPr>
          <a:xfrm>
            <a:off x="315310" y="3909877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PH" sz="3200" b="0" i="0" u="none" strike="noStrike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Padre, </a:t>
            </a:r>
            <a:r>
              <a:rPr lang="en-PH" sz="3200" b="0" i="0" u="none" strike="noStrike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perdónalos</a:t>
            </a:r>
            <a:r>
              <a:rPr lang="en-PH" sz="3200" b="0" i="0" u="none" strike="noStrike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, </a:t>
            </a:r>
            <a:r>
              <a:rPr lang="en-PH" sz="3200" b="0" i="0" u="none" strike="noStrike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porque</a:t>
            </a:r>
            <a:r>
              <a:rPr lang="en-PH" sz="3200" b="0" i="0" u="none" strike="noStrike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 no </a:t>
            </a:r>
            <a:r>
              <a:rPr lang="en-PH" sz="3200" b="0" i="0" u="none" strike="noStrike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saben</a:t>
            </a:r>
            <a:r>
              <a:rPr lang="en-PH" sz="3200" b="0" i="0" u="none" strike="noStrike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 lo que </a:t>
            </a:r>
            <a:r>
              <a:rPr lang="en-PH" sz="3200" b="0" i="0" u="none" strike="noStrike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hacen</a:t>
            </a:r>
            <a:r>
              <a:rPr lang="en-PH" sz="3200" b="0" i="0" u="none" strike="noStrike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. </a:t>
            </a:r>
          </a:p>
          <a:p>
            <a:r>
              <a:rPr lang="en-PH" sz="3200" dirty="0">
                <a:solidFill>
                  <a:schemeClr val="bg1"/>
                </a:solidFill>
                <a:latin typeface="Helvetica Neue" panose="02000503000000020004" pitchFamily="2" charset="0"/>
              </a:rPr>
              <a:t>	</a:t>
            </a:r>
            <a:r>
              <a:rPr lang="en-PH" sz="3200" b="0" i="0" u="none" strike="noStrike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Lucas 23:34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8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D7D7F46-DFB4-C34B-B332-35699A76CA9B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626894"/>
              <a:ext cx="71723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>
                  <a:solidFill>
                    <a:srgbClr val="C000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Siete Anclas</a:t>
              </a:r>
              <a:endParaRPr lang="es-ES_tradnl" sz="2400" b="1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604479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2F3AC9C-1975-6942-876C-09D8B688B5AF}"/>
              </a:ext>
            </a:extLst>
          </p:cNvPr>
          <p:cNvSpPr txBox="1"/>
          <p:nvPr/>
        </p:nvSpPr>
        <p:spPr>
          <a:xfrm>
            <a:off x="3402447" y="176792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Ancla – 5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B028B848-25CC-DF4B-90B2-7A6C2120CC3B}"/>
              </a:ext>
            </a:extLst>
          </p:cNvPr>
          <p:cNvCxnSpPr/>
          <p:nvPr/>
        </p:nvCxnSpPr>
        <p:spPr>
          <a:xfrm>
            <a:off x="1271587" y="823123"/>
            <a:ext cx="6600825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BE3D2A5-8CF2-E144-9C84-6C9E2C8CAB53}"/>
              </a:ext>
            </a:extLst>
          </p:cNvPr>
          <p:cNvSpPr/>
          <p:nvPr/>
        </p:nvSpPr>
        <p:spPr>
          <a:xfrm>
            <a:off x="1586664" y="1159059"/>
            <a:ext cx="624882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800" b="1" dirty="0">
                <a:solidFill>
                  <a:srgbClr val="C00000"/>
                </a:solidFill>
                <a:latin typeface="BookAntiqua"/>
              </a:rPr>
              <a:t>“</a:t>
            </a:r>
            <a:r>
              <a:rPr lang="en-PH" sz="4800" b="1" dirty="0" err="1">
                <a:solidFill>
                  <a:srgbClr val="C00000"/>
                </a:solidFill>
                <a:latin typeface="BookAntiqua"/>
              </a:rPr>
              <a:t>Lidere</a:t>
            </a:r>
            <a:r>
              <a:rPr lang="en-PH" sz="4800" b="1" dirty="0">
                <a:solidFill>
                  <a:srgbClr val="C00000"/>
                </a:solidFill>
                <a:latin typeface="BookAntiqua"/>
              </a:rPr>
              <a:t> </a:t>
            </a:r>
            <a:r>
              <a:rPr lang="en-PH" sz="4800" b="1" dirty="0" err="1">
                <a:solidFill>
                  <a:srgbClr val="C00000"/>
                </a:solidFill>
                <a:latin typeface="BookAntiqua"/>
              </a:rPr>
              <a:t>decisivamente</a:t>
            </a:r>
            <a:r>
              <a:rPr lang="en-PH" sz="4800" b="1" dirty="0">
                <a:solidFill>
                  <a:srgbClr val="C00000"/>
                </a:solidFill>
                <a:latin typeface="BookAntiqua"/>
              </a:rPr>
              <a:t>” </a:t>
            </a:r>
          </a:p>
          <a:p>
            <a:endParaRPr lang="en-PH" sz="4800" b="1" dirty="0">
              <a:solidFill>
                <a:srgbClr val="C00000"/>
              </a:solidFill>
              <a:latin typeface="BookAntiqua"/>
            </a:endParaRPr>
          </a:p>
          <a:p>
            <a:r>
              <a:rPr lang="en-PH" sz="4800" b="1" dirty="0">
                <a:solidFill>
                  <a:srgbClr val="C00000"/>
                </a:solidFill>
                <a:latin typeface="BookAntiqua"/>
              </a:rPr>
              <a:t> </a:t>
            </a:r>
          </a:p>
          <a:p>
            <a:r>
              <a:rPr lang="es-ES_tradnl" sz="4800" b="1" dirty="0">
                <a:solidFill>
                  <a:srgbClr val="C00000"/>
                </a:solidFill>
                <a:latin typeface="BookAntiqua"/>
              </a:rPr>
              <a:t> </a:t>
            </a:r>
            <a:endParaRPr lang="es-ES_tradnl" sz="4800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D02FAFE-63B6-CA4A-A5A3-F144F92ADF7F}"/>
              </a:ext>
            </a:extLst>
          </p:cNvPr>
          <p:cNvSpPr/>
          <p:nvPr/>
        </p:nvSpPr>
        <p:spPr>
          <a:xfrm>
            <a:off x="174042" y="2070728"/>
            <a:ext cx="879591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latin typeface="BookAntiqua"/>
              </a:rPr>
              <a:t>—Romanos </a:t>
            </a:r>
            <a:r>
              <a:rPr lang="es-ES_tradnl" sz="2800" b="1" dirty="0" smtClean="0">
                <a:latin typeface="BookAntiqua"/>
              </a:rPr>
              <a:t>12:</a:t>
            </a:r>
            <a:r>
              <a:rPr lang="es-ES_tradnl" sz="2800" b="1" dirty="0">
                <a:latin typeface="BookAntiqua"/>
              </a:rPr>
              <a:t>8</a:t>
            </a:r>
            <a:r>
              <a:rPr lang="es-ES_tradnl" sz="2800" b="1" dirty="0" smtClean="0">
                <a:latin typeface="BookAntiqua"/>
              </a:rPr>
              <a:t>c</a:t>
            </a:r>
            <a:r>
              <a:rPr lang="es-ES_tradnl" sz="2800" b="1" dirty="0">
                <a:latin typeface="BookAntiqua"/>
              </a:rPr>
              <a:t>—</a:t>
            </a:r>
          </a:p>
          <a:p>
            <a:pPr algn="ctr"/>
            <a:r>
              <a:rPr lang="es-ES_tradnl" sz="2800" dirty="0">
                <a:latin typeface="BookAntiqua"/>
              </a:rPr>
              <a:t> Asunto:</a:t>
            </a:r>
          </a:p>
          <a:p>
            <a:pPr algn="ctr"/>
            <a:r>
              <a:rPr lang="en-PH" sz="2800" b="1" dirty="0"/>
              <a:t>“Combine </a:t>
            </a:r>
            <a:r>
              <a:rPr lang="en-PH" sz="2800" b="1" dirty="0" err="1"/>
              <a:t>visión</a:t>
            </a:r>
            <a:r>
              <a:rPr lang="en-PH" sz="2800" b="1" dirty="0"/>
              <a:t> </a:t>
            </a:r>
            <a:r>
              <a:rPr lang="en-PH" sz="2800" b="1" dirty="0" err="1"/>
              <a:t>clara</a:t>
            </a:r>
            <a:r>
              <a:rPr lang="en-PH" sz="2800" b="1" dirty="0"/>
              <a:t>, </a:t>
            </a:r>
            <a:r>
              <a:rPr lang="en-PH" sz="2800" b="1" dirty="0" err="1"/>
              <a:t>humildad</a:t>
            </a:r>
            <a:r>
              <a:rPr lang="en-PH" sz="2800" b="1" dirty="0"/>
              <a:t> </a:t>
            </a:r>
            <a:r>
              <a:rPr lang="en-PH" sz="2800" b="1" dirty="0" err="1"/>
              <a:t>profunda</a:t>
            </a:r>
            <a:r>
              <a:rPr lang="en-PH" sz="2800" b="1" dirty="0"/>
              <a:t> y </a:t>
            </a:r>
            <a:r>
              <a:rPr lang="en-PH" sz="2800" b="1" dirty="0" err="1"/>
              <a:t>determinación</a:t>
            </a:r>
            <a:r>
              <a:rPr lang="en-PH" sz="2800" b="1" dirty="0"/>
              <a:t> </a:t>
            </a:r>
            <a:r>
              <a:rPr lang="en-PH" sz="2800" b="1" dirty="0" err="1"/>
              <a:t>intensa</a:t>
            </a:r>
            <a:r>
              <a:rPr lang="en-PH" sz="2800" b="1" dirty="0"/>
              <a:t>.”</a:t>
            </a:r>
            <a:r>
              <a:rPr lang="en-PH" dirty="0"/>
              <a:t> </a:t>
            </a:r>
            <a:endParaRPr lang="en-PH" sz="2800" dirty="0"/>
          </a:p>
          <a:p>
            <a:pPr algn="ctr"/>
            <a:r>
              <a:rPr lang="es-ES_tradnl" sz="2800" dirty="0"/>
              <a:t>Principio: </a:t>
            </a:r>
          </a:p>
          <a:p>
            <a:pPr algn="ctr"/>
            <a:r>
              <a:rPr lang="es-ES" sz="2800" b="1" dirty="0"/>
              <a:t>“Nuestro testimonio de santidad se ve reflejado por la manera de como tomamos e implementamos decisiones.” </a:t>
            </a:r>
            <a:endParaRPr lang="en-PH" sz="2800" b="1" dirty="0"/>
          </a:p>
          <a:p>
            <a:pPr algn="ctr"/>
            <a:endParaRPr lang="es-ES_tradnl" sz="2800" dirty="0"/>
          </a:p>
          <a:p>
            <a:pPr algn="ctr"/>
            <a:endParaRPr lang="es-ES_tradnl" sz="2400" dirty="0">
              <a:latin typeface="BookAntiqua"/>
            </a:endParaRPr>
          </a:p>
        </p:txBody>
      </p:sp>
    </p:spTree>
    <p:extLst>
      <p:ext uri="{BB962C8B-B14F-4D97-AF65-F5344CB8AC3E}">
        <p14:creationId xmlns:p14="http://schemas.microsoft.com/office/powerpoint/2010/main" val="304023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F19F8EC-7F23-9B45-A06C-95CA69CF5E4E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874305"/>
              <a:ext cx="71723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399760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4A96FA2-A834-074C-B217-CC8973DD4456}"/>
              </a:ext>
            </a:extLst>
          </p:cNvPr>
          <p:cNvSpPr/>
          <p:nvPr/>
        </p:nvSpPr>
        <p:spPr>
          <a:xfrm>
            <a:off x="1999397" y="540057"/>
            <a:ext cx="5145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>
                <a:latin typeface="Arial" panose="020B0604020202020204" pitchFamily="34" charset="0"/>
                <a:cs typeface="Arial" panose="020B0604020202020204" pitchFamily="34" charset="0"/>
              </a:rPr>
              <a:t>EL GOZO DEL LIDERAZGO</a:t>
            </a:r>
            <a:br>
              <a:rPr lang="es-ES_tradnl" sz="30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59093B5-A0C4-6C4B-BE3B-631AF4E41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600" y="1289599"/>
            <a:ext cx="1574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9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CC529EB-664A-C846-951A-B9EEE50BC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91" y="282682"/>
            <a:ext cx="7536902" cy="626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7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E4EBDF7-4F76-9D41-BD72-351F4B4EAD65}"/>
              </a:ext>
            </a:extLst>
          </p:cNvPr>
          <p:cNvGrpSpPr/>
          <p:nvPr/>
        </p:nvGrpSpPr>
        <p:grpSpPr>
          <a:xfrm>
            <a:off x="-12700" y="0"/>
            <a:ext cx="3238500" cy="6858000"/>
            <a:chOff x="-12700" y="0"/>
            <a:chExt cx="3238500" cy="6858000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A126556A-9F9B-D242-A159-41D22E36CD1E}"/>
                </a:ext>
              </a:extLst>
            </p:cNvPr>
            <p:cNvGrpSpPr/>
            <p:nvPr/>
          </p:nvGrpSpPr>
          <p:grpSpPr>
            <a:xfrm flipH="1">
              <a:off x="-12700" y="0"/>
              <a:ext cx="3238500" cy="6858000"/>
              <a:chOff x="0" y="0"/>
              <a:chExt cx="3238500" cy="68580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69291EF5-F33C-4246-8F54-93BF30F009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/>
              </a:blip>
              <a:srcRect l="4796" t="2500" r="70336"/>
              <a:stretch/>
            </p:blipFill>
            <p:spPr>
              <a:xfrm>
                <a:off x="1150569" y="0"/>
                <a:ext cx="2087931" cy="68580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E323FE49-A78A-CD46-96E3-D4FC86ED72CF}"/>
                  </a:ext>
                </a:extLst>
              </p:cNvPr>
              <p:cNvSpPr/>
              <p:nvPr/>
            </p:nvSpPr>
            <p:spPr>
              <a:xfrm>
                <a:off x="0" y="0"/>
                <a:ext cx="1585913" cy="571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673D7C8-13A6-AC4F-9E8D-3889DB90A6F2}"/>
                </a:ext>
              </a:extLst>
            </p:cNvPr>
            <p:cNvSpPr/>
            <p:nvPr/>
          </p:nvSpPr>
          <p:spPr>
            <a:xfrm>
              <a:off x="500512" y="5567363"/>
              <a:ext cx="2128837" cy="112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426E8D8-8A83-864D-AF95-6E86794C7CBB}"/>
              </a:ext>
            </a:extLst>
          </p:cNvPr>
          <p:cNvSpPr/>
          <p:nvPr/>
        </p:nvSpPr>
        <p:spPr>
          <a:xfrm>
            <a:off x="1903862" y="942583"/>
            <a:ext cx="6666931" cy="455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S" sz="2400" b="1" dirty="0">
                <a:latin typeface="BookAntiqua"/>
                <a:ea typeface="Times New Roman" panose="02020603050405020304" pitchFamily="18" charset="0"/>
              </a:rPr>
              <a:t>Avanzamos  de manera “decisiva” a </a:t>
            </a:r>
            <a:r>
              <a:rPr lang="es-ES" sz="2400" b="1" dirty="0" err="1">
                <a:latin typeface="BookAntiqua"/>
                <a:ea typeface="Times New Roman" panose="02020603050405020304" pitchFamily="18" charset="0"/>
              </a:rPr>
              <a:t>través</a:t>
            </a:r>
            <a:r>
              <a:rPr lang="es-ES" sz="2400" b="1" dirty="0">
                <a:latin typeface="BookAntiqua"/>
                <a:ea typeface="Times New Roman" panose="02020603050405020304" pitchFamily="18" charset="0"/>
              </a:rPr>
              <a:t> de:</a:t>
            </a:r>
          </a:p>
          <a:p>
            <a:pPr algn="r">
              <a:lnSpc>
                <a:spcPct val="150000"/>
              </a:lnSpc>
            </a:pPr>
            <a:endParaRPr lang="en-PH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s-ES" sz="2400" b="1" dirty="0">
                <a:solidFill>
                  <a:srgbClr val="C00000"/>
                </a:solidFill>
                <a:latin typeface="BookAntiqua"/>
                <a:ea typeface="Times New Roman" panose="02020603050405020304" pitchFamily="18" charset="0"/>
              </a:rPr>
              <a:t>ORACIÓN</a:t>
            </a:r>
            <a:r>
              <a:rPr lang="es-ES" sz="2400" dirty="0">
                <a:latin typeface="BookAntiqua"/>
                <a:ea typeface="Times New Roman" panose="02020603050405020304" pitchFamily="18" charset="0"/>
              </a:rPr>
              <a:t>, por ellos y por nosotros mismos en nuestro rol como </a:t>
            </a:r>
            <a:r>
              <a:rPr lang="es-ES" sz="2400" dirty="0" err="1">
                <a:latin typeface="BookAntiqua"/>
                <a:ea typeface="Times New Roman" panose="02020603050405020304" pitchFamily="18" charset="0"/>
              </a:rPr>
              <a:t>líderes</a:t>
            </a:r>
            <a:r>
              <a:rPr lang="es-ES" sz="2400" dirty="0">
                <a:latin typeface="BookAntiqua"/>
                <a:ea typeface="Times New Roman" panose="02020603050405020304" pitchFamily="18" charset="0"/>
              </a:rPr>
              <a:t> </a:t>
            </a:r>
            <a:endParaRPr lang="en-PH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s-ES" sz="2400" b="1" dirty="0">
                <a:solidFill>
                  <a:srgbClr val="C00000"/>
                </a:solidFill>
                <a:latin typeface="BookAntiqua"/>
                <a:ea typeface="Times New Roman" panose="02020603050405020304" pitchFamily="18" charset="0"/>
              </a:rPr>
              <a:t>COLABORACIÓN</a:t>
            </a:r>
            <a:r>
              <a:rPr lang="es-ES" sz="2400" dirty="0">
                <a:latin typeface="BookAntiqua"/>
                <a:ea typeface="Times New Roman" panose="02020603050405020304" pitchFamily="18" charset="0"/>
              </a:rPr>
              <a:t>, involucrando en el proceso a las personas en las </a:t>
            </a:r>
            <a:r>
              <a:rPr lang="es-ES" sz="2400" dirty="0" err="1">
                <a:latin typeface="BookAntiqua"/>
                <a:ea typeface="Times New Roman" panose="02020603050405020304" pitchFamily="18" charset="0"/>
              </a:rPr>
              <a:t>áreas</a:t>
            </a:r>
            <a:r>
              <a:rPr lang="es-ES" sz="2400" dirty="0">
                <a:latin typeface="BookAntiqua"/>
                <a:ea typeface="Times New Roman" panose="02020603050405020304" pitchFamily="18" charset="0"/>
              </a:rPr>
              <a:t> que sea posible </a:t>
            </a:r>
            <a:endParaRPr lang="en-PH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s-ES" sz="2400" b="1" dirty="0">
                <a:solidFill>
                  <a:srgbClr val="C00000"/>
                </a:solidFill>
                <a:latin typeface="BookAntiqua"/>
                <a:ea typeface="Times New Roman" panose="02020603050405020304" pitchFamily="18" charset="0"/>
              </a:rPr>
              <a:t>GRATITUD</a:t>
            </a:r>
            <a:r>
              <a:rPr lang="es-ES" sz="2400" dirty="0">
                <a:latin typeface="BookAntiqua"/>
                <a:ea typeface="Times New Roman" panose="02020603050405020304" pitchFamily="18" charset="0"/>
              </a:rPr>
              <a:t>, </a:t>
            </a:r>
            <a:r>
              <a:rPr lang="es-ES" sz="2400" dirty="0" err="1">
                <a:latin typeface="BookAntiqua"/>
                <a:ea typeface="Times New Roman" panose="02020603050405020304" pitchFamily="18" charset="0"/>
              </a:rPr>
              <a:t>agradeciéndole</a:t>
            </a:r>
            <a:r>
              <a:rPr lang="es-ES" sz="2400" dirty="0">
                <a:latin typeface="BookAntiqua"/>
                <a:ea typeface="Times New Roman" panose="02020603050405020304" pitchFamily="18" charset="0"/>
              </a:rPr>
              <a:t> a Dios, y a “ellos” por sus dones, talentos, habilidades, y testimonio de fe. </a:t>
            </a:r>
            <a:endParaRPr lang="en-PH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5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D7D7F46-DFB4-C34B-B332-35699A76CA9B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626894"/>
              <a:ext cx="71723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>
                  <a:solidFill>
                    <a:srgbClr val="C000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Siete Anclas</a:t>
              </a:r>
              <a:endParaRPr lang="es-ES_tradnl" sz="2400" b="1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604479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C35CC1E-C7E9-0641-B2F1-E6AFCF578EFE}"/>
              </a:ext>
            </a:extLst>
          </p:cNvPr>
          <p:cNvSpPr txBox="1"/>
          <p:nvPr/>
        </p:nvSpPr>
        <p:spPr>
          <a:xfrm>
            <a:off x="3402447" y="176792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Ancla – 6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69CFC52-8BAC-FA49-91B0-C190093B99B0}"/>
              </a:ext>
            </a:extLst>
          </p:cNvPr>
          <p:cNvCxnSpPr/>
          <p:nvPr/>
        </p:nvCxnSpPr>
        <p:spPr>
          <a:xfrm>
            <a:off x="1271587" y="823123"/>
            <a:ext cx="6600825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D2E8C80-56A6-824D-A2E1-E58307BB27D6}"/>
              </a:ext>
            </a:extLst>
          </p:cNvPr>
          <p:cNvSpPr/>
          <p:nvPr/>
        </p:nvSpPr>
        <p:spPr>
          <a:xfrm>
            <a:off x="1586664" y="1159059"/>
            <a:ext cx="6145144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800" b="1" dirty="0">
                <a:solidFill>
                  <a:srgbClr val="C00000"/>
                </a:solidFill>
                <a:latin typeface="BookAntiqua"/>
              </a:rPr>
              <a:t>“</a:t>
            </a:r>
            <a:r>
              <a:rPr lang="en-PH" sz="4800" b="1" dirty="0" err="1">
                <a:solidFill>
                  <a:srgbClr val="C00000"/>
                </a:solidFill>
                <a:latin typeface="BookAntiqua"/>
              </a:rPr>
              <a:t>Ame</a:t>
            </a:r>
            <a:r>
              <a:rPr lang="en-PH" sz="4800" b="1" dirty="0">
                <a:solidFill>
                  <a:srgbClr val="C00000"/>
                </a:solidFill>
                <a:latin typeface="BookAntiqua"/>
              </a:rPr>
              <a:t> </a:t>
            </a:r>
            <a:r>
              <a:rPr lang="en-PH" sz="4800" b="1" dirty="0" err="1">
                <a:solidFill>
                  <a:srgbClr val="C00000"/>
                </a:solidFill>
                <a:latin typeface="BookAntiqua"/>
              </a:rPr>
              <a:t>profundamente</a:t>
            </a:r>
            <a:r>
              <a:rPr lang="en-PH" sz="4800" b="1" dirty="0">
                <a:solidFill>
                  <a:srgbClr val="C00000"/>
                </a:solidFill>
                <a:latin typeface="BookAntiqua"/>
              </a:rPr>
              <a:t>” </a:t>
            </a:r>
          </a:p>
          <a:p>
            <a:r>
              <a:rPr lang="en-PH" sz="4800" b="1" dirty="0">
                <a:solidFill>
                  <a:srgbClr val="C00000"/>
                </a:solidFill>
                <a:latin typeface="BookAntiqua"/>
              </a:rPr>
              <a:t> </a:t>
            </a:r>
          </a:p>
          <a:p>
            <a:endParaRPr lang="en-PH" sz="4800" b="1" dirty="0">
              <a:solidFill>
                <a:srgbClr val="C00000"/>
              </a:solidFill>
              <a:latin typeface="BookAntiqua"/>
            </a:endParaRPr>
          </a:p>
          <a:p>
            <a:r>
              <a:rPr lang="en-PH" sz="4800" b="1" dirty="0">
                <a:solidFill>
                  <a:srgbClr val="C00000"/>
                </a:solidFill>
                <a:latin typeface="BookAntiqua"/>
              </a:rPr>
              <a:t> </a:t>
            </a:r>
          </a:p>
          <a:p>
            <a:r>
              <a:rPr lang="es-ES_tradnl" sz="4800" b="1" dirty="0">
                <a:solidFill>
                  <a:srgbClr val="C00000"/>
                </a:solidFill>
                <a:latin typeface="BookAntiqua"/>
              </a:rPr>
              <a:t> </a:t>
            </a:r>
            <a:endParaRPr lang="es-ES_tradnl" sz="4800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52B194B-ECCC-CC45-BF50-A9EA86A2BC84}"/>
              </a:ext>
            </a:extLst>
          </p:cNvPr>
          <p:cNvSpPr/>
          <p:nvPr/>
        </p:nvSpPr>
        <p:spPr>
          <a:xfrm>
            <a:off x="174042" y="2070728"/>
            <a:ext cx="87959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latin typeface="BookAntiqua"/>
              </a:rPr>
              <a:t>—</a:t>
            </a:r>
            <a:r>
              <a:rPr lang="es-ES" sz="2800" b="1" dirty="0"/>
              <a:t>1 Tesalonicenses 2:7</a:t>
            </a:r>
            <a:r>
              <a:rPr lang="es-ES_tradnl" sz="2800" b="1" dirty="0">
                <a:latin typeface="BookAntiqua"/>
              </a:rPr>
              <a:t>—</a:t>
            </a:r>
          </a:p>
          <a:p>
            <a:pPr algn="ctr"/>
            <a:r>
              <a:rPr lang="es-ES_tradnl" sz="2800" dirty="0">
                <a:latin typeface="BookAntiqua"/>
              </a:rPr>
              <a:t> Asunto:</a:t>
            </a:r>
          </a:p>
          <a:p>
            <a:pPr algn="ctr"/>
            <a:r>
              <a:rPr lang="en-PH" sz="2800" b="1" dirty="0"/>
              <a:t>“Valore a la </a:t>
            </a:r>
            <a:r>
              <a:rPr lang="en-PH" sz="2800" b="1" dirty="0" err="1"/>
              <a:t>gente</a:t>
            </a:r>
            <a:r>
              <a:rPr lang="en-PH" sz="2800" b="1" dirty="0"/>
              <a:t>, no al </a:t>
            </a:r>
            <a:r>
              <a:rPr lang="en-PH" sz="2800" b="1" dirty="0" err="1"/>
              <a:t>poder</a:t>
            </a:r>
            <a:r>
              <a:rPr lang="en-PH" sz="2800" b="1" dirty="0"/>
              <a:t> .” </a:t>
            </a:r>
          </a:p>
          <a:p>
            <a:pPr algn="ctr"/>
            <a:r>
              <a:rPr lang="es-ES_tradnl" sz="2800" dirty="0"/>
              <a:t>Principio: </a:t>
            </a:r>
          </a:p>
          <a:p>
            <a:pPr algn="ctr"/>
            <a:r>
              <a:rPr lang="es-ES" sz="2800" b="1" dirty="0"/>
              <a:t>“</a:t>
            </a:r>
            <a:r>
              <a:rPr lang="en-PH" sz="2800" b="1" dirty="0"/>
              <a:t>La </a:t>
            </a:r>
            <a:r>
              <a:rPr lang="en-PH" sz="2800" b="1" dirty="0" err="1"/>
              <a:t>evidencia</a:t>
            </a:r>
            <a:r>
              <a:rPr lang="en-PH" sz="2800" b="1" dirty="0"/>
              <a:t> del </a:t>
            </a:r>
            <a:r>
              <a:rPr lang="en-PH" sz="2800" b="1" dirty="0" err="1"/>
              <a:t>liderazgo</a:t>
            </a:r>
            <a:r>
              <a:rPr lang="en-PH" sz="2800" b="1" dirty="0"/>
              <a:t> se </a:t>
            </a:r>
            <a:r>
              <a:rPr lang="en-PH" sz="2800" b="1" dirty="0" err="1"/>
              <a:t>percibe</a:t>
            </a:r>
            <a:r>
              <a:rPr lang="en-PH" sz="2800" b="1" dirty="0"/>
              <a:t> </a:t>
            </a:r>
            <a:r>
              <a:rPr lang="en-PH" sz="2800" b="1" dirty="0" err="1"/>
              <a:t>en</a:t>
            </a:r>
            <a:r>
              <a:rPr lang="en-PH" sz="2800" b="1" dirty="0"/>
              <a:t> las </a:t>
            </a:r>
            <a:r>
              <a:rPr lang="en-PH" sz="2800" b="1" dirty="0" err="1"/>
              <a:t>vidas</a:t>
            </a:r>
            <a:r>
              <a:rPr lang="en-PH" sz="2800" b="1" dirty="0"/>
              <a:t> de </a:t>
            </a:r>
            <a:r>
              <a:rPr lang="en-PH" sz="2800" b="1" dirty="0" err="1"/>
              <a:t>los</a:t>
            </a:r>
            <a:r>
              <a:rPr lang="en-PH" sz="2800" b="1" dirty="0"/>
              <a:t> </a:t>
            </a:r>
            <a:r>
              <a:rPr lang="en-PH" sz="2800" b="1" dirty="0" err="1"/>
              <a:t>liderados</a:t>
            </a:r>
            <a:r>
              <a:rPr lang="es-ES" sz="2800" b="1" dirty="0"/>
              <a:t>.” </a:t>
            </a:r>
            <a:endParaRPr lang="en-PH" sz="2800" b="1" dirty="0"/>
          </a:p>
          <a:p>
            <a:pPr algn="ctr"/>
            <a:endParaRPr lang="es-ES_tradnl" sz="2800" dirty="0"/>
          </a:p>
          <a:p>
            <a:pPr algn="ctr"/>
            <a:endParaRPr lang="es-ES_tradnl" sz="2400" dirty="0">
              <a:latin typeface="BookAntiqua"/>
            </a:endParaRPr>
          </a:p>
        </p:txBody>
      </p:sp>
    </p:spTree>
    <p:extLst>
      <p:ext uri="{BB962C8B-B14F-4D97-AF65-F5344CB8AC3E}">
        <p14:creationId xmlns:p14="http://schemas.microsoft.com/office/powerpoint/2010/main" val="178321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49BB1A5-E9D5-094C-B59D-DD65F1D07E71}"/>
              </a:ext>
            </a:extLst>
          </p:cNvPr>
          <p:cNvGrpSpPr/>
          <p:nvPr/>
        </p:nvGrpSpPr>
        <p:grpSpPr>
          <a:xfrm>
            <a:off x="-12700" y="0"/>
            <a:ext cx="3238500" cy="6858000"/>
            <a:chOff x="-12700" y="0"/>
            <a:chExt cx="3238500" cy="6858000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CF0CB82E-1BC3-CA49-978E-98C71168A3AC}"/>
                </a:ext>
              </a:extLst>
            </p:cNvPr>
            <p:cNvGrpSpPr/>
            <p:nvPr/>
          </p:nvGrpSpPr>
          <p:grpSpPr>
            <a:xfrm flipH="1">
              <a:off x="-12700" y="0"/>
              <a:ext cx="3238500" cy="6858000"/>
              <a:chOff x="0" y="0"/>
              <a:chExt cx="3238500" cy="68580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5F50CA49-DFB7-BA4F-91FA-B8E3A4C969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/>
              </a:blip>
              <a:srcRect l="4796" t="2500" r="70336"/>
              <a:stretch/>
            </p:blipFill>
            <p:spPr>
              <a:xfrm>
                <a:off x="1150569" y="0"/>
                <a:ext cx="2087931" cy="68580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5BA882A1-A190-6C49-A9B3-233260C17906}"/>
                  </a:ext>
                </a:extLst>
              </p:cNvPr>
              <p:cNvSpPr/>
              <p:nvPr/>
            </p:nvSpPr>
            <p:spPr>
              <a:xfrm>
                <a:off x="0" y="0"/>
                <a:ext cx="1585913" cy="571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DE187B1A-DC36-A248-831E-6BA86B6D0925}"/>
                </a:ext>
              </a:extLst>
            </p:cNvPr>
            <p:cNvSpPr/>
            <p:nvPr/>
          </p:nvSpPr>
          <p:spPr>
            <a:xfrm>
              <a:off x="500512" y="5567363"/>
              <a:ext cx="2128837" cy="112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28F321D-2C5E-D644-9714-CCF454D975B1}"/>
              </a:ext>
            </a:extLst>
          </p:cNvPr>
          <p:cNvSpPr/>
          <p:nvPr/>
        </p:nvSpPr>
        <p:spPr>
          <a:xfrm>
            <a:off x="2588443" y="923225"/>
            <a:ext cx="5998191" cy="5183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PH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#1 TENGA ESTÁNDARES CLAROS </a:t>
            </a:r>
            <a:endParaRPr lang="en-PH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PH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#2 ESPERE LO MEJOR </a:t>
            </a:r>
            <a:endParaRPr lang="en-PH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PH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#3 PRESTE ATENCIÓN </a:t>
            </a:r>
            <a:endParaRPr lang="en-PH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PH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#4 RECONOZCA DE MANERA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PH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PERSONAL</a:t>
            </a:r>
            <a:br>
              <a:rPr lang="en-PH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PH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#5 DIGA LA HISTORIA</a:t>
            </a:r>
            <a:br>
              <a:rPr lang="en-PH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PH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#6 CELEBRE JUNTO A OTROS </a:t>
            </a:r>
            <a:endParaRPr lang="en-PH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PH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#7 DÉ EL EJEMPLO </a:t>
            </a:r>
            <a:endParaRPr lang="en-PH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5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D7D7F46-DFB4-C34B-B332-35699A76CA9B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626894"/>
              <a:ext cx="71723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>
                  <a:solidFill>
                    <a:srgbClr val="C000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Siete Anclas</a:t>
              </a:r>
              <a:endParaRPr lang="es-ES_tradnl" sz="2400" b="1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604479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C35CC1E-C7E9-0641-B2F1-E6AFCF578EFE}"/>
              </a:ext>
            </a:extLst>
          </p:cNvPr>
          <p:cNvSpPr txBox="1"/>
          <p:nvPr/>
        </p:nvSpPr>
        <p:spPr>
          <a:xfrm>
            <a:off x="3402447" y="176792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Ancla – 7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69CFC52-8BAC-FA49-91B0-C190093B99B0}"/>
              </a:ext>
            </a:extLst>
          </p:cNvPr>
          <p:cNvCxnSpPr/>
          <p:nvPr/>
        </p:nvCxnSpPr>
        <p:spPr>
          <a:xfrm>
            <a:off x="1271587" y="823123"/>
            <a:ext cx="6600825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D2E8C80-56A6-824D-A2E1-E58307BB27D6}"/>
              </a:ext>
            </a:extLst>
          </p:cNvPr>
          <p:cNvSpPr/>
          <p:nvPr/>
        </p:nvSpPr>
        <p:spPr>
          <a:xfrm>
            <a:off x="1586664" y="1159059"/>
            <a:ext cx="5371983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sz="4800" b="1" dirty="0">
                <a:solidFill>
                  <a:srgbClr val="C00000"/>
                </a:solidFill>
                <a:latin typeface="BookAntiqua"/>
              </a:rPr>
              <a:t>“Ore con </a:t>
            </a:r>
            <a:r>
              <a:rPr lang="en-PH" sz="4800" b="1" dirty="0" err="1">
                <a:solidFill>
                  <a:srgbClr val="C00000"/>
                </a:solidFill>
                <a:latin typeface="BookAntiqua"/>
              </a:rPr>
              <a:t>Intención</a:t>
            </a:r>
            <a:r>
              <a:rPr lang="en-PH" sz="4800" b="1" dirty="0">
                <a:solidFill>
                  <a:srgbClr val="C00000"/>
                </a:solidFill>
                <a:latin typeface="BookAntiqua"/>
              </a:rPr>
              <a:t>” </a:t>
            </a:r>
          </a:p>
          <a:p>
            <a:r>
              <a:rPr lang="en-PH" sz="4800" b="1" dirty="0">
                <a:solidFill>
                  <a:srgbClr val="C00000"/>
                </a:solidFill>
                <a:latin typeface="BookAntiqua"/>
              </a:rPr>
              <a:t> </a:t>
            </a:r>
          </a:p>
          <a:p>
            <a:r>
              <a:rPr lang="en-PH" sz="4800" b="1" dirty="0">
                <a:solidFill>
                  <a:srgbClr val="C00000"/>
                </a:solidFill>
                <a:latin typeface="BookAntiqua"/>
              </a:rPr>
              <a:t> </a:t>
            </a:r>
          </a:p>
          <a:p>
            <a:endParaRPr lang="en-PH" sz="4800" b="1" dirty="0">
              <a:solidFill>
                <a:srgbClr val="C00000"/>
              </a:solidFill>
              <a:latin typeface="BookAntiqua"/>
            </a:endParaRPr>
          </a:p>
          <a:p>
            <a:r>
              <a:rPr lang="en-PH" sz="4800" b="1" dirty="0">
                <a:solidFill>
                  <a:srgbClr val="C00000"/>
                </a:solidFill>
                <a:latin typeface="BookAntiqua"/>
              </a:rPr>
              <a:t> </a:t>
            </a:r>
          </a:p>
          <a:p>
            <a:r>
              <a:rPr lang="es-ES_tradnl" sz="4800" b="1" dirty="0">
                <a:solidFill>
                  <a:srgbClr val="C00000"/>
                </a:solidFill>
                <a:latin typeface="BookAntiqua"/>
              </a:rPr>
              <a:t> </a:t>
            </a:r>
            <a:endParaRPr lang="es-ES_tradnl" sz="4800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52B194B-ECCC-CC45-BF50-A9EA86A2BC84}"/>
              </a:ext>
            </a:extLst>
          </p:cNvPr>
          <p:cNvSpPr/>
          <p:nvPr/>
        </p:nvSpPr>
        <p:spPr>
          <a:xfrm>
            <a:off x="174042" y="2070728"/>
            <a:ext cx="879591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latin typeface="BookAntiqua"/>
              </a:rPr>
              <a:t>—</a:t>
            </a:r>
            <a:r>
              <a:rPr lang="es-ES" sz="2800" b="1" dirty="0"/>
              <a:t>1 Tesalonicenses 5:17</a:t>
            </a:r>
            <a:r>
              <a:rPr lang="es-ES_tradnl" sz="2800" b="1" dirty="0">
                <a:latin typeface="BookAntiqua"/>
              </a:rPr>
              <a:t>—</a:t>
            </a:r>
          </a:p>
          <a:p>
            <a:pPr algn="ctr"/>
            <a:r>
              <a:rPr lang="es-ES_tradnl" sz="2800" dirty="0">
                <a:latin typeface="BookAntiqua"/>
              </a:rPr>
              <a:t> Asunto:</a:t>
            </a:r>
          </a:p>
          <a:p>
            <a:pPr algn="ctr"/>
            <a:r>
              <a:rPr lang="es-ES_tradnl" sz="2800" b="1" dirty="0"/>
              <a:t>“Hay asuntos que </a:t>
            </a:r>
            <a:r>
              <a:rPr lang="es-ES_tradnl" sz="2800" b="1" dirty="0" err="1"/>
              <a:t>sólo</a:t>
            </a:r>
            <a:r>
              <a:rPr lang="es-ES_tradnl" sz="2800" b="1" dirty="0"/>
              <a:t> se pueden resolver a </a:t>
            </a:r>
            <a:r>
              <a:rPr lang="es-ES_tradnl" sz="2800" b="1" dirty="0" err="1"/>
              <a:t>través</a:t>
            </a:r>
            <a:r>
              <a:rPr lang="es-ES_tradnl" sz="2800" b="1" dirty="0"/>
              <a:t> de la </a:t>
            </a:r>
            <a:r>
              <a:rPr lang="es-ES_tradnl" sz="2800" b="1" dirty="0" err="1"/>
              <a:t>oración</a:t>
            </a:r>
            <a:r>
              <a:rPr lang="es-ES_tradnl" sz="2800" b="1" dirty="0"/>
              <a:t>.” </a:t>
            </a:r>
          </a:p>
          <a:p>
            <a:pPr algn="ctr"/>
            <a:r>
              <a:rPr lang="es-ES_tradnl" sz="2800" dirty="0"/>
              <a:t>Principio: </a:t>
            </a:r>
          </a:p>
          <a:p>
            <a:pPr algn="ctr"/>
            <a:r>
              <a:rPr lang="es-ES_tradnl" sz="2800" b="1" dirty="0"/>
              <a:t>“Reconocer que Dios puede obrar en nosotros para ser el cambio que deseamos ver en otros.”</a:t>
            </a:r>
          </a:p>
          <a:p>
            <a:pPr algn="ctr"/>
            <a:endParaRPr lang="es-ES_tradnl" sz="2800" dirty="0"/>
          </a:p>
          <a:p>
            <a:pPr algn="ctr"/>
            <a:endParaRPr lang="es-ES_tradnl" sz="2400" dirty="0">
              <a:latin typeface="BookAntiqua"/>
            </a:endParaRPr>
          </a:p>
        </p:txBody>
      </p:sp>
    </p:spTree>
    <p:extLst>
      <p:ext uri="{BB962C8B-B14F-4D97-AF65-F5344CB8AC3E}">
        <p14:creationId xmlns:p14="http://schemas.microsoft.com/office/powerpoint/2010/main" val="84419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81F44F4-1D67-3F40-AB71-A592396BB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2082800"/>
            <a:ext cx="4292600" cy="2692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FC733CD-3C9D-B649-B783-88EA38207A5E}"/>
              </a:ext>
            </a:extLst>
          </p:cNvPr>
          <p:cNvSpPr/>
          <p:nvPr/>
        </p:nvSpPr>
        <p:spPr>
          <a:xfrm>
            <a:off x="518615" y="752354"/>
            <a:ext cx="801123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000" b="1" dirty="0">
                <a:solidFill>
                  <a:srgbClr val="000000"/>
                </a:solidFill>
                <a:latin typeface="Tw Cen MT" panose="020B0602020104020603" pitchFamily="34" charset="77"/>
                <a:ea typeface="Malgun Gothic" panose="020B0503020000020004" pitchFamily="34" charset="-127"/>
                <a:cs typeface="Tw Cen MT" panose="020B0602020104020603" pitchFamily="34" charset="77"/>
              </a:rPr>
              <a:t>En medio de experiencias honestas y diferencias intensas </a:t>
            </a: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PH" sz="9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Tw Cen MT" panose="020B0602020104020603" pitchFamily="34" charset="77"/>
                <a:ea typeface="Malgun Gothic" panose="020B0503020000020004" pitchFamily="34" charset="-127"/>
                <a:cs typeface="Tw Cen MT" panose="020B0602020104020603" pitchFamily="34" charset="77"/>
              </a:rPr>
              <a:t> </a:t>
            </a:r>
            <a:endParaRPr lang="en-PH" sz="9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3000" b="1" dirty="0">
                <a:solidFill>
                  <a:srgbClr val="000000"/>
                </a:solidFill>
                <a:latin typeface="Tw Cen MT" panose="020B0602020104020603" pitchFamily="34" charset="77"/>
                <a:ea typeface="Malgun Gothic" panose="020B0503020000020004" pitchFamily="34" charset="-127"/>
                <a:cs typeface="Tw Cen MT" panose="020B0602020104020603" pitchFamily="34" charset="77"/>
              </a:rPr>
              <a:t>Entre lo Bueno y las buenas personas, la “oración” puede cambiar y </a:t>
            </a:r>
            <a:r>
              <a:rPr lang="es-ES" sz="3000" b="1" dirty="0">
                <a:solidFill>
                  <a:srgbClr val="FF0000"/>
                </a:solidFill>
                <a:latin typeface="Tw Cen MT" panose="020B0602020104020603" pitchFamily="34" charset="77"/>
                <a:ea typeface="Malgun Gothic" panose="020B0503020000020004" pitchFamily="34" charset="-127"/>
                <a:cs typeface="Tw Cen MT" panose="020B0602020104020603" pitchFamily="34" charset="77"/>
              </a:rPr>
              <a:t>transformar</a:t>
            </a:r>
            <a:r>
              <a:rPr lang="es-ES" sz="3000" b="1" dirty="0">
                <a:solidFill>
                  <a:srgbClr val="000000"/>
                </a:solidFill>
                <a:latin typeface="Tw Cen MT" panose="020B0602020104020603" pitchFamily="34" charset="77"/>
                <a:ea typeface="Malgun Gothic" panose="020B0503020000020004" pitchFamily="34" charset="-127"/>
                <a:cs typeface="Tw Cen MT" panose="020B0602020104020603" pitchFamily="34" charset="77"/>
              </a:rPr>
              <a:t> </a:t>
            </a:r>
            <a:endParaRPr lang="en-PH" sz="30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3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7B488E0-D4F5-1244-AC68-78F0E80B96B0}"/>
              </a:ext>
            </a:extLst>
          </p:cNvPr>
          <p:cNvGrpSpPr/>
          <p:nvPr/>
        </p:nvGrpSpPr>
        <p:grpSpPr>
          <a:xfrm>
            <a:off x="-12700" y="0"/>
            <a:ext cx="3238500" cy="6858000"/>
            <a:chOff x="-12700" y="0"/>
            <a:chExt cx="3238500" cy="6858000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1738540B-B588-0D4D-B8E2-094AE8353517}"/>
                </a:ext>
              </a:extLst>
            </p:cNvPr>
            <p:cNvGrpSpPr/>
            <p:nvPr/>
          </p:nvGrpSpPr>
          <p:grpSpPr>
            <a:xfrm flipH="1">
              <a:off x="-12700" y="0"/>
              <a:ext cx="3238500" cy="6858000"/>
              <a:chOff x="0" y="0"/>
              <a:chExt cx="3238500" cy="68580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3B97052D-B061-E64F-A12A-86522CF3A1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/>
              </a:blip>
              <a:srcRect l="4796" t="2500" r="70336"/>
              <a:stretch/>
            </p:blipFill>
            <p:spPr>
              <a:xfrm>
                <a:off x="1150569" y="0"/>
                <a:ext cx="2087931" cy="68580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6C277623-037C-E244-88D4-1DF63FD5E12C}"/>
                  </a:ext>
                </a:extLst>
              </p:cNvPr>
              <p:cNvSpPr/>
              <p:nvPr/>
            </p:nvSpPr>
            <p:spPr>
              <a:xfrm>
                <a:off x="0" y="0"/>
                <a:ext cx="1585913" cy="571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737009E-F7AE-CD48-BCC4-AECE9F18AF18}"/>
                </a:ext>
              </a:extLst>
            </p:cNvPr>
            <p:cNvSpPr/>
            <p:nvPr/>
          </p:nvSpPr>
          <p:spPr>
            <a:xfrm>
              <a:off x="500512" y="5567363"/>
              <a:ext cx="2128837" cy="112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EE42629-C4E0-944C-9152-71B55494AA58}"/>
              </a:ext>
            </a:extLst>
          </p:cNvPr>
          <p:cNvSpPr/>
          <p:nvPr/>
        </p:nvSpPr>
        <p:spPr>
          <a:xfrm>
            <a:off x="1966049" y="571500"/>
            <a:ext cx="674881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3400" b="1" dirty="0">
                <a:solidFill>
                  <a:srgbClr val="000000"/>
                </a:solidFill>
                <a:latin typeface="Tw Cen MT" panose="020B0602020104020603" pitchFamily="34" charset="77"/>
                <a:ea typeface="Malgun Gothic" panose="020B0503020000020004" pitchFamily="34" charset="-127"/>
                <a:cs typeface="Tw Cen MT" panose="020B0602020104020603" pitchFamily="34" charset="77"/>
              </a:rPr>
              <a:t>“Líderes con la mente de Cristo buscan servir humildemente a otros, con el propósito de inspirarlos y habilitarlos por medio de enseñanza y ejemplo, vivir vidas bajo el liderazgo de Cristo, y entender, aceptar y hacer el ministerio y propagar la misión al mundo.” </a:t>
            </a:r>
            <a:r>
              <a:rPr lang="es-ES" sz="3400" b="1" dirty="0">
                <a:solidFill>
                  <a:srgbClr val="C00000"/>
                </a:solidFill>
                <a:latin typeface="Tw Cen MT" panose="020B0602020104020603" pitchFamily="34" charset="77"/>
                <a:ea typeface="Malgun Gothic" panose="020B0503020000020004" pitchFamily="34" charset="-127"/>
                <a:cs typeface="Tw Cen MT" panose="020B0602020104020603" pitchFamily="34" charset="77"/>
              </a:rPr>
              <a:t>ELF – Definición de un Siervo Líder.</a:t>
            </a:r>
            <a:endParaRPr lang="en-PH" sz="3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0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3E781BE-6550-CA47-AEFB-5101F4825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845" r="84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F1099DF-75A2-F24F-B013-7C20DD28987D}"/>
              </a:ext>
            </a:extLst>
          </p:cNvPr>
          <p:cNvSpPr/>
          <p:nvPr/>
        </p:nvSpPr>
        <p:spPr>
          <a:xfrm>
            <a:off x="450377" y="582067"/>
            <a:ext cx="84343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s-ES_tradnl" sz="2800" b="1" dirty="0">
                <a:latin typeface="BookAntiqua"/>
              </a:rPr>
              <a:t>Hablan con gracia. </a:t>
            </a:r>
            <a:r>
              <a:rPr lang="es-ES_tradnl" sz="2800" dirty="0">
                <a:latin typeface="BookAntiqua"/>
              </a:rPr>
              <a:t>Les ponen cuidado a sus palabras. </a:t>
            </a:r>
          </a:p>
          <a:p>
            <a:pPr>
              <a:buFont typeface="+mj-lt"/>
              <a:buAutoNum type="arabicPeriod"/>
            </a:pPr>
            <a:r>
              <a:rPr lang="es-ES_tradnl" sz="2800" b="1" dirty="0">
                <a:latin typeface="BookAntiqua"/>
              </a:rPr>
              <a:t>Viven agradecidos. </a:t>
            </a:r>
            <a:r>
              <a:rPr lang="es-ES_tradnl" sz="2800" dirty="0">
                <a:latin typeface="BookAntiqua"/>
              </a:rPr>
              <a:t>No “lloriquean”; son agradecidos. </a:t>
            </a:r>
          </a:p>
          <a:p>
            <a:pPr>
              <a:buFont typeface="+mj-lt"/>
              <a:buAutoNum type="arabicPeriod"/>
            </a:pPr>
            <a:r>
              <a:rPr lang="es-ES_tradnl" sz="2800" b="1" dirty="0">
                <a:latin typeface="BookAntiqua"/>
              </a:rPr>
              <a:t>Escuchan con </a:t>
            </a:r>
            <a:r>
              <a:rPr lang="es-ES_tradnl" sz="2800" b="1" dirty="0" err="1">
                <a:latin typeface="BookAntiqua"/>
              </a:rPr>
              <a:t>atención</a:t>
            </a:r>
            <a:r>
              <a:rPr lang="es-ES_tradnl" sz="2800" b="1" dirty="0">
                <a:latin typeface="BookAntiqua"/>
              </a:rPr>
              <a:t>. </a:t>
            </a:r>
            <a:r>
              <a:rPr lang="es-ES_tradnl" sz="2800" dirty="0">
                <a:latin typeface="BookAntiqua"/>
              </a:rPr>
              <a:t>Tratan de entender, antes que nada. </a:t>
            </a:r>
          </a:p>
          <a:p>
            <a:pPr>
              <a:buFont typeface="+mj-lt"/>
              <a:buAutoNum type="arabicPeriod"/>
            </a:pPr>
            <a:r>
              <a:rPr lang="es-ES_tradnl" sz="2800" b="1" dirty="0">
                <a:latin typeface="BookAntiqua"/>
              </a:rPr>
              <a:t>Perdonan con libertad. </a:t>
            </a:r>
            <a:r>
              <a:rPr lang="es-ES_tradnl" sz="2800" dirty="0">
                <a:latin typeface="BookAntiqua"/>
              </a:rPr>
              <a:t>Son proactivos a la hora de perdonar. </a:t>
            </a:r>
          </a:p>
          <a:p>
            <a:pPr>
              <a:buFont typeface="+mj-lt"/>
              <a:buAutoNum type="arabicPeriod"/>
            </a:pPr>
            <a:r>
              <a:rPr lang="es-ES_tradnl" sz="2800" b="1" dirty="0">
                <a:latin typeface="BookAntiqua"/>
              </a:rPr>
              <a:t>Lideran decisivamente. </a:t>
            </a:r>
            <a:r>
              <a:rPr lang="es-ES_tradnl" sz="2800" dirty="0">
                <a:latin typeface="BookAntiqua"/>
              </a:rPr>
              <a:t>Evitan la </a:t>
            </a:r>
            <a:r>
              <a:rPr lang="es-ES_tradnl" sz="2800" dirty="0" err="1">
                <a:latin typeface="BookAntiqua"/>
              </a:rPr>
              <a:t>parálisis</a:t>
            </a:r>
            <a:r>
              <a:rPr lang="es-ES_tradnl" sz="2800" dirty="0">
                <a:latin typeface="BookAntiqua"/>
              </a:rPr>
              <a:t> en la toma de decisiones con </a:t>
            </a:r>
          </a:p>
          <a:p>
            <a:r>
              <a:rPr lang="es-ES_tradnl" sz="2800" dirty="0">
                <a:latin typeface="BookAntiqua"/>
              </a:rPr>
              <a:t>humildad. </a:t>
            </a:r>
            <a:endParaRPr lang="es-ES_tradnl" sz="2800" dirty="0"/>
          </a:p>
          <a:p>
            <a:pPr>
              <a:buFont typeface="+mj-lt"/>
              <a:buAutoNum type="arabicPeriod" startAt="6"/>
            </a:pPr>
            <a:r>
              <a:rPr lang="es-ES_tradnl" sz="2800" b="1" dirty="0">
                <a:latin typeface="BookAntiqua"/>
              </a:rPr>
              <a:t>Aman profundamente. </a:t>
            </a:r>
            <a:r>
              <a:rPr lang="es-ES_tradnl" sz="2800" dirty="0">
                <a:latin typeface="BookAntiqua"/>
              </a:rPr>
              <a:t>Valoran a la gente, no al poder. </a:t>
            </a:r>
          </a:p>
          <a:p>
            <a:pPr>
              <a:buFont typeface="+mj-lt"/>
              <a:buAutoNum type="arabicPeriod" startAt="6"/>
            </a:pPr>
            <a:r>
              <a:rPr lang="es-ES_tradnl" sz="2800" b="1" dirty="0">
                <a:latin typeface="BookAntiqua"/>
              </a:rPr>
              <a:t>Oran con </a:t>
            </a:r>
            <a:r>
              <a:rPr lang="es-ES_tradnl" sz="2800" b="1" dirty="0" err="1">
                <a:latin typeface="BookAntiqua"/>
              </a:rPr>
              <a:t>intención</a:t>
            </a:r>
            <a:r>
              <a:rPr lang="es-ES_tradnl" sz="2800" b="1" dirty="0">
                <a:latin typeface="BookAntiqua"/>
              </a:rPr>
              <a:t>. </a:t>
            </a:r>
            <a:r>
              <a:rPr lang="es-ES_tradnl" sz="2800" dirty="0">
                <a:latin typeface="BookAntiqua"/>
              </a:rPr>
              <a:t>Dan la bienvenida al cambio en ellos mismos, aunque lo </a:t>
            </a:r>
          </a:p>
          <a:p>
            <a:r>
              <a:rPr lang="es-ES_tradnl" sz="2800" dirty="0">
                <a:latin typeface="BookAntiqua"/>
              </a:rPr>
              <a:t>deseen en otros. 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154614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D7D7F46-DFB4-C34B-B332-35699A76CA9B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626894"/>
              <a:ext cx="71723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>
                  <a:solidFill>
                    <a:srgbClr val="C000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Siete Anclas</a:t>
              </a:r>
              <a:endParaRPr lang="es-ES_tradnl" sz="2400" b="1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604479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452AA33-553D-9643-BDBD-77B8E272BBB9}"/>
              </a:ext>
            </a:extLst>
          </p:cNvPr>
          <p:cNvGrpSpPr/>
          <p:nvPr/>
        </p:nvGrpSpPr>
        <p:grpSpPr>
          <a:xfrm>
            <a:off x="1739900" y="420424"/>
            <a:ext cx="5664200" cy="2057400"/>
            <a:chOff x="1739900" y="584200"/>
            <a:chExt cx="5664200" cy="2057400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25B356AD-24D4-FA4B-9B89-22CDF5935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9900" y="660400"/>
              <a:ext cx="5664200" cy="190500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DC2F53A3-CE26-6A49-A506-F3DDBD4D2A5E}"/>
                </a:ext>
              </a:extLst>
            </p:cNvPr>
            <p:cNvSpPr/>
            <p:nvPr/>
          </p:nvSpPr>
          <p:spPr>
            <a:xfrm>
              <a:off x="3517900" y="584200"/>
              <a:ext cx="2108200" cy="2057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altLang="en-US" sz="8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¿</a:t>
              </a:r>
              <a:r>
                <a:rPr lang="es-ES_tradnl" sz="8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?</a:t>
              </a:r>
              <a:endParaRPr lang="es-ES_tradnl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11F0AF8-8558-FF48-918C-8C6989227015}"/>
              </a:ext>
            </a:extLst>
          </p:cNvPr>
          <p:cNvSpPr/>
          <p:nvPr/>
        </p:nvSpPr>
        <p:spPr>
          <a:xfrm>
            <a:off x="2286000" y="2904954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400" b="1" dirty="0">
                <a:solidFill>
                  <a:srgbClr val="000000"/>
                </a:solidFill>
                <a:latin typeface="Tw Cen MT" panose="020B0602020104020603" pitchFamily="34" charset="77"/>
                <a:ea typeface="Malgun Gothic" panose="020B0503020000020004" pitchFamily="34" charset="-127"/>
                <a:cs typeface="Tw Cen MT" panose="020B0602020104020603" pitchFamily="34" charset="77"/>
              </a:rPr>
              <a:t>¿Cuál de estas siete anclas crees que es su punto fuerte? </a:t>
            </a:r>
            <a:endParaRPr lang="en-PH" sz="3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4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D7D7F46-DFB4-C34B-B332-35699A76CA9B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626894"/>
              <a:ext cx="71723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>
                  <a:solidFill>
                    <a:srgbClr val="C000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Siete Anclas</a:t>
              </a:r>
              <a:endParaRPr lang="es-ES_tradnl" sz="2400" b="1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604479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452AA33-553D-9643-BDBD-77B8E272BBB9}"/>
              </a:ext>
            </a:extLst>
          </p:cNvPr>
          <p:cNvGrpSpPr/>
          <p:nvPr/>
        </p:nvGrpSpPr>
        <p:grpSpPr>
          <a:xfrm>
            <a:off x="1739900" y="420424"/>
            <a:ext cx="5664200" cy="2057400"/>
            <a:chOff x="1739900" y="584200"/>
            <a:chExt cx="5664200" cy="2057400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25B356AD-24D4-FA4B-9B89-22CDF5935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9900" y="660400"/>
              <a:ext cx="5664200" cy="190500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DC2F53A3-CE26-6A49-A506-F3DDBD4D2A5E}"/>
                </a:ext>
              </a:extLst>
            </p:cNvPr>
            <p:cNvSpPr/>
            <p:nvPr/>
          </p:nvSpPr>
          <p:spPr>
            <a:xfrm>
              <a:off x="3517900" y="584200"/>
              <a:ext cx="2108200" cy="2057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altLang="en-US" sz="8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¿</a:t>
              </a:r>
              <a:r>
                <a:rPr lang="es-ES_tradnl" sz="8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?</a:t>
              </a:r>
              <a:endParaRPr lang="es-ES_tradnl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11F0AF8-8558-FF48-918C-8C6989227015}"/>
              </a:ext>
            </a:extLst>
          </p:cNvPr>
          <p:cNvSpPr/>
          <p:nvPr/>
        </p:nvSpPr>
        <p:spPr>
          <a:xfrm>
            <a:off x="2286000" y="2904954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400" b="1" dirty="0">
                <a:solidFill>
                  <a:srgbClr val="000000"/>
                </a:solidFill>
                <a:latin typeface="Tw Cen MT" panose="020B0602020104020603" pitchFamily="34" charset="77"/>
                <a:ea typeface="Malgun Gothic" panose="020B0503020000020004" pitchFamily="34" charset="-127"/>
              </a:rPr>
              <a:t>¿Cuál de estas anclas crees que puede aplicarse a su liderazgo? </a:t>
            </a:r>
            <a:endParaRPr lang="en-PH" sz="34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925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F19F8EC-7F23-9B45-A06C-95CA69CF5E4E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874305"/>
              <a:ext cx="71723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399760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9FDF4C7-8076-9B4E-B516-27640E6D202C}"/>
              </a:ext>
            </a:extLst>
          </p:cNvPr>
          <p:cNvSpPr/>
          <p:nvPr/>
        </p:nvSpPr>
        <p:spPr>
          <a:xfrm>
            <a:off x="1999397" y="540057"/>
            <a:ext cx="5145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>
                <a:latin typeface="Arial" panose="020B0604020202020204" pitchFamily="34" charset="0"/>
                <a:cs typeface="Arial" panose="020B0604020202020204" pitchFamily="34" charset="0"/>
              </a:rPr>
              <a:t>EL GOZO DEL LIDERAZGO</a:t>
            </a:r>
            <a:br>
              <a:rPr lang="es-ES_tradnl" sz="30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5389FD1-9DF3-C84A-BB66-DE14930E0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900" y="1353099"/>
            <a:ext cx="3225800" cy="38608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C576745-624B-A143-BA35-8943893D2313}"/>
              </a:ext>
            </a:extLst>
          </p:cNvPr>
          <p:cNvCxnSpPr/>
          <p:nvPr/>
        </p:nvCxnSpPr>
        <p:spPr>
          <a:xfrm flipV="1">
            <a:off x="6223000" y="2311400"/>
            <a:ext cx="76200" cy="6350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88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D7D7F46-DFB4-C34B-B332-35699A76CA9B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626894"/>
              <a:ext cx="71723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>
                  <a:solidFill>
                    <a:srgbClr val="C000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Siete Anclas</a:t>
              </a:r>
              <a:endParaRPr lang="es-ES_tradnl" sz="2400" b="1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604479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452AA33-553D-9643-BDBD-77B8E272BBB9}"/>
              </a:ext>
            </a:extLst>
          </p:cNvPr>
          <p:cNvGrpSpPr/>
          <p:nvPr/>
        </p:nvGrpSpPr>
        <p:grpSpPr>
          <a:xfrm>
            <a:off x="1739900" y="420424"/>
            <a:ext cx="5664200" cy="2057400"/>
            <a:chOff x="1739900" y="584200"/>
            <a:chExt cx="5664200" cy="2057400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25B356AD-24D4-FA4B-9B89-22CDF5935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9900" y="660400"/>
              <a:ext cx="5664200" cy="190500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DC2F53A3-CE26-6A49-A506-F3DDBD4D2A5E}"/>
                </a:ext>
              </a:extLst>
            </p:cNvPr>
            <p:cNvSpPr/>
            <p:nvPr/>
          </p:nvSpPr>
          <p:spPr>
            <a:xfrm>
              <a:off x="3517900" y="584200"/>
              <a:ext cx="2108200" cy="2057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altLang="en-US" sz="8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¿</a:t>
              </a:r>
              <a:r>
                <a:rPr lang="es-ES_tradnl" sz="8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?</a:t>
              </a:r>
              <a:endParaRPr lang="es-ES_tradnl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11F0AF8-8558-FF48-918C-8C6989227015}"/>
              </a:ext>
            </a:extLst>
          </p:cNvPr>
          <p:cNvSpPr/>
          <p:nvPr/>
        </p:nvSpPr>
        <p:spPr>
          <a:xfrm>
            <a:off x="1739900" y="2904954"/>
            <a:ext cx="56642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400" b="1" dirty="0">
                <a:solidFill>
                  <a:srgbClr val="000000"/>
                </a:solidFill>
                <a:latin typeface="Tw Cen MT" panose="020B0602020104020603" pitchFamily="34" charset="77"/>
                <a:ea typeface="Malgun Gothic" panose="020B0503020000020004" pitchFamily="34" charset="-127"/>
              </a:rPr>
              <a:t>¿Qué diferencia puede haber en su ministerio si ustedes aplican esta ancla? </a:t>
            </a:r>
            <a:endParaRPr lang="en-PH" sz="34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425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28C6E42-2C25-814F-A5C9-BCA97531D7BA}"/>
              </a:ext>
            </a:extLst>
          </p:cNvPr>
          <p:cNvGrpSpPr/>
          <p:nvPr/>
        </p:nvGrpSpPr>
        <p:grpSpPr>
          <a:xfrm>
            <a:off x="-12700" y="0"/>
            <a:ext cx="3238500" cy="6858000"/>
            <a:chOff x="-12700" y="0"/>
            <a:chExt cx="3238500" cy="6858000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34272744-DDCB-E441-82A1-4C2599FB01BE}"/>
                </a:ext>
              </a:extLst>
            </p:cNvPr>
            <p:cNvGrpSpPr/>
            <p:nvPr/>
          </p:nvGrpSpPr>
          <p:grpSpPr>
            <a:xfrm flipH="1">
              <a:off x="-12700" y="0"/>
              <a:ext cx="3238500" cy="6858000"/>
              <a:chOff x="0" y="0"/>
              <a:chExt cx="3238500" cy="68580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F39494CA-F0E2-8F45-B844-FFC477B9CA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/>
              </a:blip>
              <a:srcRect l="4796" t="2500" r="70336"/>
              <a:stretch/>
            </p:blipFill>
            <p:spPr>
              <a:xfrm>
                <a:off x="1150569" y="0"/>
                <a:ext cx="2087931" cy="68580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F660FBBB-ED57-9244-807D-7320AF7F2BA5}"/>
                  </a:ext>
                </a:extLst>
              </p:cNvPr>
              <p:cNvSpPr/>
              <p:nvPr/>
            </p:nvSpPr>
            <p:spPr>
              <a:xfrm>
                <a:off x="0" y="0"/>
                <a:ext cx="1585913" cy="571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044E0E2E-C029-6A42-8F36-0D80BC77EEEF}"/>
                </a:ext>
              </a:extLst>
            </p:cNvPr>
            <p:cNvSpPr/>
            <p:nvPr/>
          </p:nvSpPr>
          <p:spPr>
            <a:xfrm>
              <a:off x="500512" y="5567363"/>
              <a:ext cx="2128837" cy="112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56F9919-4278-BB43-9809-691AA59CA59B}"/>
              </a:ext>
            </a:extLst>
          </p:cNvPr>
          <p:cNvSpPr/>
          <p:nvPr/>
        </p:nvSpPr>
        <p:spPr>
          <a:xfrm>
            <a:off x="2902304" y="920621"/>
            <a:ext cx="545228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4000" b="1" dirty="0">
                <a:solidFill>
                  <a:srgbClr val="000000"/>
                </a:solidFill>
                <a:latin typeface="Tw Cen MT" panose="020B0602020104020603" pitchFamily="34" charset="77"/>
                <a:ea typeface="Malgun Gothic" panose="020B0503020000020004" pitchFamily="34" charset="-127"/>
              </a:rPr>
              <a:t>“Nuestro testimonio de fe en Jesucristo debe informar y transformar la manera en que vivimos y lideramos en una comunidad de fe, hogares y organizaciones.”</a:t>
            </a:r>
          </a:p>
        </p:txBody>
      </p:sp>
    </p:spTree>
    <p:extLst>
      <p:ext uri="{BB962C8B-B14F-4D97-AF65-F5344CB8AC3E}">
        <p14:creationId xmlns:p14="http://schemas.microsoft.com/office/powerpoint/2010/main" val="11190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D7D7F46-DFB4-C34B-B332-35699A76CA9B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626894"/>
              <a:ext cx="71723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>
                  <a:solidFill>
                    <a:srgbClr val="C000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Siete Anclas</a:t>
              </a:r>
              <a:endParaRPr lang="es-ES_tradnl" sz="2400" b="1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604479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AD4AB8C-B7F0-7947-AA8D-5AF7197D6DC6}"/>
              </a:ext>
            </a:extLst>
          </p:cNvPr>
          <p:cNvSpPr txBox="1"/>
          <p:nvPr/>
        </p:nvSpPr>
        <p:spPr>
          <a:xfrm>
            <a:off x="1884244" y="2006600"/>
            <a:ext cx="58612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</a:p>
        </p:txBody>
      </p:sp>
    </p:spTree>
    <p:extLst>
      <p:ext uri="{BB962C8B-B14F-4D97-AF65-F5344CB8AC3E}">
        <p14:creationId xmlns:p14="http://schemas.microsoft.com/office/powerpoint/2010/main" val="114299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D7D7F46-DFB4-C34B-B332-35699A76CA9B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626894"/>
              <a:ext cx="71723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>
                  <a:solidFill>
                    <a:srgbClr val="C000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Siete Anclas</a:t>
              </a:r>
              <a:endParaRPr lang="es-ES_tradnl" sz="2400" b="1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604479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95DD8FC-99DD-2D4F-AA04-970E80C0F72C}"/>
              </a:ext>
            </a:extLst>
          </p:cNvPr>
          <p:cNvSpPr/>
          <p:nvPr/>
        </p:nvSpPr>
        <p:spPr>
          <a:xfrm>
            <a:off x="1716206" y="2273321"/>
            <a:ext cx="57115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Dr. Edward LeBron Fairbanks</a:t>
            </a:r>
          </a:p>
          <a:p>
            <a:pPr algn="ctr"/>
            <a:r>
              <a:rPr lang="en-US" sz="3200" dirty="0" err="1"/>
              <a:t>www.BoardServe.org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240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811C0A8-F4C4-6941-B86B-63DBA90D7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50ED16C-C47F-774F-8DC8-7DE0BF54F1CE}"/>
              </a:ext>
            </a:extLst>
          </p:cNvPr>
          <p:cNvSpPr/>
          <p:nvPr/>
        </p:nvSpPr>
        <p:spPr>
          <a:xfrm>
            <a:off x="-1" y="3743864"/>
            <a:ext cx="9144001" cy="2467155"/>
          </a:xfrm>
          <a:prstGeom prst="rect">
            <a:avLst/>
          </a:prstGeom>
          <a:solidFill>
            <a:schemeClr val="bg1">
              <a:lumMod val="8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4400">
                <a:solidFill>
                  <a:schemeClr val="tx1"/>
                </a:solidFill>
              </a:rPr>
              <a:t>¡</a:t>
            </a:r>
            <a:r>
              <a:rPr lang="es-ES" sz="4400">
                <a:solidFill>
                  <a:schemeClr val="tx1"/>
                </a:solidFill>
              </a:rPr>
              <a:t>Bienaventurado el LÍDER capturado por una gran visión inspirada por Dios!</a:t>
            </a:r>
            <a:endParaRPr lang="en-US"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6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3E29676-B36F-064D-8D3C-F6A171BB7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813A611-B262-0847-B517-BF41EE7C95A1}"/>
              </a:ext>
            </a:extLst>
          </p:cNvPr>
          <p:cNvSpPr/>
          <p:nvPr/>
        </p:nvSpPr>
        <p:spPr>
          <a:xfrm>
            <a:off x="-1" y="4347713"/>
            <a:ext cx="9144001" cy="1863306"/>
          </a:xfrm>
          <a:prstGeom prst="rect">
            <a:avLst/>
          </a:prstGeom>
          <a:solidFill>
            <a:schemeClr val="bg1">
              <a:lumMod val="8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>
                <a:solidFill>
                  <a:schemeClr val="tx1"/>
                </a:solidFill>
              </a:rPr>
              <a:t>“Visión”</a:t>
            </a:r>
            <a:r>
              <a:rPr lang="es-ES" sz="4400">
                <a:solidFill>
                  <a:schemeClr val="tx1"/>
                </a:solidFill>
              </a:rPr>
              <a:t> tiene que ver con ver las cosas claras a una gran distancia”</a:t>
            </a:r>
            <a:endParaRPr lang="en-PH"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6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2C7E3D-9D91-8C47-BB9E-7710553A3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57F69B6-8CF9-1B41-A8E0-F7D3F080EE7E}"/>
              </a:ext>
            </a:extLst>
          </p:cNvPr>
          <p:cNvSpPr/>
          <p:nvPr/>
        </p:nvSpPr>
        <p:spPr>
          <a:xfrm>
            <a:off x="-1" y="4347713"/>
            <a:ext cx="9144001" cy="1863306"/>
          </a:xfrm>
          <a:prstGeom prst="rect">
            <a:avLst/>
          </a:prstGeom>
          <a:solidFill>
            <a:schemeClr val="bg1">
              <a:lumMod val="8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>
                <a:solidFill>
                  <a:schemeClr val="tx1"/>
                </a:solidFill>
              </a:rPr>
              <a:t>La </a:t>
            </a:r>
            <a:r>
              <a:rPr lang="es-ES_tradnl" sz="3600" err="1">
                <a:solidFill>
                  <a:schemeClr val="tx1"/>
                </a:solidFill>
              </a:rPr>
              <a:t>visión</a:t>
            </a:r>
            <a:r>
              <a:rPr lang="es-ES_tradnl" sz="3600">
                <a:solidFill>
                  <a:schemeClr val="tx1"/>
                </a:solidFill>
              </a:rPr>
              <a:t> es una perspectiva interior que consume, que trae fervor y que nos atrae fuertemente. </a:t>
            </a:r>
          </a:p>
        </p:txBody>
      </p:sp>
    </p:spTree>
    <p:extLst>
      <p:ext uri="{BB962C8B-B14F-4D97-AF65-F5344CB8AC3E}">
        <p14:creationId xmlns:p14="http://schemas.microsoft.com/office/powerpoint/2010/main" val="1634266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C93CC03-374A-3D4A-AAE9-1A7364D3D58F}"/>
              </a:ext>
            </a:extLst>
          </p:cNvPr>
          <p:cNvSpPr/>
          <p:nvPr/>
        </p:nvSpPr>
        <p:spPr>
          <a:xfrm>
            <a:off x="1999397" y="540057"/>
            <a:ext cx="54710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>
                <a:latin typeface="Arial" panose="020B0604020202020204" pitchFamily="34" charset="0"/>
                <a:cs typeface="Arial" panose="020B0604020202020204" pitchFamily="34" charset="0"/>
              </a:rPr>
              <a:t>EL DOLOR DEL LIDERAZGO</a:t>
            </a:r>
            <a:br>
              <a:rPr lang="es-ES_tradnl" sz="30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1D76D19-79AC-784C-B4A7-280BFBF2E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1863785"/>
            <a:ext cx="7340600" cy="4165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485EE92-80D4-3B4A-82D6-7303A1CFF999}"/>
              </a:ext>
            </a:extLst>
          </p:cNvPr>
          <p:cNvSpPr/>
          <p:nvPr/>
        </p:nvSpPr>
        <p:spPr>
          <a:xfrm>
            <a:off x="807522" y="2743199"/>
            <a:ext cx="2707574" cy="9975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REALIDAD DEL MOMENTO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9CF41E4-884A-EA4E-A788-3F47BADBAEBA}"/>
              </a:ext>
            </a:extLst>
          </p:cNvPr>
          <p:cNvSpPr/>
          <p:nvPr/>
        </p:nvSpPr>
        <p:spPr>
          <a:xfrm>
            <a:off x="5628904" y="2743199"/>
            <a:ext cx="2707574" cy="9975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VISIÓN DE FUTURO </a:t>
            </a:r>
          </a:p>
        </p:txBody>
      </p:sp>
    </p:spTree>
    <p:extLst>
      <p:ext uri="{BB962C8B-B14F-4D97-AF65-F5344CB8AC3E}">
        <p14:creationId xmlns:p14="http://schemas.microsoft.com/office/powerpoint/2010/main" val="319153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1955F59-0937-3241-93F1-0F87DA12B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178" y="1839224"/>
            <a:ext cx="5435600" cy="4076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B8FEF4A-CCC3-8343-BD01-A2A417A96684}"/>
              </a:ext>
            </a:extLst>
          </p:cNvPr>
          <p:cNvSpPr/>
          <p:nvPr/>
        </p:nvSpPr>
        <p:spPr>
          <a:xfrm>
            <a:off x="1527737" y="604651"/>
            <a:ext cx="60885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sz="3000" b="1">
                <a:latin typeface="Arial" panose="020B0604020202020204" pitchFamily="34" charset="0"/>
                <a:cs typeface="Arial" panose="020B0604020202020204" pitchFamily="34" charset="0"/>
              </a:rPr>
              <a:t>¿TE OLVIDASTE DE LA VISIÓN?</a:t>
            </a:r>
            <a:endParaRPr lang="en-PH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983D1AF-3546-4242-9CB3-53C82C0A5664}"/>
              </a:ext>
            </a:extLst>
          </p:cNvPr>
          <p:cNvSpPr/>
          <p:nvPr/>
        </p:nvSpPr>
        <p:spPr>
          <a:xfrm>
            <a:off x="807522" y="2743199"/>
            <a:ext cx="2707574" cy="9975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REALIDAD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023AAA1-3381-634B-AB90-3BCA6E493293}"/>
              </a:ext>
            </a:extLst>
          </p:cNvPr>
          <p:cNvSpPr/>
          <p:nvPr/>
        </p:nvSpPr>
        <p:spPr>
          <a:xfrm>
            <a:off x="5352860" y="4144487"/>
            <a:ext cx="2707574" cy="9975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VISIÓN </a:t>
            </a:r>
          </a:p>
        </p:txBody>
      </p:sp>
    </p:spTree>
    <p:extLst>
      <p:ext uri="{BB962C8B-B14F-4D97-AF65-F5344CB8AC3E}">
        <p14:creationId xmlns:p14="http://schemas.microsoft.com/office/powerpoint/2010/main" val="4051425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17621</TotalTime>
  <Words>1222</Words>
  <Application>Microsoft Macintosh PowerPoint</Application>
  <PresentationFormat>On-screen Show (4:3)</PresentationFormat>
  <Paragraphs>229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Edward LeBron Fairbanks</cp:lastModifiedBy>
  <cp:revision>36</cp:revision>
  <dcterms:created xsi:type="dcterms:W3CDTF">2018-12-26T03:05:05Z</dcterms:created>
  <dcterms:modified xsi:type="dcterms:W3CDTF">2019-04-03T21:42:42Z</dcterms:modified>
</cp:coreProperties>
</file>