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57" r:id="rId3"/>
    <p:sldMasterId id="2147483669" r:id="rId4"/>
    <p:sldMasterId id="2147483681" r:id="rId5"/>
    <p:sldMasterId id="2147483693" r:id="rId6"/>
  </p:sldMasterIdLst>
  <p:notesMasterIdLst>
    <p:notesMasterId r:id="rId178"/>
  </p:notesMasterIdLst>
  <p:sldIdLst>
    <p:sldId id="471" r:id="rId7"/>
    <p:sldId id="472" r:id="rId8"/>
    <p:sldId id="473" r:id="rId9"/>
    <p:sldId id="474" r:id="rId10"/>
    <p:sldId id="464" r:id="rId11"/>
    <p:sldId id="496" r:id="rId12"/>
    <p:sldId id="497" r:id="rId13"/>
    <p:sldId id="498" r:id="rId14"/>
    <p:sldId id="499" r:id="rId15"/>
    <p:sldId id="500" r:id="rId16"/>
    <p:sldId id="501" r:id="rId17"/>
    <p:sldId id="502" r:id="rId18"/>
    <p:sldId id="503" r:id="rId19"/>
    <p:sldId id="504" r:id="rId20"/>
    <p:sldId id="505" r:id="rId21"/>
    <p:sldId id="506" r:id="rId22"/>
    <p:sldId id="507" r:id="rId23"/>
    <p:sldId id="275" r:id="rId24"/>
    <p:sldId id="475" r:id="rId25"/>
    <p:sldId id="508" r:id="rId26"/>
    <p:sldId id="509" r:id="rId27"/>
    <p:sldId id="361" r:id="rId28"/>
    <p:sldId id="362" r:id="rId29"/>
    <p:sldId id="281" r:id="rId30"/>
    <p:sldId id="282" r:id="rId31"/>
    <p:sldId id="283" r:id="rId32"/>
    <p:sldId id="363" r:id="rId33"/>
    <p:sldId id="510" r:id="rId34"/>
    <p:sldId id="476" r:id="rId35"/>
    <p:sldId id="511" r:id="rId36"/>
    <p:sldId id="512" r:id="rId37"/>
    <p:sldId id="513" r:id="rId38"/>
    <p:sldId id="290" r:id="rId39"/>
    <p:sldId id="452" r:id="rId40"/>
    <p:sldId id="368" r:id="rId41"/>
    <p:sldId id="459" r:id="rId42"/>
    <p:sldId id="369" r:id="rId43"/>
    <p:sldId id="370" r:id="rId44"/>
    <p:sldId id="460" r:id="rId45"/>
    <p:sldId id="461" r:id="rId46"/>
    <p:sldId id="371" r:id="rId47"/>
    <p:sldId id="372" r:id="rId48"/>
    <p:sldId id="462" r:id="rId49"/>
    <p:sldId id="373" r:id="rId50"/>
    <p:sldId id="463" r:id="rId51"/>
    <p:sldId id="453" r:id="rId52"/>
    <p:sldId id="292" r:id="rId53"/>
    <p:sldId id="293" r:id="rId54"/>
    <p:sldId id="454" r:id="rId55"/>
    <p:sldId id="514" r:id="rId56"/>
    <p:sldId id="455" r:id="rId57"/>
    <p:sldId id="295" r:id="rId58"/>
    <p:sldId id="296" r:id="rId59"/>
    <p:sldId id="297" r:id="rId60"/>
    <p:sldId id="456" r:id="rId61"/>
    <p:sldId id="477" r:id="rId62"/>
    <p:sldId id="299" r:id="rId63"/>
    <p:sldId id="515" r:id="rId64"/>
    <p:sldId id="301" r:id="rId65"/>
    <p:sldId id="304" r:id="rId66"/>
    <p:sldId id="552" r:id="rId67"/>
    <p:sldId id="396" r:id="rId68"/>
    <p:sldId id="397" r:id="rId69"/>
    <p:sldId id="398" r:id="rId70"/>
    <p:sldId id="399" r:id="rId71"/>
    <p:sldId id="405" r:id="rId72"/>
    <p:sldId id="483" r:id="rId73"/>
    <p:sldId id="410" r:id="rId74"/>
    <p:sldId id="411" r:id="rId75"/>
    <p:sldId id="484" r:id="rId76"/>
    <p:sldId id="413" r:id="rId77"/>
    <p:sldId id="417" r:id="rId78"/>
    <p:sldId id="485" r:id="rId79"/>
    <p:sldId id="419" r:id="rId80"/>
    <p:sldId id="423" r:id="rId81"/>
    <p:sldId id="486" r:id="rId82"/>
    <p:sldId id="425" r:id="rId83"/>
    <p:sldId id="427" r:id="rId84"/>
    <p:sldId id="428" r:id="rId85"/>
    <p:sldId id="487" r:id="rId86"/>
    <p:sldId id="430" r:id="rId87"/>
    <p:sldId id="431" r:id="rId88"/>
    <p:sldId id="488" r:id="rId89"/>
    <p:sldId id="433" r:id="rId90"/>
    <p:sldId id="434" r:id="rId91"/>
    <p:sldId id="489" r:id="rId92"/>
    <p:sldId id="436" r:id="rId93"/>
    <p:sldId id="437" r:id="rId94"/>
    <p:sldId id="490" r:id="rId95"/>
    <p:sldId id="439" r:id="rId96"/>
    <p:sldId id="491" r:id="rId97"/>
    <p:sldId id="441" r:id="rId98"/>
    <p:sldId id="442" r:id="rId99"/>
    <p:sldId id="492" r:id="rId100"/>
    <p:sldId id="444" r:id="rId101"/>
    <p:sldId id="445" r:id="rId102"/>
    <p:sldId id="493" r:id="rId103"/>
    <p:sldId id="448" r:id="rId104"/>
    <p:sldId id="449" r:id="rId105"/>
    <p:sldId id="450" r:id="rId106"/>
    <p:sldId id="451" r:id="rId107"/>
    <p:sldId id="478" r:id="rId108"/>
    <p:sldId id="307" r:id="rId109"/>
    <p:sldId id="306" r:id="rId110"/>
    <p:sldId id="308" r:id="rId111"/>
    <p:sldId id="309" r:id="rId112"/>
    <p:sldId id="516" r:id="rId113"/>
    <p:sldId id="517" r:id="rId114"/>
    <p:sldId id="518" r:id="rId115"/>
    <p:sldId id="519" r:id="rId116"/>
    <p:sldId id="375" r:id="rId117"/>
    <p:sldId id="376" r:id="rId118"/>
    <p:sldId id="377" r:id="rId119"/>
    <p:sldId id="520" r:id="rId120"/>
    <p:sldId id="521" r:id="rId121"/>
    <p:sldId id="378" r:id="rId122"/>
    <p:sldId id="379" r:id="rId123"/>
    <p:sldId id="380" r:id="rId124"/>
    <p:sldId id="381" r:id="rId125"/>
    <p:sldId id="522" r:id="rId126"/>
    <p:sldId id="523" r:id="rId127"/>
    <p:sldId id="382" r:id="rId128"/>
    <p:sldId id="383" r:id="rId129"/>
    <p:sldId id="524" r:id="rId130"/>
    <p:sldId id="525" r:id="rId131"/>
    <p:sldId id="384" r:id="rId132"/>
    <p:sldId id="385" r:id="rId133"/>
    <p:sldId id="386" r:id="rId134"/>
    <p:sldId id="387" r:id="rId135"/>
    <p:sldId id="388" r:id="rId136"/>
    <p:sldId id="389" r:id="rId137"/>
    <p:sldId id="390" r:id="rId138"/>
    <p:sldId id="526" r:id="rId139"/>
    <p:sldId id="527" r:id="rId140"/>
    <p:sldId id="528" r:id="rId141"/>
    <p:sldId id="529" r:id="rId142"/>
    <p:sldId id="391" r:id="rId143"/>
    <p:sldId id="392" r:id="rId144"/>
    <p:sldId id="393" r:id="rId145"/>
    <p:sldId id="394" r:id="rId146"/>
    <p:sldId id="395" r:id="rId147"/>
    <p:sldId id="530" r:id="rId148"/>
    <p:sldId id="531" r:id="rId149"/>
    <p:sldId id="532" r:id="rId150"/>
    <p:sldId id="533" r:id="rId151"/>
    <p:sldId id="555" r:id="rId152"/>
    <p:sldId id="479" r:id="rId153"/>
    <p:sldId id="344" r:id="rId154"/>
    <p:sldId id="534" r:id="rId155"/>
    <p:sldId id="535" r:id="rId156"/>
    <p:sldId id="536" r:id="rId157"/>
    <p:sldId id="537" r:id="rId158"/>
    <p:sldId id="538" r:id="rId159"/>
    <p:sldId id="539" r:id="rId160"/>
    <p:sldId id="540" r:id="rId161"/>
    <p:sldId id="541" r:id="rId162"/>
    <p:sldId id="542" r:id="rId163"/>
    <p:sldId id="543" r:id="rId164"/>
    <p:sldId id="544" r:id="rId165"/>
    <p:sldId id="545" r:id="rId166"/>
    <p:sldId id="546" r:id="rId167"/>
    <p:sldId id="547" r:id="rId168"/>
    <p:sldId id="548" r:id="rId169"/>
    <p:sldId id="553" r:id="rId170"/>
    <p:sldId id="554" r:id="rId171"/>
    <p:sldId id="480" r:id="rId172"/>
    <p:sldId id="549" r:id="rId173"/>
    <p:sldId id="550" r:id="rId174"/>
    <p:sldId id="551" r:id="rId175"/>
    <p:sldId id="556" r:id="rId176"/>
    <p:sldId id="557" r:id="rId177"/>
  </p:sldIdLst>
  <p:sldSz cx="9144000" cy="6858000" type="screen4x3"/>
  <p:notesSz cx="7077075"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66FF33"/>
    <a:srgbClr val="CC9900"/>
    <a:srgbClr val="3366FF"/>
    <a:srgbClr val="FFFF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1" autoAdjust="0"/>
  </p:normalViewPr>
  <p:slideViewPr>
    <p:cSldViewPr>
      <p:cViewPr varScale="1">
        <p:scale>
          <a:sx n="71" d="100"/>
          <a:sy n="71" d="100"/>
        </p:scale>
        <p:origin x="-976" y="-112"/>
      </p:cViewPr>
      <p:guideLst>
        <p:guide orient="horz" pos="2160"/>
        <p:guide pos="2880"/>
      </p:guideLst>
    </p:cSldViewPr>
  </p:slideViewPr>
  <p:notesTextViewPr>
    <p:cViewPr>
      <p:scale>
        <a:sx n="1" d="1"/>
        <a:sy n="1" d="1"/>
      </p:scale>
      <p:origin x="0" y="0"/>
    </p:cViewPr>
  </p:notesTextViewPr>
  <p:sorterViewPr>
    <p:cViewPr>
      <p:scale>
        <a:sx n="100" d="100"/>
        <a:sy n="100" d="100"/>
      </p:scale>
      <p:origin x="0" y="2670"/>
    </p:cViewPr>
  </p:sorter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36.xml"/><Relationship Id="rId143" Type="http://schemas.openxmlformats.org/officeDocument/2006/relationships/slide" Target="slides/slide137.xml"/><Relationship Id="rId144" Type="http://schemas.openxmlformats.org/officeDocument/2006/relationships/slide" Target="slides/slide138.xml"/><Relationship Id="rId145" Type="http://schemas.openxmlformats.org/officeDocument/2006/relationships/slide" Target="slides/slide139.xml"/><Relationship Id="rId146" Type="http://schemas.openxmlformats.org/officeDocument/2006/relationships/slide" Target="slides/slide140.xml"/><Relationship Id="rId147" Type="http://schemas.openxmlformats.org/officeDocument/2006/relationships/slide" Target="slides/slide141.xml"/><Relationship Id="rId148" Type="http://schemas.openxmlformats.org/officeDocument/2006/relationships/slide" Target="slides/slide142.xml"/><Relationship Id="rId149" Type="http://schemas.openxmlformats.org/officeDocument/2006/relationships/slide" Target="slides/slide143.xml"/><Relationship Id="rId180" Type="http://schemas.openxmlformats.org/officeDocument/2006/relationships/presProps" Target="presProps.xml"/><Relationship Id="rId181" Type="http://schemas.openxmlformats.org/officeDocument/2006/relationships/viewProps" Target="viewProps.xml"/><Relationship Id="rId182" Type="http://schemas.openxmlformats.org/officeDocument/2006/relationships/theme" Target="theme/theme1.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83" Type="http://schemas.openxmlformats.org/officeDocument/2006/relationships/tableStyles" Target="tableStyles.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 Id="rId110" Type="http://schemas.openxmlformats.org/officeDocument/2006/relationships/slide" Target="slides/slide104.xml"/><Relationship Id="rId111" Type="http://schemas.openxmlformats.org/officeDocument/2006/relationships/slide" Target="slides/slide105.xml"/><Relationship Id="rId112" Type="http://schemas.openxmlformats.org/officeDocument/2006/relationships/slide" Target="slides/slide106.xml"/><Relationship Id="rId113" Type="http://schemas.openxmlformats.org/officeDocument/2006/relationships/slide" Target="slides/slide107.xml"/><Relationship Id="rId114" Type="http://schemas.openxmlformats.org/officeDocument/2006/relationships/slide" Target="slides/slide108.xml"/><Relationship Id="rId115" Type="http://schemas.openxmlformats.org/officeDocument/2006/relationships/slide" Target="slides/slide109.xml"/><Relationship Id="rId116" Type="http://schemas.openxmlformats.org/officeDocument/2006/relationships/slide" Target="slides/slide110.xml"/><Relationship Id="rId117" Type="http://schemas.openxmlformats.org/officeDocument/2006/relationships/slide" Target="slides/slide111.xml"/><Relationship Id="rId118" Type="http://schemas.openxmlformats.org/officeDocument/2006/relationships/slide" Target="slides/slide112.xml"/><Relationship Id="rId119" Type="http://schemas.openxmlformats.org/officeDocument/2006/relationships/slide" Target="slides/slide113.xml"/><Relationship Id="rId150" Type="http://schemas.openxmlformats.org/officeDocument/2006/relationships/slide" Target="slides/slide144.xml"/><Relationship Id="rId151" Type="http://schemas.openxmlformats.org/officeDocument/2006/relationships/slide" Target="slides/slide145.xml"/><Relationship Id="rId152" Type="http://schemas.openxmlformats.org/officeDocument/2006/relationships/slide" Target="slides/slide146.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53" Type="http://schemas.openxmlformats.org/officeDocument/2006/relationships/slide" Target="slides/slide147.xml"/><Relationship Id="rId154" Type="http://schemas.openxmlformats.org/officeDocument/2006/relationships/slide" Target="slides/slide148.xml"/><Relationship Id="rId155" Type="http://schemas.openxmlformats.org/officeDocument/2006/relationships/slide" Target="slides/slide149.xml"/><Relationship Id="rId156" Type="http://schemas.openxmlformats.org/officeDocument/2006/relationships/slide" Target="slides/slide150.xml"/><Relationship Id="rId157" Type="http://schemas.openxmlformats.org/officeDocument/2006/relationships/slide" Target="slides/slide151.xml"/><Relationship Id="rId158" Type="http://schemas.openxmlformats.org/officeDocument/2006/relationships/slide" Target="slides/slide152.xml"/><Relationship Id="rId159" Type="http://schemas.openxmlformats.org/officeDocument/2006/relationships/slide" Target="slides/slide15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slide" Target="slides/slide87.xml"/><Relationship Id="rId94" Type="http://schemas.openxmlformats.org/officeDocument/2006/relationships/slide" Target="slides/slide88.xml"/><Relationship Id="rId95" Type="http://schemas.openxmlformats.org/officeDocument/2006/relationships/slide" Target="slides/slide89.xml"/><Relationship Id="rId96" Type="http://schemas.openxmlformats.org/officeDocument/2006/relationships/slide" Target="slides/slide90.xml"/><Relationship Id="rId97" Type="http://schemas.openxmlformats.org/officeDocument/2006/relationships/slide" Target="slides/slide91.xml"/><Relationship Id="rId98" Type="http://schemas.openxmlformats.org/officeDocument/2006/relationships/slide" Target="slides/slide92.xml"/><Relationship Id="rId99" Type="http://schemas.openxmlformats.org/officeDocument/2006/relationships/slide" Target="slides/slide93.xml"/><Relationship Id="rId120" Type="http://schemas.openxmlformats.org/officeDocument/2006/relationships/slide" Target="slides/slide114.xml"/><Relationship Id="rId121" Type="http://schemas.openxmlformats.org/officeDocument/2006/relationships/slide" Target="slides/slide115.xml"/><Relationship Id="rId122" Type="http://schemas.openxmlformats.org/officeDocument/2006/relationships/slide" Target="slides/slide116.xml"/><Relationship Id="rId123" Type="http://schemas.openxmlformats.org/officeDocument/2006/relationships/slide" Target="slides/slide117.xml"/><Relationship Id="rId124" Type="http://schemas.openxmlformats.org/officeDocument/2006/relationships/slide" Target="slides/slide118.xml"/><Relationship Id="rId125" Type="http://schemas.openxmlformats.org/officeDocument/2006/relationships/slide" Target="slides/slide119.xml"/><Relationship Id="rId126" Type="http://schemas.openxmlformats.org/officeDocument/2006/relationships/slide" Target="slides/slide120.xml"/><Relationship Id="rId127" Type="http://schemas.openxmlformats.org/officeDocument/2006/relationships/slide" Target="slides/slide121.xml"/><Relationship Id="rId128" Type="http://schemas.openxmlformats.org/officeDocument/2006/relationships/slide" Target="slides/slide122.xml"/><Relationship Id="rId129" Type="http://schemas.openxmlformats.org/officeDocument/2006/relationships/slide" Target="slides/slide123.xml"/><Relationship Id="rId160" Type="http://schemas.openxmlformats.org/officeDocument/2006/relationships/slide" Target="slides/slide154.xml"/><Relationship Id="rId161" Type="http://schemas.openxmlformats.org/officeDocument/2006/relationships/slide" Target="slides/slide155.xml"/><Relationship Id="rId162" Type="http://schemas.openxmlformats.org/officeDocument/2006/relationships/slide" Target="slides/slide156.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63" Type="http://schemas.openxmlformats.org/officeDocument/2006/relationships/slide" Target="slides/slide157.xml"/><Relationship Id="rId164" Type="http://schemas.openxmlformats.org/officeDocument/2006/relationships/slide" Target="slides/slide158.xml"/><Relationship Id="rId165" Type="http://schemas.openxmlformats.org/officeDocument/2006/relationships/slide" Target="slides/slide159.xml"/><Relationship Id="rId166" Type="http://schemas.openxmlformats.org/officeDocument/2006/relationships/slide" Target="slides/slide160.xml"/><Relationship Id="rId167" Type="http://schemas.openxmlformats.org/officeDocument/2006/relationships/slide" Target="slides/slide161.xml"/><Relationship Id="rId168" Type="http://schemas.openxmlformats.org/officeDocument/2006/relationships/slide" Target="slides/slide162.xml"/><Relationship Id="rId169" Type="http://schemas.openxmlformats.org/officeDocument/2006/relationships/slide" Target="slides/slide16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130" Type="http://schemas.openxmlformats.org/officeDocument/2006/relationships/slide" Target="slides/slide124.xml"/><Relationship Id="rId131" Type="http://schemas.openxmlformats.org/officeDocument/2006/relationships/slide" Target="slides/slide125.xml"/><Relationship Id="rId132" Type="http://schemas.openxmlformats.org/officeDocument/2006/relationships/slide" Target="slides/slide126.xml"/><Relationship Id="rId133" Type="http://schemas.openxmlformats.org/officeDocument/2006/relationships/slide" Target="slides/slide127.xml"/><Relationship Id="rId134" Type="http://schemas.openxmlformats.org/officeDocument/2006/relationships/slide" Target="slides/slide128.xml"/><Relationship Id="rId135" Type="http://schemas.openxmlformats.org/officeDocument/2006/relationships/slide" Target="slides/slide129.xml"/><Relationship Id="rId136" Type="http://schemas.openxmlformats.org/officeDocument/2006/relationships/slide" Target="slides/slide130.xml"/><Relationship Id="rId137" Type="http://schemas.openxmlformats.org/officeDocument/2006/relationships/slide" Target="slides/slide131.xml"/><Relationship Id="rId138" Type="http://schemas.openxmlformats.org/officeDocument/2006/relationships/slide" Target="slides/slide132.xml"/><Relationship Id="rId139" Type="http://schemas.openxmlformats.org/officeDocument/2006/relationships/slide" Target="slides/slide133.xml"/><Relationship Id="rId170" Type="http://schemas.openxmlformats.org/officeDocument/2006/relationships/slide" Target="slides/slide164.xml"/><Relationship Id="rId171" Type="http://schemas.openxmlformats.org/officeDocument/2006/relationships/slide" Target="slides/slide165.xml"/><Relationship Id="rId172" Type="http://schemas.openxmlformats.org/officeDocument/2006/relationships/slide" Target="slides/slide166.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173" Type="http://schemas.openxmlformats.org/officeDocument/2006/relationships/slide" Target="slides/slide167.xml"/><Relationship Id="rId174" Type="http://schemas.openxmlformats.org/officeDocument/2006/relationships/slide" Target="slides/slide168.xml"/><Relationship Id="rId175" Type="http://schemas.openxmlformats.org/officeDocument/2006/relationships/slide" Target="slides/slide169.xml"/><Relationship Id="rId176" Type="http://schemas.openxmlformats.org/officeDocument/2006/relationships/slide" Target="slides/slide170.xml"/><Relationship Id="rId177" Type="http://schemas.openxmlformats.org/officeDocument/2006/relationships/slide" Target="slides/slide171.xml"/><Relationship Id="rId178" Type="http://schemas.openxmlformats.org/officeDocument/2006/relationships/notesMaster" Target="notesMasters/notesMaster1.xml"/><Relationship Id="rId179" Type="http://schemas.openxmlformats.org/officeDocument/2006/relationships/printerSettings" Target="printerSettings/printerSettings1.bin"/><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100" Type="http://schemas.openxmlformats.org/officeDocument/2006/relationships/slide" Target="slides/slide94.xml"/><Relationship Id="rId101" Type="http://schemas.openxmlformats.org/officeDocument/2006/relationships/slide" Target="slides/slide95.xml"/><Relationship Id="rId102" Type="http://schemas.openxmlformats.org/officeDocument/2006/relationships/slide" Target="slides/slide96.xml"/><Relationship Id="rId103" Type="http://schemas.openxmlformats.org/officeDocument/2006/relationships/slide" Target="slides/slide97.xml"/><Relationship Id="rId104" Type="http://schemas.openxmlformats.org/officeDocument/2006/relationships/slide" Target="slides/slide98.xml"/><Relationship Id="rId105" Type="http://schemas.openxmlformats.org/officeDocument/2006/relationships/slide" Target="slides/slide99.xml"/><Relationship Id="rId106" Type="http://schemas.openxmlformats.org/officeDocument/2006/relationships/slide" Target="slides/slide100.xml"/><Relationship Id="rId107" Type="http://schemas.openxmlformats.org/officeDocument/2006/relationships/slide" Target="slides/slide101.xml"/><Relationship Id="rId108" Type="http://schemas.openxmlformats.org/officeDocument/2006/relationships/slide" Target="slides/slide102.xml"/><Relationship Id="rId109" Type="http://schemas.openxmlformats.org/officeDocument/2006/relationships/slide" Target="slides/slide103.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40" Type="http://schemas.openxmlformats.org/officeDocument/2006/relationships/slide" Target="slides/slide134.xml"/><Relationship Id="rId141" Type="http://schemas.openxmlformats.org/officeDocument/2006/relationships/slide" Target="slides/slide1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idx="1"/>
          </p:nvPr>
        </p:nvSpPr>
        <p:spPr>
          <a:xfrm>
            <a:off x="4008705" y="0"/>
            <a:ext cx="3066733" cy="469662"/>
          </a:xfrm>
          <a:prstGeom prst="rect">
            <a:avLst/>
          </a:prstGeom>
        </p:spPr>
        <p:txBody>
          <a:bodyPr vert="horz" lIns="94110" tIns="47055" rIns="94110" bIns="47055" rtlCol="0"/>
          <a:lstStyle>
            <a:lvl1pPr algn="r">
              <a:defRPr sz="1200"/>
            </a:lvl1pPr>
          </a:lstStyle>
          <a:p>
            <a:fld id="{05FF025A-4A10-4F08-9EDA-0DFE10A65D00}" type="datetimeFigureOut">
              <a:rPr lang="en-US" smtClean="0"/>
              <a:t>5/14/13</a:t>
            </a:fld>
            <a:endParaRPr lang="en-US"/>
          </a:p>
        </p:txBody>
      </p:sp>
      <p:sp>
        <p:nvSpPr>
          <p:cNvPr id="4" name="Slide Image Placeholder 3"/>
          <p:cNvSpPr>
            <a:spLocks noGrp="1" noRot="1" noChangeAspect="1"/>
          </p:cNvSpPr>
          <p:nvPr>
            <p:ph type="sldImg" idx="2"/>
          </p:nvPr>
        </p:nvSpPr>
        <p:spPr>
          <a:xfrm>
            <a:off x="1190625" y="704850"/>
            <a:ext cx="4695825" cy="3522663"/>
          </a:xfrm>
          <a:prstGeom prst="rect">
            <a:avLst/>
          </a:prstGeom>
          <a:noFill/>
          <a:ln w="12700">
            <a:solidFill>
              <a:prstClr val="black"/>
            </a:solidFill>
          </a:ln>
        </p:spPr>
        <p:txBody>
          <a:bodyPr vert="horz" lIns="94110" tIns="47055" rIns="94110" bIns="47055" rtlCol="0" anchor="ctr"/>
          <a:lstStyle/>
          <a:p>
            <a:endParaRPr lang="en-US"/>
          </a:p>
        </p:txBody>
      </p:sp>
      <p:sp>
        <p:nvSpPr>
          <p:cNvPr id="5" name="Notes Placeholder 4"/>
          <p:cNvSpPr>
            <a:spLocks noGrp="1"/>
          </p:cNvSpPr>
          <p:nvPr>
            <p:ph type="body" sz="quarter" idx="3"/>
          </p:nvPr>
        </p:nvSpPr>
        <p:spPr>
          <a:xfrm>
            <a:off x="707708" y="4461788"/>
            <a:ext cx="5661660" cy="4226957"/>
          </a:xfrm>
          <a:prstGeom prst="rect">
            <a:avLst/>
          </a:prstGeom>
        </p:spPr>
        <p:txBody>
          <a:bodyPr vert="horz" lIns="94110" tIns="47055" rIns="94110" bIns="4705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1946"/>
            <a:ext cx="3066733" cy="469662"/>
          </a:xfrm>
          <a:prstGeom prst="rect">
            <a:avLst/>
          </a:prstGeom>
        </p:spPr>
        <p:txBody>
          <a:bodyPr vert="horz" lIns="94110" tIns="47055" rIns="94110" bIns="47055"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21946"/>
            <a:ext cx="3066733" cy="469662"/>
          </a:xfrm>
          <a:prstGeom prst="rect">
            <a:avLst/>
          </a:prstGeom>
        </p:spPr>
        <p:txBody>
          <a:bodyPr vert="horz" lIns="94110" tIns="47055" rIns="94110" bIns="47055" rtlCol="0" anchor="b"/>
          <a:lstStyle>
            <a:lvl1pPr algn="r">
              <a:defRPr sz="1200"/>
            </a:lvl1pPr>
          </a:lstStyle>
          <a:p>
            <a:fld id="{06280E68-E36A-47AA-88B8-B9BA23573822}" type="slidenum">
              <a:rPr lang="en-US" smtClean="0"/>
              <a:t>‹#›</a:t>
            </a:fld>
            <a:endParaRPr lang="en-US"/>
          </a:p>
        </p:txBody>
      </p:sp>
    </p:spTree>
    <p:extLst>
      <p:ext uri="{BB962C8B-B14F-4D97-AF65-F5344CB8AC3E}">
        <p14:creationId xmlns:p14="http://schemas.microsoft.com/office/powerpoint/2010/main" val="3454333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26E39C-4D34-4897-922C-CF29B890F4BC}" type="slidenum">
              <a:rPr lang="en-US" smtClean="0"/>
              <a:pPr>
                <a:defRPr/>
              </a:pPr>
              <a:t>62</a:t>
            </a:fld>
            <a:endParaRPr lang="en-US" dirty="0"/>
          </a:p>
        </p:txBody>
      </p:sp>
    </p:spTree>
    <p:extLst>
      <p:ext uri="{BB962C8B-B14F-4D97-AF65-F5344CB8AC3E}">
        <p14:creationId xmlns:p14="http://schemas.microsoft.com/office/powerpoint/2010/main" val="1853320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A3F4FA41-6C16-486D-A703-4510B1A5D88E}" type="slidenum">
              <a:rPr lang="en-US" b="0">
                <a:latin typeface="Times New Roman" pitchFamily="18" charset="0"/>
              </a:rPr>
              <a:pPr/>
              <a:t>74</a:t>
            </a:fld>
            <a:endParaRPr lang="en-US" b="0" dirty="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5/14/13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76</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1820BF91-82FD-401C-844E-A7FB628B50EF}" type="slidenum">
              <a:rPr lang="en-US" b="0">
                <a:latin typeface="Times New Roman" pitchFamily="18" charset="0"/>
              </a:rPr>
              <a:pPr/>
              <a:t>77</a:t>
            </a:fld>
            <a:endParaRPr lang="en-US" b="0" dirty="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615DFB0B-A502-4E40-9673-7DAA0A6999A3}" type="slidenum">
              <a:rPr lang="en-US" b="0">
                <a:latin typeface="Times New Roman" pitchFamily="18" charset="0"/>
              </a:rPr>
              <a:pPr/>
              <a:t>78</a:t>
            </a:fld>
            <a:endParaRPr lang="en-US" b="0" dirty="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8193B14E-8E4E-4F5D-B8F5-1B44E659DD6A}" type="slidenum">
              <a:rPr lang="en-US" b="0">
                <a:latin typeface="Times New Roman" pitchFamily="18" charset="0"/>
              </a:rPr>
              <a:pPr/>
              <a:t>79</a:t>
            </a:fld>
            <a:endParaRPr lang="en-US" b="0" dirty="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5/14/13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80</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5/14/13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83</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5/14/13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86</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42F9AB0B-A671-4A41-A6E4-2001A8A0CEED}" type="slidenum">
              <a:rPr lang="en-US" b="0">
                <a:latin typeface="Times New Roman" pitchFamily="18" charset="0"/>
              </a:rPr>
              <a:pPr/>
              <a:t>87</a:t>
            </a:fld>
            <a:endParaRPr lang="en-US" b="0" dirty="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5/14/13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89</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5/14/13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63</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5/14/13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91</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5/14/13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94</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6625AFDE-0975-4CE3-A1C2-CE034B9DA37C}" type="slidenum">
              <a:rPr lang="en-US" b="0">
                <a:latin typeface="Times New Roman" pitchFamily="18" charset="0"/>
              </a:rPr>
              <a:pPr/>
              <a:t>95</a:t>
            </a:fld>
            <a:endParaRPr lang="en-US" b="0" dirty="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5/14/13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97</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7C4C60D7-178D-4B03-A5FC-74A95C702C4C}" type="slidenum">
              <a:rPr lang="en-US" b="0">
                <a:latin typeface="Times New Roman" pitchFamily="18" charset="0"/>
              </a:rPr>
              <a:pPr/>
              <a:t>98</a:t>
            </a:fld>
            <a:endParaRPr lang="en-US" b="0" dirty="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4F9734FD-519B-473E-974B-6A683CB04B1D}" type="slidenum">
              <a:rPr lang="en-US" b="0">
                <a:latin typeface="Times New Roman" pitchFamily="18" charset="0"/>
              </a:rPr>
              <a:pPr/>
              <a:t>99</a:t>
            </a:fld>
            <a:endParaRPr lang="en-US" b="0" dirty="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2D156B1E-F786-43DF-BAE0-622DDAAA3440}" type="slidenum">
              <a:rPr lang="en-US" b="0">
                <a:latin typeface="Times New Roman" pitchFamily="18" charset="0"/>
              </a:rPr>
              <a:pPr/>
              <a:t>64</a:t>
            </a:fld>
            <a:endParaRPr lang="en-US" b="0" dirty="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C0163A61-248A-4C70-BC97-43E549497D71}" type="slidenum">
              <a:rPr lang="en-US" b="0">
                <a:latin typeface="Times New Roman" pitchFamily="18" charset="0"/>
              </a:rPr>
              <a:pPr/>
              <a:t>65</a:t>
            </a:fld>
            <a:endParaRPr lang="en-US" b="0" dirty="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5/14/13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67</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32839520-95A6-4D5E-BCF2-EFA8308A89AE}" type="slidenum">
              <a:rPr lang="en-US" b="0">
                <a:latin typeface="Times New Roman" pitchFamily="18" charset="0"/>
              </a:rPr>
              <a:pPr/>
              <a:t>68</a:t>
            </a:fld>
            <a:endParaRPr lang="en-US" b="0" dirty="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5/14/13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70</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76857907-8F62-4DEC-8DB8-A13ED980BC4B}" type="slidenum">
              <a:rPr lang="en-US" b="0">
                <a:latin typeface="Times New Roman" pitchFamily="18" charset="0"/>
              </a:rPr>
              <a:pPr/>
              <a:t>71</a:t>
            </a:fld>
            <a:endParaRPr lang="en-US" b="0" dirty="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5/14/13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73</a:t>
            </a:fld>
            <a:endParaRPr lang="en-US" dirty="0"/>
          </a:p>
        </p:txBody>
      </p:sp>
    </p:spTree>
    <p:extLst>
      <p:ext uri="{BB962C8B-B14F-4D97-AF65-F5344CB8AC3E}">
        <p14:creationId xmlns:p14="http://schemas.microsoft.com/office/powerpoint/2010/main" val="319512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CA01A4-FF66-4450-B477-1C4AED0DAA92}" type="datetimeFigureOut">
              <a:rPr lang="en-US" smtClean="0"/>
              <a:t>5/14/13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089E7-1ABD-4B06-BDCA-34C21F9EE35C}" type="slidenum">
              <a:rPr lang="en-US" smtClean="0"/>
              <a:t>‹#›</a:t>
            </a:fld>
            <a:endParaRPr lang="en-US"/>
          </a:p>
        </p:txBody>
      </p:sp>
    </p:spTree>
    <p:extLst>
      <p:ext uri="{BB962C8B-B14F-4D97-AF65-F5344CB8AC3E}">
        <p14:creationId xmlns:p14="http://schemas.microsoft.com/office/powerpoint/2010/main" val="112173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1CD0B4-DA0E-4330-9080-67E0E3FAD6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8691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EF0D3F-CEB9-4D2A-A22E-4444E05D98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3740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DFD73AD-4925-4D31-91AD-EC26C668E4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5207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3A44B9F-B5D1-43CD-8C2E-5007B9C598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1148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FAD4FEA-DC68-441C-AC4B-518DC044FD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3767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6FFE65-84A0-4470-93A0-24D4DC2956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6414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C30944-1FC4-4396-B690-E87D260534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8016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CB3DD1-4BBA-4E16-877B-572869EBEF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0400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9A2CC6-9E31-4D45-8A81-1DF4D4553A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747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363DDF-F2CA-418F-A5AC-DC98542FD4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702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A1EB8346-A409-4561-B6DE-A0B558F29DE0}" type="datetime3">
              <a:rPr lang="en-US" smtClean="0"/>
              <a:t>14 May 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3A79DAE-B6A4-41DC-A46E-1FF3FB646B13}" type="slidenum">
              <a:rPr lang="en-US" smtClean="0"/>
              <a:pPr>
                <a:defRPr/>
              </a:pPr>
              <a:t>‹#›</a:t>
            </a:fld>
            <a:endParaRPr lang="en-US"/>
          </a:p>
        </p:txBody>
      </p:sp>
    </p:spTree>
    <p:extLst>
      <p:ext uri="{BB962C8B-B14F-4D97-AF65-F5344CB8AC3E}">
        <p14:creationId xmlns:p14="http://schemas.microsoft.com/office/powerpoint/2010/main" val="381295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8043C3-3E00-4C33-B6CD-5500025F4E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5680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1CD0B4-DA0E-4330-9080-67E0E3FAD6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2087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EF0D3F-CEB9-4D2A-A22E-4444E05D98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5469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DFD73AD-4925-4D31-91AD-EC26C668E4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2555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3A44B9F-B5D1-43CD-8C2E-5007B9C598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6004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FAD4FEA-DC68-441C-AC4B-518DC044FD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4820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6FFE65-84A0-4470-93A0-24D4DC2956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79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C30944-1FC4-4396-B690-E87D260534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1645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CB3DD1-4BBA-4E16-877B-572869EBEF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678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9A2CC6-9E31-4D45-8A81-1DF4D4553A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46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4CC69E66-4DAD-4334-AAAA-5C09B0059E9E}" type="datetime3">
              <a:rPr lang="en-US" smtClean="0"/>
              <a:t>14 May 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5CA37E0-63DD-4030-A1CE-AE26E3E9D5F1}" type="slidenum">
              <a:rPr lang="en-US" smtClean="0"/>
              <a:pPr>
                <a:defRPr/>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3203804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363DDF-F2CA-418F-A5AC-DC98542FD4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40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8043C3-3E00-4C33-B6CD-5500025F4E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5779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1CD0B4-DA0E-4330-9080-67E0E3FAD6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6505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EF0D3F-CEB9-4D2A-A22E-4444E05D98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7823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DFD73AD-4925-4D31-91AD-EC26C668E4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84899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3A44B9F-B5D1-43CD-8C2E-5007B9C598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5143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FAD4FEA-DC68-441C-AC4B-518DC044FD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133420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6FFE65-84A0-4470-93A0-24D4DC2956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83091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C30944-1FC4-4396-B690-E87D260534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2129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CB3DD1-4BBA-4E16-877B-572869EBEF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285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fld id="{E4318562-81FE-4016-BCE9-8B7EB2ABDB46}" type="datetime3">
              <a:rPr lang="en-US" smtClean="0"/>
              <a:t>14 May 2013</a:t>
            </a:fld>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480CEA4B-FF60-4C3D-80A6-97C0839E034E}" type="slidenum">
              <a:rPr lang="en-US"/>
              <a:pPr>
                <a:defRPr/>
              </a:pPr>
              <a:t>‹#›</a:t>
            </a:fld>
            <a:endParaRPr lang="en-US"/>
          </a:p>
        </p:txBody>
      </p:sp>
    </p:spTree>
    <p:extLst>
      <p:ext uri="{BB962C8B-B14F-4D97-AF65-F5344CB8AC3E}">
        <p14:creationId xmlns:p14="http://schemas.microsoft.com/office/powerpoint/2010/main" val="10931973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9A2CC6-9E31-4D45-8A81-1DF4D4553A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749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363DDF-F2CA-418F-A5AC-DC98542FD4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91017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8043C3-3E00-4C33-B6CD-5500025F4E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1048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1CD0B4-DA0E-4330-9080-67E0E3FAD6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6687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EF0D3F-CEB9-4D2A-A22E-4444E05D98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8776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DFD73AD-4925-4D31-91AD-EC26C668E4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4715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3A44B9F-B5D1-43CD-8C2E-5007B9C598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3648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FAD4FEA-DC68-441C-AC4B-518DC044FD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01995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6FFE65-84A0-4470-93A0-24D4DC2956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73105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C30944-1FC4-4396-B690-E87D260534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16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fld id="{28A4EA4E-ED47-4537-8BF5-36C2D8848131}" type="datetime3">
              <a:rPr lang="en-US" smtClean="0"/>
              <a:t>14 May 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8EFC15B-12D5-49B0-BF8A-10B29BBE329B}" type="slidenum">
              <a:rPr lang="en-US" smtClean="0"/>
              <a:pPr>
                <a:defRPr/>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71876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CB3DD1-4BBA-4E16-877B-572869EBEF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00908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9A2CC6-9E31-4D45-8A81-1DF4D4553A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9622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367C7C9C-CE79-45B7-84B1-1EC8071EBD03}" type="datetime3">
              <a:rPr lang="en-US" smtClean="0"/>
              <a:t>14 May 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B61F53-59AC-4827-AE08-504AD04A22EE}" type="slidenum">
              <a:rPr lang="en-US" smtClean="0"/>
              <a:pPr>
                <a:defRPr/>
              </a:pPr>
              <a:t>‹#›</a:t>
            </a:fld>
            <a:endParaRPr lang="en-US"/>
          </a:p>
        </p:txBody>
      </p:sp>
    </p:spTree>
    <p:extLst>
      <p:ext uri="{BB962C8B-B14F-4D97-AF65-F5344CB8AC3E}">
        <p14:creationId xmlns:p14="http://schemas.microsoft.com/office/powerpoint/2010/main" val="88107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CA01A4-FF66-4450-B477-1C4AED0DAA92}" type="datetimeFigureOut">
              <a:rPr lang="en-US" smtClean="0">
                <a:solidFill>
                  <a:prstClr val="black">
                    <a:tint val="75000"/>
                  </a:prstClr>
                </a:solidFill>
              </a:rPr>
              <a:pPr/>
              <a:t>5/14/13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F089E7-1ABD-4B06-BDCA-34C21F9EE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47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363DDF-F2CA-418F-A5AC-DC98542FD4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865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8043C3-3E00-4C33-B6CD-5500025F4E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6514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theme" Target="../theme/theme3.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4.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theme" Target="../theme/theme5.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theme" Target="../theme/theme6.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A01A4-FF66-4450-B477-1C4AED0DAA92}" type="datetimeFigureOut">
              <a:rPr lang="en-US" smtClean="0"/>
              <a:t>5/14/13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089E7-1ABD-4B06-BDCA-34C21F9EE35C}" type="slidenum">
              <a:rPr lang="en-US" smtClean="0"/>
              <a:t>‹#›</a:t>
            </a:fld>
            <a:endParaRPr lang="en-US"/>
          </a:p>
        </p:txBody>
      </p:sp>
    </p:spTree>
    <p:extLst>
      <p:ext uri="{BB962C8B-B14F-4D97-AF65-F5344CB8AC3E}">
        <p14:creationId xmlns:p14="http://schemas.microsoft.com/office/powerpoint/2010/main" val="985142876"/>
      </p:ext>
    </p:extLst>
  </p:cSld>
  <p:clrMap bg1="dk1" tx1="lt1" bg2="dk2" tx2="lt2" accent1="accent1" accent2="accent2" accent3="accent3" accent4="accent4" accent5="accent5" accent6="accent6" hlink="hlink" folHlink="folHlink"/>
  <p:sldLayoutIdLst>
    <p:sldLayoutId id="2147483654" r:id="rId1"/>
    <p:sldLayoutId id="2147483705" r:id="rId2"/>
    <p:sldLayoutId id="2147483707" r:id="rId3"/>
    <p:sldLayoutId id="2147483708" r:id="rId4"/>
    <p:sldLayoutId id="2147483709" r:id="rId5"/>
    <p:sldLayoutId id="2147483710"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A01A4-FF66-4450-B477-1C4AED0DAA92}" type="datetimeFigureOut">
              <a:rPr lang="en-US" smtClean="0">
                <a:solidFill>
                  <a:prstClr val="black">
                    <a:tint val="75000"/>
                  </a:prstClr>
                </a:solidFill>
              </a:rPr>
              <a:pPr/>
              <a:t>5/14/13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089E7-1ABD-4B06-BDCA-34C21F9EE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863246"/>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AEF3B40-087E-40BF-820F-FC7DFB669CF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83459965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AEF3B40-087E-40BF-820F-FC7DFB669CF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9295346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AEF3B40-087E-40BF-820F-FC7DFB669CF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0864540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AEF3B40-087E-40BF-820F-FC7DFB669CF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94804161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2.wdp"/></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w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6.wmf"/></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6.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6.w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6.w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6.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37.jpg"/><Relationship Id="rId3" Type="http://schemas.openxmlformats.org/officeDocument/2006/relationships/image" Target="../media/image38.jp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6.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6.w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6.wm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36.wmf"/></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36.w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36.wmf"/></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youtube.com/watch?v=qrjiODxJC2g" TargetMode="External"/><Relationship Id="rId3" Type="http://schemas.openxmlformats.org/officeDocument/2006/relationships/image" Target="../media/image39.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2.wdp"/></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jpe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png"/><Relationship Id="rId3" Type="http://schemas.openxmlformats.org/officeDocument/2006/relationships/hyperlink" Target="http://www.youtube.com/watch?v=kxYQ4CXoIwg" TargetMode="Externa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2.wdp"/></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microsoft.com/office/2007/relationships/hdphoto" Target="../media/hdphoto3.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2.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2.wdp"/></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4.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4.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jpg"/></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4" Type="http://schemas.microsoft.com/office/2007/relationships/hdphoto" Target="../media/hdphoto4.wdp"/><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4.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4.jpg"/></Relationships>
</file>

<file path=ppt/slides/_rels/slide7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9.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30.png"/><Relationship Id="rId5" Type="http://schemas.microsoft.com/office/2007/relationships/hdphoto" Target="../media/hdphoto5.wdp"/><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30.png"/><Relationship Id="rId5" Type="http://schemas.microsoft.com/office/2007/relationships/hdphoto" Target="../media/hdphoto5.wdp"/><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95.xml.rels><?xml version="1.0" encoding="UTF-8" standalone="yes"?>
<Relationships xmlns="http://schemas.openxmlformats.org/package/2006/relationships"><Relationship Id="rId3" Type="http://schemas.openxmlformats.org/officeDocument/2006/relationships/image" Target="../media/image31.jpeg"/><Relationship Id="rId4"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81501" y1="93187" x2="9651" y2="91686"/>
                        <a14:foregroundMark x1="15282" y1="89261" x2="37534" y2="89838"/>
                        <a14:foregroundMark x1="78016" y1="74827" x2="84182" y2="75058"/>
                        <a14:foregroundMark x1="84718" y1="79330" x2="84182" y2="75520"/>
                        <a14:foregroundMark x1="84182" y1="52079" x2="83914" y2="55312"/>
                        <a14:foregroundMark x1="82842" y1="38915" x2="82842" y2="41339"/>
                        <a14:foregroundMark x1="84182" y1="97229" x2="18767" y2="98268"/>
                        <a14:foregroundMark x1="81769" y1="92956" x2="79893" y2="89261"/>
                        <a14:foregroundMark x1="82842" y1="90647" x2="82306" y2="89261"/>
                      </a14:backgroundRemoval>
                    </a14:imgEffect>
                  </a14:imgLayer>
                </a14:imgProps>
              </a:ext>
              <a:ext uri="{28A0092B-C50C-407E-A947-70E740481C1C}">
                <a14:useLocalDpi xmlns:a14="http://schemas.microsoft.com/office/drawing/2010/main" val="0"/>
              </a:ext>
            </a:extLst>
          </a:blip>
          <a:stretch>
            <a:fillRect/>
          </a:stretch>
        </p:blipFill>
        <p:spPr>
          <a:xfrm>
            <a:off x="26894" y="309260"/>
            <a:ext cx="2792506" cy="6539775"/>
          </a:xfrm>
          <a:prstGeom prst="rect">
            <a:avLst/>
          </a:prstGeom>
        </p:spPr>
      </p:pic>
      <p:sp>
        <p:nvSpPr>
          <p:cNvPr id="6" name="Rectangle 5"/>
          <p:cNvSpPr/>
          <p:nvPr/>
        </p:nvSpPr>
        <p:spPr>
          <a:xfrm>
            <a:off x="2438400" y="228600"/>
            <a:ext cx="6705600" cy="544764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Pastor </a:t>
            </a:r>
          </a:p>
          <a:p>
            <a:pPr algn="ctr"/>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 Leader:</a:t>
            </a:r>
          </a:p>
          <a:p>
            <a:pPr algn="ct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Servant Leadership for a Servant Community</a:t>
            </a:r>
          </a:p>
          <a:p>
            <a:pPr algn="ctr"/>
            <a:endPar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2590800" y="5715000"/>
            <a:ext cx="6553200" cy="954107"/>
          </a:xfrm>
          <a:prstGeom prst="rect">
            <a:avLst/>
          </a:prstGeom>
          <a:noFill/>
        </p:spPr>
        <p:txBody>
          <a:bodyPr wrap="square" rtlCol="0">
            <a:spAutoFit/>
          </a:bodyPr>
          <a:lstStyle/>
          <a:p>
            <a:pPr algn="r"/>
            <a:r>
              <a:rPr lang="en-US" sz="2800" b="1" dirty="0" smtClean="0">
                <a:solidFill>
                  <a:srgbClr val="CC9900"/>
                </a:solidFill>
              </a:rPr>
              <a:t>E. LeBron Fairbanks,</a:t>
            </a:r>
          </a:p>
          <a:p>
            <a:pPr algn="r"/>
            <a:r>
              <a:rPr lang="en-US" sz="2800" b="1" dirty="0" smtClean="0">
                <a:solidFill>
                  <a:srgbClr val="CC9900"/>
                </a:solidFill>
              </a:rPr>
              <a:t>Nazarene Theological College, Brisbane</a:t>
            </a:r>
            <a:endParaRPr lang="en-US" sz="2800" b="1" dirty="0">
              <a:solidFill>
                <a:srgbClr val="CC9900"/>
              </a:solidFill>
            </a:endParaRPr>
          </a:p>
        </p:txBody>
      </p:sp>
    </p:spTree>
    <p:extLst>
      <p:ext uri="{BB962C8B-B14F-4D97-AF65-F5344CB8AC3E}">
        <p14:creationId xmlns:p14="http://schemas.microsoft.com/office/powerpoint/2010/main" val="22423623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2000" y="400047"/>
            <a:ext cx="8077200" cy="4247317"/>
          </a:xfrm>
          <a:prstGeom prst="rect">
            <a:avLst/>
          </a:prstGeom>
          <a:noFill/>
        </p:spPr>
        <p:txBody>
          <a:bodyPr wrap="square" rtlCol="0">
            <a:spAutoFit/>
          </a:bodyPr>
          <a:lstStyle/>
          <a:p>
            <a:pPr algn="ctr"/>
            <a:r>
              <a:rPr lang="en-US" sz="5400" b="1" dirty="0" smtClean="0"/>
              <a:t>Four priorities . . . </a:t>
            </a:r>
          </a:p>
          <a:p>
            <a:pPr marL="742950" indent="-742950">
              <a:buFont typeface="+mj-lt"/>
              <a:buAutoNum type="arabicPeriod"/>
            </a:pPr>
            <a:endParaRPr lang="en-US" sz="3600" dirty="0" smtClean="0"/>
          </a:p>
          <a:p>
            <a:pPr marL="742950" indent="-742950">
              <a:buFont typeface="+mj-lt"/>
              <a:buAutoNum type="arabicPeriod" startAt="3"/>
            </a:pPr>
            <a:r>
              <a:rPr lang="en-US" sz="3600" dirty="0" smtClean="0"/>
              <a:t>Christian leadership development – locally, regionally, and worldwide; and</a:t>
            </a:r>
          </a:p>
          <a:p>
            <a:pPr marL="742950" indent="-742950">
              <a:buFont typeface="+mj-lt"/>
              <a:buAutoNum type="arabicPeriod" startAt="3"/>
            </a:pPr>
            <a:endParaRPr lang="en-US" sz="3600" dirty="0" smtClean="0"/>
          </a:p>
          <a:p>
            <a:pPr marL="742950" indent="-742950">
              <a:buFont typeface="+mj-lt"/>
              <a:buAutoNum type="arabicPeriod" startAt="3"/>
            </a:pPr>
            <a:r>
              <a:rPr lang="en-US" sz="3600" dirty="0" smtClean="0"/>
              <a:t>Major donor cultivation/gifting and endowment development.</a:t>
            </a:r>
          </a:p>
        </p:txBody>
      </p:sp>
    </p:spTree>
    <p:extLst>
      <p:ext uri="{BB962C8B-B14F-4D97-AF65-F5344CB8AC3E}">
        <p14:creationId xmlns:p14="http://schemas.microsoft.com/office/powerpoint/2010/main" val="4219038501"/>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4318562-81FE-4016-BCE9-8B7EB2ABDB46}" type="datetime3">
              <a:rPr lang="en-US" smtClean="0"/>
              <a:t>14 May 2013</a:t>
            </a:fld>
            <a:endParaRPr lang="en-US" dirty="0"/>
          </a:p>
        </p:txBody>
      </p:sp>
      <p:sp>
        <p:nvSpPr>
          <p:cNvPr id="4" name="Slide Number Placeholder 3"/>
          <p:cNvSpPr>
            <a:spLocks noGrp="1"/>
          </p:cNvSpPr>
          <p:nvPr>
            <p:ph type="sldNum" sz="quarter" idx="12"/>
          </p:nvPr>
        </p:nvSpPr>
        <p:spPr/>
        <p:txBody>
          <a:bodyPr/>
          <a:lstStyle/>
          <a:p>
            <a:pPr>
              <a:defRPr/>
            </a:pPr>
            <a:fld id="{480CEA4B-FF60-4C3D-80A6-97C0839E034E}" type="slidenum">
              <a:rPr lang="en-US" smtClean="0"/>
              <a:pPr>
                <a:defRPr/>
              </a:pPr>
              <a:t>100</a:t>
            </a:fld>
            <a:endParaRPr lang="en-US" dirty="0"/>
          </a:p>
        </p:txBody>
      </p:sp>
      <p:sp>
        <p:nvSpPr>
          <p:cNvPr id="5" name="TextBox 4"/>
          <p:cNvSpPr txBox="1"/>
          <p:nvPr/>
        </p:nvSpPr>
        <p:spPr>
          <a:xfrm>
            <a:off x="609600" y="584537"/>
            <a:ext cx="5867400" cy="1015663"/>
          </a:xfrm>
          <a:prstGeom prst="rect">
            <a:avLst/>
          </a:prstGeom>
          <a:noFill/>
        </p:spPr>
        <p:txBody>
          <a:bodyPr wrap="square" rtlCol="0">
            <a:spAutoFit/>
          </a:bodyPr>
          <a:lstStyle/>
          <a:p>
            <a:r>
              <a:rPr lang="en-US" sz="6000" b="0" i="1" dirty="0" smtClean="0">
                <a:solidFill>
                  <a:srgbClr val="00FF00"/>
                </a:solidFill>
              </a:rPr>
              <a:t>In Summary…</a:t>
            </a:r>
            <a:endParaRPr lang="en-US" sz="6000" b="0" i="1" dirty="0">
              <a:solidFill>
                <a:srgbClr val="00FF00"/>
              </a:solidFill>
            </a:endParaRPr>
          </a:p>
        </p:txBody>
      </p:sp>
      <p:sp>
        <p:nvSpPr>
          <p:cNvPr id="2" name="TextBox 1"/>
          <p:cNvSpPr txBox="1"/>
          <p:nvPr/>
        </p:nvSpPr>
        <p:spPr>
          <a:xfrm>
            <a:off x="801757" y="1709440"/>
            <a:ext cx="8305800" cy="4462760"/>
          </a:xfrm>
          <a:prstGeom prst="rect">
            <a:avLst/>
          </a:prstGeom>
          <a:noFill/>
        </p:spPr>
        <p:txBody>
          <a:bodyPr wrap="square" rtlCol="0">
            <a:spAutoFit/>
          </a:bodyPr>
          <a:lstStyle/>
          <a:p>
            <a:pPr marL="457200" indent="-457200">
              <a:spcAft>
                <a:spcPts val="1200"/>
              </a:spcAft>
              <a:buFont typeface="Arial" pitchFamily="34" charset="0"/>
              <a:buChar char="•"/>
            </a:pPr>
            <a:r>
              <a:rPr lang="en-US" sz="3200" dirty="0" smtClean="0"/>
              <a:t>Processes to be clarified?</a:t>
            </a:r>
          </a:p>
          <a:p>
            <a:pPr marL="457200" indent="-457200">
              <a:spcAft>
                <a:spcPts val="1200"/>
              </a:spcAft>
              <a:buFont typeface="Arial" pitchFamily="34" charset="0"/>
              <a:buChar char="•"/>
            </a:pPr>
            <a:r>
              <a:rPr lang="en-US" sz="3200" dirty="0" smtClean="0"/>
              <a:t>Policies needed?</a:t>
            </a:r>
          </a:p>
          <a:p>
            <a:pPr marL="457200" indent="-457200">
              <a:spcAft>
                <a:spcPts val="1200"/>
              </a:spcAft>
              <a:buFont typeface="Arial" pitchFamily="34" charset="0"/>
              <a:buChar char="•"/>
            </a:pPr>
            <a:r>
              <a:rPr lang="en-US" sz="3200" dirty="0" smtClean="0"/>
              <a:t>Questions to be asked?</a:t>
            </a:r>
          </a:p>
          <a:p>
            <a:pPr marL="457200" indent="-457200">
              <a:spcAft>
                <a:spcPts val="1200"/>
              </a:spcAft>
              <a:buFont typeface="Arial" pitchFamily="34" charset="0"/>
              <a:buChar char="•"/>
            </a:pPr>
            <a:r>
              <a:rPr lang="en-US" sz="3200" dirty="0" smtClean="0"/>
              <a:t>Plans to be developed?</a:t>
            </a:r>
          </a:p>
          <a:p>
            <a:pPr marL="457200" indent="-457200">
              <a:spcAft>
                <a:spcPts val="1200"/>
              </a:spcAft>
              <a:buFont typeface="Arial" pitchFamily="34" charset="0"/>
              <a:buChar char="•"/>
            </a:pPr>
            <a:r>
              <a:rPr lang="en-US" sz="3200" dirty="0" smtClean="0"/>
              <a:t>Projects to be initiated?</a:t>
            </a:r>
          </a:p>
          <a:p>
            <a:pPr marL="457200" indent="-457200">
              <a:spcAft>
                <a:spcPts val="1200"/>
              </a:spcAft>
              <a:buFont typeface="Arial" pitchFamily="34" charset="0"/>
              <a:buChar char="•"/>
            </a:pPr>
            <a:r>
              <a:rPr lang="en-US" sz="3200" dirty="0" smtClean="0"/>
              <a:t>Recommendations </a:t>
            </a:r>
            <a:r>
              <a:rPr lang="en-US" sz="3200" dirty="0"/>
              <a:t>to the board chair?</a:t>
            </a:r>
            <a:endParaRPr lang="en-US" sz="3200" dirty="0" smtClean="0"/>
          </a:p>
          <a:p>
            <a:pPr marL="457200" indent="-457200">
              <a:spcAft>
                <a:spcPts val="1200"/>
              </a:spcAft>
              <a:buFont typeface="Arial" pitchFamily="34" charset="0"/>
              <a:buChar char="•"/>
            </a:pPr>
            <a:r>
              <a:rPr lang="en-US" sz="3200" dirty="0" smtClean="0"/>
              <a:t>Next steps?</a:t>
            </a:r>
          </a:p>
        </p:txBody>
      </p:sp>
    </p:spTree>
    <p:extLst>
      <p:ext uri="{BB962C8B-B14F-4D97-AF65-F5344CB8AC3E}">
        <p14:creationId xmlns:p14="http://schemas.microsoft.com/office/powerpoint/2010/main" val="762049547"/>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31CCC5-16E6-440C-9ED9-5E6677559259}"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101</a:t>
            </a:fld>
            <a:endParaRPr lang="zh-CN" altLang="en-US" dirty="0">
              <a:solidFill>
                <a:schemeClr val="bg1"/>
              </a:solidFill>
            </a:endParaRPr>
          </a:p>
        </p:txBody>
      </p:sp>
      <p:sp>
        <p:nvSpPr>
          <p:cNvPr id="9" name="Rectangle 8"/>
          <p:cNvSpPr/>
          <p:nvPr/>
        </p:nvSpPr>
        <p:spPr>
          <a:xfrm>
            <a:off x="381000" y="381000"/>
            <a:ext cx="6502679"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4000" b="1" dirty="0" smtClean="0">
                <a:ln w="50800"/>
                <a:solidFill>
                  <a:srgbClr val="FFFF00"/>
                </a:solidFill>
              </a:rPr>
              <a:t>Best Practices embraced:</a:t>
            </a:r>
            <a:endParaRPr lang="en-US" sz="4000" b="1" dirty="0">
              <a:ln w="50800"/>
              <a:solidFill>
                <a:srgbClr val="FFFF00"/>
              </a:solidFill>
            </a:endParaRPr>
          </a:p>
        </p:txBody>
      </p:sp>
      <p:sp>
        <p:nvSpPr>
          <p:cNvPr id="6" name="TextBox 5"/>
          <p:cNvSpPr txBox="1"/>
          <p:nvPr/>
        </p:nvSpPr>
        <p:spPr>
          <a:xfrm>
            <a:off x="569842" y="1219200"/>
            <a:ext cx="8001000" cy="5370701"/>
          </a:xfrm>
          <a:prstGeom prst="rect">
            <a:avLst/>
          </a:prstGeom>
          <a:noFill/>
        </p:spPr>
        <p:txBody>
          <a:bodyPr wrap="square" rtlCol="0">
            <a:spAutoFit/>
          </a:bodyPr>
          <a:lstStyle/>
          <a:p>
            <a:pPr marL="569913" indent="-569913">
              <a:spcAft>
                <a:spcPts val="600"/>
              </a:spcAft>
              <a:buFont typeface="+mj-lt"/>
              <a:buAutoNum type="arabicPeriod"/>
            </a:pPr>
            <a:r>
              <a:rPr lang="en-US" sz="2400" b="0" dirty="0" smtClean="0"/>
              <a:t>NOSE IN – FINGERS OUT</a:t>
            </a:r>
          </a:p>
          <a:p>
            <a:pPr marL="569913" indent="-569913">
              <a:spcAft>
                <a:spcPts val="600"/>
              </a:spcAft>
              <a:buFont typeface="+mj-lt"/>
              <a:buAutoNum type="arabicPeriod"/>
            </a:pPr>
            <a:r>
              <a:rPr lang="en-US" sz="2400" b="0" dirty="0" smtClean="0"/>
              <a:t>MISSION AND VALUES DRIVE US</a:t>
            </a:r>
          </a:p>
          <a:p>
            <a:pPr marL="569913" indent="-569913">
              <a:spcAft>
                <a:spcPts val="600"/>
              </a:spcAft>
              <a:buFont typeface="+mj-lt"/>
              <a:buAutoNum type="arabicPeriod"/>
            </a:pPr>
            <a:r>
              <a:rPr lang="en-US" sz="2400" b="0" dirty="0" smtClean="0"/>
              <a:t>THINK QUESTIONS</a:t>
            </a:r>
          </a:p>
          <a:p>
            <a:pPr marL="569913" indent="-569913">
              <a:spcAft>
                <a:spcPts val="600"/>
              </a:spcAft>
              <a:buFont typeface="+mj-lt"/>
              <a:buAutoNum type="arabicPeriod"/>
            </a:pPr>
            <a:r>
              <a:rPr lang="en-US" sz="2400" b="0" dirty="0" smtClean="0"/>
              <a:t>WRITE IT DOWN</a:t>
            </a:r>
          </a:p>
          <a:p>
            <a:pPr marL="569913" indent="-569913">
              <a:spcAft>
                <a:spcPts val="600"/>
              </a:spcAft>
              <a:buFont typeface="+mj-lt"/>
              <a:buAutoNum type="arabicPeriod"/>
            </a:pPr>
            <a:r>
              <a:rPr lang="en-US" sz="2400" b="0" dirty="0" smtClean="0"/>
              <a:t>WATCH YOUR WORDS</a:t>
            </a:r>
          </a:p>
          <a:p>
            <a:pPr marL="569913" indent="-569913">
              <a:spcAft>
                <a:spcPts val="600"/>
              </a:spcAft>
              <a:buFont typeface="+mj-lt"/>
              <a:buAutoNum type="arabicPeriod"/>
            </a:pPr>
            <a:r>
              <a:rPr lang="en-US" sz="2400" b="0" dirty="0" smtClean="0"/>
              <a:t>ACTIVE REPRESENTATIVES OF THE UNIVERSITY</a:t>
            </a:r>
          </a:p>
          <a:p>
            <a:pPr marL="569913" indent="-569913">
              <a:spcAft>
                <a:spcPts val="600"/>
              </a:spcAft>
              <a:buFont typeface="+mj-lt"/>
              <a:buAutoNum type="arabicPeriod"/>
            </a:pPr>
            <a:r>
              <a:rPr lang="en-US" sz="2400" b="0" dirty="0" smtClean="0"/>
              <a:t>INTEGRITY MATTERS</a:t>
            </a:r>
          </a:p>
          <a:p>
            <a:pPr marL="569913" indent="-569913">
              <a:spcAft>
                <a:spcPts val="600"/>
              </a:spcAft>
              <a:buFont typeface="+mj-lt"/>
              <a:buAutoNum type="arabicPeriod"/>
            </a:pPr>
            <a:r>
              <a:rPr lang="en-US" sz="2400" b="0" dirty="0" smtClean="0"/>
              <a:t>TAKE TIME</a:t>
            </a:r>
          </a:p>
          <a:p>
            <a:pPr marL="569913" indent="-569913">
              <a:spcAft>
                <a:spcPts val="600"/>
              </a:spcAft>
              <a:buFont typeface="+mj-lt"/>
              <a:buAutoNum type="arabicPeriod"/>
            </a:pPr>
            <a:r>
              <a:rPr lang="en-US" sz="2400" b="0" dirty="0" smtClean="0"/>
              <a:t>YES! TO VISION-INSPIRED CHANGE</a:t>
            </a:r>
          </a:p>
          <a:p>
            <a:pPr marL="569913" indent="-569913">
              <a:spcAft>
                <a:spcPts val="600"/>
              </a:spcAft>
              <a:buFont typeface="+mj-lt"/>
              <a:buAutoNum type="arabicPeriod"/>
            </a:pPr>
            <a:r>
              <a:rPr lang="en-US" sz="2400" b="0" dirty="0" smtClean="0"/>
              <a:t>REVIEW-REVISE-RESTATE-RENEW</a:t>
            </a:r>
          </a:p>
          <a:p>
            <a:pPr marL="569913" indent="-569913">
              <a:spcAft>
                <a:spcPts val="600"/>
              </a:spcAft>
              <a:buFont typeface="+mj-lt"/>
              <a:buAutoNum type="arabicPeriod"/>
            </a:pPr>
            <a:r>
              <a:rPr lang="en-US" sz="2400" b="0" dirty="0" smtClean="0"/>
              <a:t>ROLE MODELS OF GENEROSITY</a:t>
            </a:r>
          </a:p>
          <a:p>
            <a:pPr marL="569913" indent="-569913">
              <a:spcAft>
                <a:spcPts val="600"/>
              </a:spcAft>
              <a:buFont typeface="+mj-lt"/>
              <a:buAutoNum type="arabicPeriod"/>
            </a:pPr>
            <a:r>
              <a:rPr lang="en-US" sz="2400" b="0" dirty="0" smtClean="0"/>
              <a:t>PASS IT ON</a:t>
            </a:r>
          </a:p>
        </p:txBody>
      </p:sp>
      <p:sp>
        <p:nvSpPr>
          <p:cNvPr id="11" name="Rectangle 10"/>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985167"/>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200" y1="6519" x2="9200" y2="95978"/>
                        <a14:foregroundMark x1="82000" y1="7074" x2="95600" y2="4993"/>
                        <a14:foregroundMark x1="94400" y1="96255" x2="83600" y2="87656"/>
                      </a14:backgroundRemoval>
                    </a14:imgEffect>
                  </a14:imgLayer>
                </a14:imgProps>
              </a:ext>
              <a:ext uri="{28A0092B-C50C-407E-A947-70E740481C1C}">
                <a14:useLocalDpi xmlns:a14="http://schemas.microsoft.com/office/drawing/2010/main" val="0"/>
              </a:ext>
            </a:extLst>
          </a:blip>
          <a:srcRect/>
          <a:stretch>
            <a:fillRect/>
          </a:stretch>
        </p:blipFill>
        <p:spPr bwMode="auto">
          <a:xfrm rot="20393434">
            <a:off x="2227854" y="497078"/>
            <a:ext cx="4231558" cy="582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rot="20393944">
            <a:off x="2940789" y="930764"/>
            <a:ext cx="3286156" cy="4538045"/>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smtClean="0">
                <a:ln w="50800"/>
                <a:solidFill>
                  <a:schemeClr val="bg1">
                    <a:shade val="50000"/>
                  </a:schemeClr>
                </a:solidFill>
                <a:latin typeface="Baskerville Old Face" pitchFamily="18" charset="0"/>
              </a:rPr>
              <a:t>Wednesday</a:t>
            </a:r>
            <a:br>
              <a:rPr lang="en-US" sz="4800" b="1" dirty="0" smtClean="0">
                <a:ln w="50800"/>
                <a:solidFill>
                  <a:schemeClr val="bg1">
                    <a:shade val="50000"/>
                  </a:schemeClr>
                </a:solidFill>
                <a:latin typeface="Baskerville Old Face" pitchFamily="18" charset="0"/>
              </a:rPr>
            </a:br>
            <a:r>
              <a:rPr lang="en-US" sz="4800" b="1" dirty="0" smtClean="0">
                <a:ln w="50800"/>
                <a:solidFill>
                  <a:schemeClr val="bg1">
                    <a:shade val="50000"/>
                  </a:schemeClr>
                </a:solidFill>
                <a:latin typeface="Baskerville Old Face" pitchFamily="18" charset="0"/>
              </a:rPr>
              <a:t>Afternoon</a:t>
            </a:r>
            <a:br>
              <a:rPr lang="en-US" sz="4800" b="1" dirty="0" smtClean="0">
                <a:ln w="50800"/>
                <a:solidFill>
                  <a:schemeClr val="bg1">
                    <a:shade val="50000"/>
                  </a:schemeClr>
                </a:solidFill>
                <a:latin typeface="Baskerville Old Face" pitchFamily="18" charset="0"/>
              </a:rPr>
            </a:br>
            <a:r>
              <a:rPr lang="en-US" sz="4800" b="1" dirty="0">
                <a:ln w="50800"/>
                <a:solidFill>
                  <a:schemeClr val="bg1">
                    <a:shade val="50000"/>
                  </a:schemeClr>
                </a:solidFill>
                <a:latin typeface="Baskerville Old Face" pitchFamily="18" charset="0"/>
              </a:rPr>
              <a:t/>
            </a:r>
            <a:br>
              <a:rPr lang="en-US" sz="4800" b="1" dirty="0">
                <a:ln w="50800"/>
                <a:solidFill>
                  <a:schemeClr val="bg1">
                    <a:shade val="50000"/>
                  </a:schemeClr>
                </a:solidFill>
                <a:latin typeface="Baskerville Old Face" pitchFamily="18" charset="0"/>
              </a:rPr>
            </a:br>
            <a:r>
              <a:rPr lang="en-US" b="1" dirty="0" smtClean="0">
                <a:ln w="50800"/>
                <a:solidFill>
                  <a:srgbClr val="CC9900"/>
                </a:solidFill>
                <a:latin typeface="+mn-lt"/>
              </a:rPr>
              <a:t>Pain &amp; Vision</a:t>
            </a:r>
            <a:br>
              <a:rPr lang="en-US" b="1" dirty="0" smtClean="0">
                <a:ln w="50800"/>
                <a:solidFill>
                  <a:srgbClr val="CC9900"/>
                </a:solidFill>
                <a:latin typeface="+mn-lt"/>
              </a:rPr>
            </a:br>
            <a:r>
              <a:rPr lang="en-US" b="1" dirty="0" smtClean="0">
                <a:ln w="50800"/>
                <a:solidFill>
                  <a:srgbClr val="CC9900"/>
                </a:solidFill>
                <a:latin typeface="+mn-lt"/>
              </a:rPr>
              <a:t>of</a:t>
            </a:r>
            <a:br>
              <a:rPr lang="en-US" b="1" dirty="0" smtClean="0">
                <a:ln w="50800"/>
                <a:solidFill>
                  <a:srgbClr val="CC9900"/>
                </a:solidFill>
                <a:latin typeface="+mn-lt"/>
              </a:rPr>
            </a:br>
            <a:r>
              <a:rPr lang="en-US" b="1" dirty="0" smtClean="0">
                <a:ln w="50800"/>
                <a:solidFill>
                  <a:srgbClr val="CC9900"/>
                </a:solidFill>
                <a:latin typeface="+mn-lt"/>
              </a:rPr>
              <a:t>Leadership</a:t>
            </a:r>
            <a:endParaRPr lang="en-US" b="1" dirty="0">
              <a:ln w="50800"/>
              <a:solidFill>
                <a:srgbClr val="CC9900"/>
              </a:solidFill>
              <a:latin typeface="+mn-lt"/>
            </a:endParaRPr>
          </a:p>
        </p:txBody>
      </p:sp>
    </p:spTree>
    <p:extLst>
      <p:ext uri="{BB962C8B-B14F-4D97-AF65-F5344CB8AC3E}">
        <p14:creationId xmlns:p14="http://schemas.microsoft.com/office/powerpoint/2010/main" val="940991271"/>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768" y="966216"/>
            <a:ext cx="7522464" cy="4925568"/>
          </a:xfrm>
          <a:prstGeom prst="rect">
            <a:avLst/>
          </a:prstGeom>
        </p:spPr>
      </p:pic>
      <p:sp>
        <p:nvSpPr>
          <p:cNvPr id="5" name="WordArt 2"/>
          <p:cNvSpPr>
            <a:spLocks noChangeArrowheads="1" noChangeShapeType="1" noTextEdit="1"/>
          </p:cNvSpPr>
          <p:nvPr/>
        </p:nvSpPr>
        <p:spPr bwMode="auto">
          <a:xfrm>
            <a:off x="4993341" y="1981200"/>
            <a:ext cx="2895600" cy="1295400"/>
          </a:xfrm>
          <a:prstGeom prst="rect">
            <a:avLst/>
          </a:prstGeom>
        </p:spPr>
        <p:txBody>
          <a:bodyPr wrap="none" fromWordArt="1">
            <a:prstTxWarp prst="textPlain">
              <a:avLst>
                <a:gd name="adj" fmla="val 50000"/>
              </a:avLst>
            </a:prstTxWarp>
          </a:bodyPr>
          <a:lstStyle/>
          <a:p>
            <a:pPr algn="ctr" rtl="0">
              <a:buNone/>
            </a:pPr>
            <a:r>
              <a:rPr lang="en-US" sz="3600" b="1" kern="10" spc="0" dirty="0" smtClean="0">
                <a:ln w="17780" algn="ctr">
                  <a:solidFill>
                    <a:srgbClr val="FFFFFF"/>
                  </a:solidFill>
                  <a:round/>
                  <a:headEnd/>
                  <a:tailEnd/>
                </a:ln>
                <a:solidFill>
                  <a:srgbClr val="000000"/>
                </a:solidFill>
                <a:effectLst>
                  <a:outerShdw dist="26940" algn="ctr" rotWithShape="0">
                    <a:srgbClr val="A5A5A5">
                      <a:alpha val="74998"/>
                    </a:srgbClr>
                  </a:outerShdw>
                </a:effectLst>
                <a:latin typeface="Arial Black"/>
              </a:rPr>
              <a:t>Vision</a:t>
            </a:r>
          </a:p>
        </p:txBody>
      </p:sp>
    </p:spTree>
    <p:extLst>
      <p:ext uri="{BB962C8B-B14F-4D97-AF65-F5344CB8AC3E}">
        <p14:creationId xmlns:p14="http://schemas.microsoft.com/office/powerpoint/2010/main" val="210903610"/>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 y="947928"/>
            <a:ext cx="8260080" cy="4962144"/>
          </a:xfrm>
          <a:prstGeom prst="rect">
            <a:avLst/>
          </a:prstGeom>
        </p:spPr>
      </p:pic>
    </p:spTree>
    <p:extLst>
      <p:ext uri="{BB962C8B-B14F-4D97-AF65-F5344CB8AC3E}">
        <p14:creationId xmlns:p14="http://schemas.microsoft.com/office/powerpoint/2010/main" val="2592212643"/>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09564"/>
            <a:ext cx="8229600" cy="4238871"/>
          </a:xfrm>
          <a:prstGeom prst="rect">
            <a:avLst/>
          </a:prstGeom>
        </p:spPr>
      </p:pic>
      <p:sp>
        <p:nvSpPr>
          <p:cNvPr id="5" name="WordArt 2"/>
          <p:cNvSpPr>
            <a:spLocks noChangeArrowheads="1" noChangeShapeType="1" noTextEdit="1"/>
          </p:cNvSpPr>
          <p:nvPr/>
        </p:nvSpPr>
        <p:spPr bwMode="auto">
          <a:xfrm>
            <a:off x="6096000" y="3886200"/>
            <a:ext cx="2209800" cy="838200"/>
          </a:xfrm>
          <a:prstGeom prst="rect">
            <a:avLst/>
          </a:prstGeom>
        </p:spPr>
        <p:txBody>
          <a:bodyPr wrap="none" fromWordArt="1">
            <a:prstTxWarp prst="textPlain">
              <a:avLst>
                <a:gd name="adj" fmla="val 50000"/>
              </a:avLst>
            </a:prstTxWarp>
          </a:bodyPr>
          <a:lstStyle/>
          <a:p>
            <a:pPr algn="ctr" rtl="0">
              <a:buNone/>
            </a:pPr>
            <a:r>
              <a:rPr lang="en-US" sz="3600" b="1" kern="10" spc="0" dirty="0" smtClean="0">
                <a:ln w="17780" algn="ctr">
                  <a:solidFill>
                    <a:srgbClr val="FFFFFF"/>
                  </a:solidFill>
                  <a:round/>
                  <a:headEnd/>
                  <a:tailEnd/>
                </a:ln>
                <a:solidFill>
                  <a:srgbClr val="000000"/>
                </a:solidFill>
                <a:effectLst>
                  <a:outerShdw dist="26940" algn="ctr" rotWithShape="0">
                    <a:srgbClr val="A5A5A5">
                      <a:alpha val="74998"/>
                    </a:srgbClr>
                  </a:outerShdw>
                </a:effectLst>
                <a:latin typeface="Arial Black"/>
              </a:rPr>
              <a:t>Vision</a:t>
            </a:r>
          </a:p>
        </p:txBody>
      </p:sp>
      <p:sp>
        <p:nvSpPr>
          <p:cNvPr id="6" name="WordArt 2"/>
          <p:cNvSpPr>
            <a:spLocks noChangeArrowheads="1" noChangeShapeType="1" noTextEdit="1"/>
          </p:cNvSpPr>
          <p:nvPr/>
        </p:nvSpPr>
        <p:spPr bwMode="auto">
          <a:xfrm>
            <a:off x="838200" y="2209800"/>
            <a:ext cx="2209800" cy="1219200"/>
          </a:xfrm>
          <a:prstGeom prst="rect">
            <a:avLst/>
          </a:prstGeom>
        </p:spPr>
        <p:txBody>
          <a:bodyPr wrap="none" fromWordArt="1">
            <a:prstTxWarp prst="textPlain">
              <a:avLst>
                <a:gd name="adj" fmla="val 50000"/>
              </a:avLst>
            </a:prstTxWarp>
          </a:bodyPr>
          <a:lstStyle/>
          <a:p>
            <a:pPr algn="ctr" rtl="0">
              <a:buNone/>
            </a:pPr>
            <a:r>
              <a:rPr lang="en-US" sz="3600" b="1" kern="10" spc="0" dirty="0" smtClean="0">
                <a:ln w="17780" algn="ctr">
                  <a:solidFill>
                    <a:srgbClr val="FFFFFF"/>
                  </a:solidFill>
                  <a:round/>
                  <a:headEnd/>
                  <a:tailEnd/>
                </a:ln>
                <a:solidFill>
                  <a:srgbClr val="000000"/>
                </a:solidFill>
                <a:effectLst>
                  <a:outerShdw dist="26940" algn="ctr" rotWithShape="0">
                    <a:srgbClr val="A5A5A5">
                      <a:alpha val="74998"/>
                    </a:srgbClr>
                  </a:outerShdw>
                </a:effectLst>
                <a:latin typeface="Arial Black"/>
              </a:rPr>
              <a:t>Reality</a:t>
            </a:r>
          </a:p>
        </p:txBody>
      </p:sp>
    </p:spTree>
    <p:extLst>
      <p:ext uri="{BB962C8B-B14F-4D97-AF65-F5344CB8AC3E}">
        <p14:creationId xmlns:p14="http://schemas.microsoft.com/office/powerpoint/2010/main" val="1920049484"/>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61682" y="1309564"/>
            <a:ext cx="8229600" cy="4238871"/>
          </a:xfrm>
          <a:prstGeom prst="rect">
            <a:avLst/>
          </a:prstGeom>
        </p:spPr>
      </p:pic>
      <p:sp>
        <p:nvSpPr>
          <p:cNvPr id="5" name="WordArt 2"/>
          <p:cNvSpPr>
            <a:spLocks noChangeArrowheads="1" noChangeShapeType="1" noTextEdit="1"/>
          </p:cNvSpPr>
          <p:nvPr/>
        </p:nvSpPr>
        <p:spPr bwMode="auto">
          <a:xfrm>
            <a:off x="6069106" y="2286000"/>
            <a:ext cx="2209800" cy="838200"/>
          </a:xfrm>
          <a:prstGeom prst="rect">
            <a:avLst/>
          </a:prstGeom>
        </p:spPr>
        <p:txBody>
          <a:bodyPr wrap="none" fromWordArt="1">
            <a:prstTxWarp prst="textPlain">
              <a:avLst>
                <a:gd name="adj" fmla="val 50000"/>
              </a:avLst>
            </a:prstTxWarp>
          </a:bodyPr>
          <a:lstStyle/>
          <a:p>
            <a:pPr algn="ctr" rtl="0">
              <a:buNone/>
            </a:pPr>
            <a:r>
              <a:rPr lang="en-US" sz="3600" b="1" kern="10" spc="0" dirty="0" smtClean="0">
                <a:ln w="17780" algn="ctr">
                  <a:solidFill>
                    <a:srgbClr val="FFFFFF"/>
                  </a:solidFill>
                  <a:round/>
                  <a:headEnd/>
                  <a:tailEnd/>
                </a:ln>
                <a:solidFill>
                  <a:srgbClr val="000000"/>
                </a:solidFill>
                <a:effectLst>
                  <a:outerShdw dist="26940" algn="ctr" rotWithShape="0">
                    <a:srgbClr val="A5A5A5">
                      <a:alpha val="74998"/>
                    </a:srgbClr>
                  </a:outerShdw>
                </a:effectLst>
                <a:latin typeface="Arial Black"/>
              </a:rPr>
              <a:t>Vision</a:t>
            </a:r>
          </a:p>
        </p:txBody>
      </p:sp>
      <p:sp>
        <p:nvSpPr>
          <p:cNvPr id="6" name="WordArt 2"/>
          <p:cNvSpPr>
            <a:spLocks noChangeArrowheads="1" noChangeShapeType="1" noTextEdit="1"/>
          </p:cNvSpPr>
          <p:nvPr/>
        </p:nvSpPr>
        <p:spPr bwMode="auto">
          <a:xfrm>
            <a:off x="838200" y="3695700"/>
            <a:ext cx="2209800" cy="1219200"/>
          </a:xfrm>
          <a:prstGeom prst="rect">
            <a:avLst/>
          </a:prstGeom>
        </p:spPr>
        <p:txBody>
          <a:bodyPr wrap="none" fromWordArt="1">
            <a:prstTxWarp prst="textPlain">
              <a:avLst>
                <a:gd name="adj" fmla="val 50000"/>
              </a:avLst>
            </a:prstTxWarp>
          </a:bodyPr>
          <a:lstStyle/>
          <a:p>
            <a:pPr algn="ctr" rtl="0">
              <a:buNone/>
            </a:pPr>
            <a:r>
              <a:rPr lang="en-US" sz="3600" b="1" kern="10" spc="0" dirty="0" smtClean="0">
                <a:ln w="17780" algn="ctr">
                  <a:solidFill>
                    <a:srgbClr val="FFFFFF"/>
                  </a:solidFill>
                  <a:round/>
                  <a:headEnd/>
                  <a:tailEnd/>
                </a:ln>
                <a:solidFill>
                  <a:srgbClr val="000000"/>
                </a:solidFill>
                <a:effectLst>
                  <a:outerShdw dist="26940" algn="ctr" rotWithShape="0">
                    <a:srgbClr val="A5A5A5">
                      <a:alpha val="74998"/>
                    </a:srgbClr>
                  </a:outerShdw>
                </a:effectLst>
                <a:latin typeface="Arial Black"/>
              </a:rPr>
              <a:t>Reality</a:t>
            </a:r>
          </a:p>
        </p:txBody>
      </p:sp>
    </p:spTree>
    <p:extLst>
      <p:ext uri="{BB962C8B-B14F-4D97-AF65-F5344CB8AC3E}">
        <p14:creationId xmlns:p14="http://schemas.microsoft.com/office/powerpoint/2010/main" val="4066878952"/>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533400" y="2187476"/>
            <a:ext cx="8229600" cy="2308324"/>
          </a:xfrm>
          <a:prstGeom prst="rect">
            <a:avLst/>
          </a:prstGeom>
          <a:noFill/>
        </p:spPr>
        <p:txBody>
          <a:bodyPr wrap="square" rtlCol="0">
            <a:spAutoFit/>
          </a:bodyPr>
          <a:lstStyle/>
          <a:p>
            <a:pPr algn="ctr"/>
            <a:r>
              <a:rPr lang="en-US" sz="4800" b="1" dirty="0" smtClean="0"/>
              <a:t>Good and godly people often differ on how to reach mutually desired goals . . . </a:t>
            </a:r>
            <a:endParaRPr lang="en-US" sz="4800" b="1" dirty="0"/>
          </a:p>
        </p:txBody>
      </p:sp>
    </p:spTree>
    <p:extLst>
      <p:ext uri="{BB962C8B-B14F-4D97-AF65-F5344CB8AC3E}">
        <p14:creationId xmlns:p14="http://schemas.microsoft.com/office/powerpoint/2010/main" val="1171776578"/>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533400" y="1295400"/>
            <a:ext cx="8229600" cy="3785652"/>
          </a:xfrm>
          <a:prstGeom prst="rect">
            <a:avLst/>
          </a:prstGeom>
          <a:noFill/>
        </p:spPr>
        <p:txBody>
          <a:bodyPr wrap="square" rtlCol="0">
            <a:spAutoFit/>
          </a:bodyPr>
          <a:lstStyle/>
          <a:p>
            <a:pPr algn="ctr"/>
            <a:r>
              <a:rPr lang="en-US" sz="4800" b="1" dirty="0" smtClean="0"/>
              <a:t>Is it possible . . . to live and work together as Christians so that our relationships are redemptive and a witness to unbelievers?</a:t>
            </a:r>
            <a:endParaRPr lang="en-US" sz="4800" b="1" dirty="0"/>
          </a:p>
        </p:txBody>
      </p:sp>
    </p:spTree>
    <p:extLst>
      <p:ext uri="{BB962C8B-B14F-4D97-AF65-F5344CB8AC3E}">
        <p14:creationId xmlns:p14="http://schemas.microsoft.com/office/powerpoint/2010/main" val="602618761"/>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1295400"/>
            <a:ext cx="7467600" cy="3785652"/>
          </a:xfrm>
          <a:prstGeom prst="rect">
            <a:avLst/>
          </a:prstGeom>
          <a:noFill/>
        </p:spPr>
        <p:txBody>
          <a:bodyPr wrap="square" rtlCol="0">
            <a:spAutoFit/>
          </a:bodyPr>
          <a:lstStyle/>
          <a:p>
            <a:pPr algn="ctr"/>
            <a:r>
              <a:rPr lang="en-US" sz="4800" b="1" dirty="0" smtClean="0"/>
              <a:t>If “in </a:t>
            </a:r>
            <a:r>
              <a:rPr lang="en-US" sz="4800" b="1" dirty="0"/>
              <a:t>C</a:t>
            </a:r>
            <a:r>
              <a:rPr lang="en-US" sz="4800" b="1" dirty="0" smtClean="0"/>
              <a:t>hrist, all things are made new,” then how does our relationship with Christ inform and guide us in the way we lead?</a:t>
            </a:r>
            <a:endParaRPr lang="en-US" sz="4800" b="1" dirty="0"/>
          </a:p>
        </p:txBody>
      </p:sp>
    </p:spTree>
    <p:extLst>
      <p:ext uri="{BB962C8B-B14F-4D97-AF65-F5344CB8AC3E}">
        <p14:creationId xmlns:p14="http://schemas.microsoft.com/office/powerpoint/2010/main" val="16262343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2000" y="400047"/>
            <a:ext cx="8077200" cy="5447645"/>
          </a:xfrm>
          <a:prstGeom prst="rect">
            <a:avLst/>
          </a:prstGeom>
          <a:noFill/>
        </p:spPr>
        <p:txBody>
          <a:bodyPr wrap="square" rtlCol="0">
            <a:spAutoFit/>
          </a:bodyPr>
          <a:lstStyle/>
          <a:p>
            <a:pPr algn="ctr"/>
            <a:r>
              <a:rPr lang="en-US" sz="5400" b="1" dirty="0" smtClean="0"/>
              <a:t>Three questions . . . </a:t>
            </a:r>
          </a:p>
          <a:p>
            <a:pPr algn="ctr"/>
            <a:endParaRPr lang="en-US" sz="5400" b="1" dirty="0" smtClean="0"/>
          </a:p>
          <a:p>
            <a:pPr marL="742950" indent="-742950">
              <a:buFont typeface="+mj-lt"/>
              <a:buAutoNum type="arabicPeriod"/>
            </a:pPr>
            <a:r>
              <a:rPr lang="en-US" sz="4000" dirty="0" smtClean="0"/>
              <a:t>How can we live together as Christians in a diverse faith community so that our relationships are redemptive and a witness to unbelievers of the reconciling work of God in Christ?</a:t>
            </a:r>
          </a:p>
        </p:txBody>
      </p:sp>
    </p:spTree>
    <p:extLst>
      <p:ext uri="{BB962C8B-B14F-4D97-AF65-F5344CB8AC3E}">
        <p14:creationId xmlns:p14="http://schemas.microsoft.com/office/powerpoint/2010/main" val="1944184909"/>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1295400"/>
            <a:ext cx="7467600" cy="3785652"/>
          </a:xfrm>
          <a:prstGeom prst="rect">
            <a:avLst/>
          </a:prstGeom>
          <a:noFill/>
        </p:spPr>
        <p:txBody>
          <a:bodyPr wrap="square" rtlCol="0">
            <a:spAutoFit/>
          </a:bodyPr>
          <a:lstStyle/>
          <a:p>
            <a:pPr algn="ctr"/>
            <a:r>
              <a:rPr lang="en-US" sz="4800" b="1" dirty="0" smtClean="0"/>
              <a:t>In the midst of these conflicting situations . . . What does it mean, really mean, to lead . . . With the mind of Christ?</a:t>
            </a:r>
            <a:endParaRPr lang="en-US" sz="4800" b="1" dirty="0"/>
          </a:p>
        </p:txBody>
      </p:sp>
    </p:spTree>
    <p:extLst>
      <p:ext uri="{BB962C8B-B14F-4D97-AF65-F5344CB8AC3E}">
        <p14:creationId xmlns:p14="http://schemas.microsoft.com/office/powerpoint/2010/main" val="759196339"/>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0" y="3429000"/>
            <a:ext cx="9144000" cy="34290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pic>
        <p:nvPicPr>
          <p:cNvPr id="11266"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3"/>
          <p:cNvSpPr>
            <a:spLocks noGrp="1" noChangeArrowheads="1"/>
          </p:cNvSpPr>
          <p:nvPr>
            <p:ph type="title"/>
          </p:nvPr>
        </p:nvSpPr>
        <p:spPr>
          <a:xfrm>
            <a:off x="609600" y="1524000"/>
            <a:ext cx="7772400" cy="1905000"/>
          </a:xfrm>
        </p:spPr>
        <p:txBody>
          <a:bodyPr/>
          <a:lstStyle/>
          <a:p>
            <a:r>
              <a:rPr lang="en-US" sz="3600" b="1">
                <a:solidFill>
                  <a:schemeClr val="accent2"/>
                </a:solidFill>
              </a:rPr>
              <a:t>Seven “anchors” that hold us steady as Christian leaders . . .</a:t>
            </a:r>
            <a:br>
              <a:rPr lang="en-US" sz="3600" b="1">
                <a:solidFill>
                  <a:schemeClr val="accent2"/>
                </a:solidFill>
              </a:rPr>
            </a:br>
            <a:endParaRPr lang="en-US" sz="3600" b="1">
              <a:solidFill>
                <a:schemeClr val="accent2"/>
              </a:solidFill>
            </a:endParaRPr>
          </a:p>
        </p:txBody>
      </p:sp>
    </p:spTree>
    <p:extLst>
      <p:ext uri="{BB962C8B-B14F-4D97-AF65-F5344CB8AC3E}">
        <p14:creationId xmlns:p14="http://schemas.microsoft.com/office/powerpoint/2010/main" val="1221444823"/>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0" y="3429000"/>
            <a:ext cx="9144000" cy="34290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290"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a:solidFill>
                  <a:srgbClr val="FFFFFF"/>
                </a:solidFill>
              </a14:hiddenFill>
            </a:ext>
          </a:extLst>
        </p:spPr>
      </p:pic>
      <p:sp>
        <p:nvSpPr>
          <p:cNvPr id="12291" name="Rectangle 3"/>
          <p:cNvSpPr>
            <a:spLocks noGrp="1" noChangeArrowheads="1"/>
          </p:cNvSpPr>
          <p:nvPr>
            <p:ph type="body" idx="1"/>
          </p:nvPr>
        </p:nvSpPr>
        <p:spPr>
          <a:xfrm>
            <a:off x="609600" y="1905000"/>
            <a:ext cx="7924800" cy="4267200"/>
          </a:xfrm>
        </p:spPr>
        <p:txBody>
          <a:bodyPr/>
          <a:lstStyle/>
          <a:p>
            <a:pPr algn="ctr">
              <a:buFontTx/>
              <a:buNone/>
            </a:pPr>
            <a:r>
              <a:rPr lang="en-US" sz="4800" b="1" i="1" u="sng" dirty="0">
                <a:solidFill>
                  <a:schemeClr val="accent2"/>
                </a:solidFill>
              </a:rPr>
              <a:t>Anchor #1:</a:t>
            </a:r>
          </a:p>
          <a:p>
            <a:pPr algn="ctr">
              <a:buFontTx/>
              <a:buNone/>
            </a:pPr>
            <a:endParaRPr lang="en-US" sz="4800" b="1" i="1" dirty="0">
              <a:solidFill>
                <a:schemeClr val="accent2"/>
              </a:solidFill>
            </a:endParaRPr>
          </a:p>
          <a:p>
            <a:pPr algn="ctr">
              <a:buFontTx/>
              <a:buNone/>
            </a:pPr>
            <a:r>
              <a:rPr lang="en-US" sz="4800" b="1" i="1" dirty="0">
                <a:solidFill>
                  <a:schemeClr val="accent2"/>
                </a:solidFill>
              </a:rPr>
              <a:t> </a:t>
            </a:r>
            <a:r>
              <a:rPr lang="en-US" sz="4800" b="1" dirty="0">
                <a:solidFill>
                  <a:schemeClr val="accent2"/>
                </a:solidFill>
              </a:rPr>
              <a:t>“Speak Gracefully”</a:t>
            </a:r>
          </a:p>
          <a:p>
            <a:pPr>
              <a:buFontTx/>
              <a:buNone/>
            </a:pPr>
            <a:endParaRPr lang="en-US" sz="4800" b="1" dirty="0">
              <a:solidFill>
                <a:schemeClr val="accent2"/>
              </a:solidFill>
            </a:endParaRPr>
          </a:p>
          <a:p>
            <a:pPr>
              <a:buFontTx/>
              <a:buNone/>
            </a:pPr>
            <a:endParaRPr lang="en-US" sz="4800" b="1" i="1" dirty="0">
              <a:solidFill>
                <a:schemeClr val="accent2"/>
              </a:solidFill>
            </a:endParaRPr>
          </a:p>
        </p:txBody>
      </p:sp>
    </p:spTree>
    <p:extLst>
      <p:ext uri="{BB962C8B-B14F-4D97-AF65-F5344CB8AC3E}">
        <p14:creationId xmlns:p14="http://schemas.microsoft.com/office/powerpoint/2010/main" val="1506554391"/>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3429000"/>
            <a:ext cx="9144000" cy="34290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2" name="Rectangle 2"/>
          <p:cNvSpPr>
            <a:spLocks noGrp="1" noChangeArrowheads="1"/>
          </p:cNvSpPr>
          <p:nvPr>
            <p:ph type="subTitle" idx="1"/>
          </p:nvPr>
        </p:nvSpPr>
        <p:spPr>
          <a:xfrm>
            <a:off x="762000" y="976313"/>
            <a:ext cx="7696200" cy="3824287"/>
          </a:xfrm>
        </p:spPr>
        <p:txBody>
          <a:bodyPr/>
          <a:lstStyle/>
          <a:p>
            <a:r>
              <a:rPr lang="en-US" sz="4400" b="1" dirty="0">
                <a:solidFill>
                  <a:schemeClr val="accent2"/>
                </a:solidFill>
              </a:rPr>
              <a:t>Our words </a:t>
            </a:r>
          </a:p>
          <a:p>
            <a:r>
              <a:rPr lang="en-US" sz="4400" b="1" dirty="0">
                <a:solidFill>
                  <a:schemeClr val="accent2"/>
                </a:solidFill>
              </a:rPr>
              <a:t>can be channels </a:t>
            </a:r>
          </a:p>
          <a:p>
            <a:r>
              <a:rPr lang="en-US" sz="4400" b="1" dirty="0">
                <a:solidFill>
                  <a:schemeClr val="accent2"/>
                </a:solidFill>
              </a:rPr>
              <a:t>of God’s grace to others </a:t>
            </a:r>
          </a:p>
          <a:p>
            <a:endParaRPr lang="en-US" sz="4400" b="1" dirty="0">
              <a:solidFill>
                <a:schemeClr val="accent2"/>
              </a:solidFill>
            </a:endParaRPr>
          </a:p>
          <a:p>
            <a:r>
              <a:rPr lang="en-US" sz="4400" b="1" dirty="0">
                <a:solidFill>
                  <a:schemeClr val="accent2"/>
                </a:solidFill>
              </a:rPr>
              <a:t>Ephesians 4:29</a:t>
            </a:r>
          </a:p>
        </p:txBody>
      </p:sp>
    </p:spTree>
    <p:extLst>
      <p:ext uri="{BB962C8B-B14F-4D97-AF65-F5344CB8AC3E}">
        <p14:creationId xmlns:p14="http://schemas.microsoft.com/office/powerpoint/2010/main" val="4002888764"/>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774442"/>
            <a:ext cx="7467600" cy="5016758"/>
          </a:xfrm>
          <a:prstGeom prst="rect">
            <a:avLst/>
          </a:prstGeom>
          <a:noFill/>
        </p:spPr>
        <p:txBody>
          <a:bodyPr wrap="square" rtlCol="0">
            <a:spAutoFit/>
          </a:bodyPr>
          <a:lstStyle/>
          <a:p>
            <a:pPr marL="685800" indent="-685800">
              <a:spcAft>
                <a:spcPts val="1200"/>
              </a:spcAft>
              <a:buFont typeface="Arial" pitchFamily="34" charset="0"/>
              <a:buChar char="•"/>
            </a:pPr>
            <a:r>
              <a:rPr lang="en-US" sz="4000" dirty="0" smtClean="0"/>
              <a:t>Encourage or discourage</a:t>
            </a:r>
          </a:p>
          <a:p>
            <a:pPr marL="685800" indent="-685800">
              <a:spcAft>
                <a:spcPts val="1200"/>
              </a:spcAft>
              <a:buFont typeface="Arial" pitchFamily="34" charset="0"/>
              <a:buChar char="•"/>
            </a:pPr>
            <a:r>
              <a:rPr lang="en-US" sz="4000" dirty="0" smtClean="0"/>
              <a:t>Uplift or “putdown”</a:t>
            </a:r>
          </a:p>
          <a:p>
            <a:pPr marL="685800" indent="-685800">
              <a:spcAft>
                <a:spcPts val="1200"/>
              </a:spcAft>
              <a:buFont typeface="Arial" pitchFamily="34" charset="0"/>
              <a:buChar char="•"/>
            </a:pPr>
            <a:r>
              <a:rPr lang="en-US" sz="4000" dirty="0" smtClean="0"/>
              <a:t>Speak positively or negatively</a:t>
            </a:r>
          </a:p>
          <a:p>
            <a:pPr marL="685800" indent="-685800">
              <a:spcAft>
                <a:spcPts val="1200"/>
              </a:spcAft>
              <a:buFont typeface="Arial" pitchFamily="34" charset="0"/>
              <a:buChar char="•"/>
            </a:pPr>
            <a:r>
              <a:rPr lang="en-US" sz="4000" dirty="0" smtClean="0"/>
              <a:t>Reflect cultural sensitivity or cultural “blindness”</a:t>
            </a:r>
          </a:p>
          <a:p>
            <a:pPr marL="685800" indent="-685800">
              <a:spcAft>
                <a:spcPts val="1200"/>
              </a:spcAft>
              <a:buFont typeface="Arial" pitchFamily="34" charset="0"/>
              <a:buChar char="•"/>
            </a:pPr>
            <a:r>
              <a:rPr lang="en-US" sz="4000" dirty="0" smtClean="0"/>
              <a:t>Focus on the other person, or focus on self</a:t>
            </a:r>
            <a:endParaRPr lang="en-US" sz="4000" dirty="0"/>
          </a:p>
        </p:txBody>
      </p:sp>
    </p:spTree>
    <p:extLst>
      <p:ext uri="{BB962C8B-B14F-4D97-AF65-F5344CB8AC3E}">
        <p14:creationId xmlns:p14="http://schemas.microsoft.com/office/powerpoint/2010/main" val="1610269851"/>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381000"/>
            <a:ext cx="7467600" cy="6294031"/>
          </a:xfrm>
          <a:prstGeom prst="rect">
            <a:avLst/>
          </a:prstGeom>
          <a:noFill/>
        </p:spPr>
        <p:txBody>
          <a:bodyPr wrap="square" rtlCol="0">
            <a:spAutoFit/>
          </a:bodyPr>
          <a:lstStyle/>
          <a:p>
            <a:pPr algn="ctr">
              <a:spcAft>
                <a:spcPts val="1200"/>
              </a:spcAft>
            </a:pPr>
            <a:r>
              <a:rPr lang="en-US" sz="4400" b="1" dirty="0" smtClean="0"/>
              <a:t>How do others feel when they leave our presence?</a:t>
            </a:r>
          </a:p>
          <a:p>
            <a:pPr marL="571500" indent="-571500">
              <a:spcAft>
                <a:spcPts val="600"/>
              </a:spcAft>
              <a:buFont typeface="Arial" pitchFamily="34" charset="0"/>
              <a:buChar char="•"/>
            </a:pPr>
            <a:r>
              <a:rPr lang="en-US" sz="4000" dirty="0" smtClean="0"/>
              <a:t>Stronger or weaker?</a:t>
            </a:r>
          </a:p>
          <a:p>
            <a:pPr marL="571500" indent="-571500">
              <a:spcAft>
                <a:spcPts val="600"/>
              </a:spcAft>
              <a:buFont typeface="Arial" pitchFamily="34" charset="0"/>
              <a:buChar char="•"/>
            </a:pPr>
            <a:r>
              <a:rPr lang="en-US" sz="4000" dirty="0" smtClean="0"/>
              <a:t>Larger of smaller about themselves?</a:t>
            </a:r>
          </a:p>
          <a:p>
            <a:pPr marL="571500" indent="-571500">
              <a:spcAft>
                <a:spcPts val="600"/>
              </a:spcAft>
              <a:buFont typeface="Arial" pitchFamily="34" charset="0"/>
              <a:buChar char="•"/>
            </a:pPr>
            <a:r>
              <a:rPr lang="en-US" sz="4000" dirty="0" smtClean="0"/>
              <a:t>Confident or hesitant?</a:t>
            </a:r>
          </a:p>
          <a:p>
            <a:pPr marL="571500" indent="-571500">
              <a:spcAft>
                <a:spcPts val="600"/>
              </a:spcAft>
              <a:buFont typeface="Arial" pitchFamily="34" charset="0"/>
              <a:buChar char="•"/>
            </a:pPr>
            <a:r>
              <a:rPr lang="en-US" sz="4000" dirty="0" smtClean="0"/>
              <a:t>Understood or misunderstood?</a:t>
            </a:r>
          </a:p>
          <a:p>
            <a:pPr marL="571500" indent="-571500">
              <a:spcAft>
                <a:spcPts val="600"/>
              </a:spcAft>
              <a:buFont typeface="Arial" pitchFamily="34" charset="0"/>
              <a:buChar char="•"/>
            </a:pPr>
            <a:r>
              <a:rPr lang="en-US" sz="4000" dirty="0" smtClean="0"/>
              <a:t>Affirmed or manipulate?</a:t>
            </a:r>
          </a:p>
          <a:p>
            <a:pPr marL="571500" indent="-571500">
              <a:spcAft>
                <a:spcPts val="600"/>
              </a:spcAft>
              <a:buFont typeface="Arial" pitchFamily="34" charset="0"/>
              <a:buChar char="•"/>
            </a:pPr>
            <a:r>
              <a:rPr lang="en-US" sz="4000" dirty="0" smtClean="0"/>
              <a:t>Blessed or “destroyed”?</a:t>
            </a:r>
            <a:endParaRPr lang="en-US" sz="4000" dirty="0"/>
          </a:p>
        </p:txBody>
      </p:sp>
    </p:spTree>
    <p:extLst>
      <p:ext uri="{BB962C8B-B14F-4D97-AF65-F5344CB8AC3E}">
        <p14:creationId xmlns:p14="http://schemas.microsoft.com/office/powerpoint/2010/main" val="7187174"/>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53251" name="Rectangle 3"/>
          <p:cNvSpPr>
            <a:spLocks noGrp="1" noChangeArrowheads="1"/>
          </p:cNvSpPr>
          <p:nvPr>
            <p:ph type="subTitle" idx="1"/>
          </p:nvPr>
        </p:nvSpPr>
        <p:spPr>
          <a:xfrm>
            <a:off x="762000" y="1905000"/>
            <a:ext cx="7696200" cy="2895600"/>
          </a:xfrm>
        </p:spPr>
        <p:txBody>
          <a:bodyPr/>
          <a:lstStyle/>
          <a:p>
            <a:r>
              <a:rPr lang="en-US" sz="4400" b="1">
                <a:solidFill>
                  <a:schemeClr val="accent2"/>
                </a:solidFill>
              </a:rPr>
              <a:t>“The praise to criticism ratio”</a:t>
            </a:r>
          </a:p>
          <a:p>
            <a:endParaRPr lang="en-US" sz="4400" b="1">
              <a:solidFill>
                <a:schemeClr val="accent2"/>
              </a:solidFill>
            </a:endParaRPr>
          </a:p>
          <a:p>
            <a:r>
              <a:rPr lang="en-US" sz="4400" b="1">
                <a:solidFill>
                  <a:schemeClr val="accent2"/>
                </a:solidFill>
              </a:rPr>
              <a:t>80 / 20</a:t>
            </a:r>
          </a:p>
        </p:txBody>
      </p:sp>
    </p:spTree>
    <p:extLst>
      <p:ext uri="{BB962C8B-B14F-4D97-AF65-F5344CB8AC3E}">
        <p14:creationId xmlns:p14="http://schemas.microsoft.com/office/powerpoint/2010/main" val="2970762285"/>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6386"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a:solidFill>
                  <a:srgbClr val="FFFFFF"/>
                </a:solidFill>
              </a14:hiddenFill>
            </a:ext>
          </a:extLst>
        </p:spPr>
      </p:pic>
      <p:sp>
        <p:nvSpPr>
          <p:cNvPr id="16387" name="Rectangle 3"/>
          <p:cNvSpPr>
            <a:spLocks noGrp="1" noChangeArrowheads="1"/>
          </p:cNvSpPr>
          <p:nvPr>
            <p:ph type="body" idx="1"/>
          </p:nvPr>
        </p:nvSpPr>
        <p:spPr>
          <a:xfrm>
            <a:off x="304800" y="1371600"/>
            <a:ext cx="8534400" cy="4191000"/>
          </a:xfrm>
        </p:spPr>
        <p:txBody>
          <a:bodyPr/>
          <a:lstStyle/>
          <a:p>
            <a:pPr algn="ctr">
              <a:buFontTx/>
              <a:buNone/>
            </a:pPr>
            <a:endParaRPr lang="en-US" sz="3600" b="1" i="1" dirty="0">
              <a:solidFill>
                <a:schemeClr val="accent2"/>
              </a:solidFill>
            </a:endParaRPr>
          </a:p>
          <a:p>
            <a:pPr algn="ctr">
              <a:buFontTx/>
              <a:buNone/>
            </a:pPr>
            <a:r>
              <a:rPr lang="en-US" sz="4800" b="1" i="1" dirty="0">
                <a:solidFill>
                  <a:schemeClr val="accent2"/>
                </a:solidFill>
              </a:rPr>
              <a:t>Remember Anchor #1:</a:t>
            </a:r>
          </a:p>
          <a:p>
            <a:pPr algn="ctr">
              <a:buFontTx/>
              <a:buNone/>
            </a:pPr>
            <a:endParaRPr lang="en-US" sz="4800" b="1" i="1" dirty="0">
              <a:solidFill>
                <a:schemeClr val="accent2"/>
              </a:solidFill>
            </a:endParaRPr>
          </a:p>
          <a:p>
            <a:pPr algn="ctr">
              <a:buFontTx/>
              <a:buNone/>
            </a:pPr>
            <a:r>
              <a:rPr lang="en-US" sz="4800" b="1" i="1" dirty="0">
                <a:solidFill>
                  <a:schemeClr val="accent2"/>
                </a:solidFill>
              </a:rPr>
              <a:t>“Speak Gracefully”</a:t>
            </a:r>
          </a:p>
          <a:p>
            <a:pPr>
              <a:buFontTx/>
              <a:buNone/>
            </a:pPr>
            <a:endParaRPr lang="en-US" sz="4800" b="1" i="1" dirty="0">
              <a:solidFill>
                <a:schemeClr val="accent2"/>
              </a:solidFill>
            </a:endParaRPr>
          </a:p>
          <a:p>
            <a:pPr>
              <a:buFontTx/>
              <a:buNone/>
            </a:pPr>
            <a:endParaRPr lang="en-US" sz="3600" b="1" i="1" dirty="0">
              <a:solidFill>
                <a:schemeClr val="accent2"/>
              </a:solidFill>
            </a:endParaRPr>
          </a:p>
        </p:txBody>
      </p:sp>
      <p:sp>
        <p:nvSpPr>
          <p:cNvPr id="5"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4164360119"/>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7410"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a:solidFill>
                  <a:srgbClr val="FFFFFF"/>
                </a:solidFill>
              </a14:hiddenFill>
            </a:ext>
          </a:extLst>
        </p:spPr>
      </p:pic>
      <p:sp>
        <p:nvSpPr>
          <p:cNvPr id="17411" name="Rectangle 3"/>
          <p:cNvSpPr>
            <a:spLocks noGrp="1" noChangeArrowheads="1"/>
          </p:cNvSpPr>
          <p:nvPr>
            <p:ph type="body" idx="1"/>
          </p:nvPr>
        </p:nvSpPr>
        <p:spPr>
          <a:xfrm>
            <a:off x="304800" y="1371600"/>
            <a:ext cx="8534400" cy="4191000"/>
          </a:xfrm>
        </p:spPr>
        <p:txBody>
          <a:bodyPr/>
          <a:lstStyle/>
          <a:p>
            <a:pPr>
              <a:buFontTx/>
              <a:buNone/>
            </a:pPr>
            <a:endParaRPr lang="en-US" sz="3600" b="1" dirty="0">
              <a:solidFill>
                <a:schemeClr val="accent2"/>
              </a:solidFill>
            </a:endParaRPr>
          </a:p>
          <a:p>
            <a:pPr algn="ctr">
              <a:buFontTx/>
              <a:buNone/>
            </a:pPr>
            <a:r>
              <a:rPr lang="en-US" sz="4800" b="1" i="1" u="sng" dirty="0">
                <a:solidFill>
                  <a:schemeClr val="accent2"/>
                </a:solidFill>
              </a:rPr>
              <a:t>Anchor #2:</a:t>
            </a:r>
          </a:p>
          <a:p>
            <a:pPr algn="ctr">
              <a:buFontTx/>
              <a:buNone/>
            </a:pPr>
            <a:endParaRPr lang="en-US" sz="4800" b="1" i="1" dirty="0">
              <a:solidFill>
                <a:schemeClr val="accent2"/>
              </a:solidFill>
            </a:endParaRPr>
          </a:p>
          <a:p>
            <a:pPr algn="ctr">
              <a:buFontTx/>
              <a:buNone/>
            </a:pPr>
            <a:r>
              <a:rPr lang="en-US" sz="4800" b="1" i="1" dirty="0">
                <a:solidFill>
                  <a:schemeClr val="accent2"/>
                </a:solidFill>
              </a:rPr>
              <a:t>“Live Gratefully”</a:t>
            </a:r>
          </a:p>
          <a:p>
            <a:pPr>
              <a:buFontTx/>
              <a:buNone/>
            </a:pPr>
            <a:endParaRPr lang="en-US" sz="4800" b="1" i="1" dirty="0">
              <a:solidFill>
                <a:schemeClr val="accent2"/>
              </a:solidFill>
            </a:endParaRPr>
          </a:p>
          <a:p>
            <a:pPr>
              <a:buFontTx/>
              <a:buNone/>
            </a:pPr>
            <a:endParaRPr lang="en-US" sz="3600" b="1" i="1" dirty="0">
              <a:solidFill>
                <a:schemeClr val="accent2"/>
              </a:solidFill>
            </a:endParaRPr>
          </a:p>
        </p:txBody>
      </p:sp>
      <p:sp>
        <p:nvSpPr>
          <p:cNvPr id="5"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2898202253"/>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body" idx="1"/>
          </p:nvPr>
        </p:nvSpPr>
        <p:spPr>
          <a:xfrm>
            <a:off x="304800" y="814388"/>
            <a:ext cx="8534400" cy="5292725"/>
          </a:xfrm>
        </p:spPr>
        <p:txBody>
          <a:bodyPr/>
          <a:lstStyle/>
          <a:p>
            <a:pPr algn="ctr">
              <a:buFontTx/>
              <a:buNone/>
            </a:pPr>
            <a:r>
              <a:rPr lang="en-US" sz="4800" b="1" i="1" dirty="0">
                <a:solidFill>
                  <a:srgbClr val="333399"/>
                </a:solidFill>
              </a:rPr>
              <a:t>Give thanks in all circumstances, </a:t>
            </a:r>
          </a:p>
          <a:p>
            <a:pPr algn="ctr">
              <a:buFontTx/>
              <a:buNone/>
            </a:pPr>
            <a:r>
              <a:rPr lang="en-US" sz="4800" b="1" i="1" dirty="0">
                <a:solidFill>
                  <a:srgbClr val="333399"/>
                </a:solidFill>
              </a:rPr>
              <a:t>for this is God's will </a:t>
            </a:r>
          </a:p>
          <a:p>
            <a:pPr algn="ctr">
              <a:buFontTx/>
              <a:buNone/>
            </a:pPr>
            <a:r>
              <a:rPr lang="en-US" sz="4800" b="1" i="1" dirty="0">
                <a:solidFill>
                  <a:srgbClr val="333399"/>
                </a:solidFill>
              </a:rPr>
              <a:t>for you in Christ Jesus.</a:t>
            </a:r>
            <a:r>
              <a:rPr lang="en-US" sz="4800" dirty="0">
                <a:solidFill>
                  <a:srgbClr val="333399"/>
                </a:solidFill>
              </a:rPr>
              <a:t> </a:t>
            </a:r>
          </a:p>
          <a:p>
            <a:pPr algn="r">
              <a:buFontTx/>
              <a:buNone/>
            </a:pPr>
            <a:endParaRPr lang="en-US" sz="1800" dirty="0">
              <a:solidFill>
                <a:srgbClr val="333399"/>
              </a:solidFill>
            </a:endParaRPr>
          </a:p>
          <a:p>
            <a:pPr algn="r">
              <a:buFontTx/>
              <a:buNone/>
            </a:pPr>
            <a:r>
              <a:rPr lang="en-US" sz="4000" dirty="0">
                <a:solidFill>
                  <a:srgbClr val="333399"/>
                </a:solidFill>
              </a:rPr>
              <a:t>I Thessalonians 5:18</a:t>
            </a:r>
            <a:endParaRPr lang="en-US" sz="4000" b="1" i="1" dirty="0">
              <a:solidFill>
                <a:srgbClr val="333399"/>
              </a:solidFill>
            </a:endParaRPr>
          </a:p>
          <a:p>
            <a:pPr>
              <a:buFontTx/>
              <a:buNone/>
            </a:pPr>
            <a:endParaRPr lang="en-US" sz="4000" b="1" i="1" dirty="0">
              <a:solidFill>
                <a:srgbClr val="333399"/>
              </a:solidFill>
            </a:endParaRPr>
          </a:p>
        </p:txBody>
      </p:sp>
      <p:sp>
        <p:nvSpPr>
          <p:cNvPr id="4"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37820254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2000" y="400047"/>
            <a:ext cx="8077200" cy="4832092"/>
          </a:xfrm>
          <a:prstGeom prst="rect">
            <a:avLst/>
          </a:prstGeom>
          <a:noFill/>
        </p:spPr>
        <p:txBody>
          <a:bodyPr wrap="square" rtlCol="0">
            <a:spAutoFit/>
          </a:bodyPr>
          <a:lstStyle/>
          <a:p>
            <a:pPr algn="ctr"/>
            <a:r>
              <a:rPr lang="en-US" sz="5400" b="1" dirty="0" smtClean="0"/>
              <a:t>Three questions . . . </a:t>
            </a:r>
          </a:p>
          <a:p>
            <a:pPr algn="ctr"/>
            <a:endParaRPr lang="en-US" sz="5400" b="1" dirty="0" smtClean="0"/>
          </a:p>
          <a:p>
            <a:pPr marL="742950" indent="-742950">
              <a:buFont typeface="+mj-lt"/>
              <a:buAutoNum type="arabicPeriod" startAt="2"/>
            </a:pPr>
            <a:r>
              <a:rPr lang="en-US" sz="4000" dirty="0" smtClean="0"/>
              <a:t>If “in </a:t>
            </a:r>
            <a:r>
              <a:rPr lang="en-US" sz="4000" dirty="0"/>
              <a:t>C</a:t>
            </a:r>
            <a:r>
              <a:rPr lang="en-US" sz="4000" dirty="0" smtClean="0"/>
              <a:t>hrist, all things are made new.” then how does our relationship with Christ inform and transform the way we lead a Christian community?</a:t>
            </a:r>
          </a:p>
        </p:txBody>
      </p:sp>
    </p:spTree>
    <p:extLst>
      <p:ext uri="{BB962C8B-B14F-4D97-AF65-F5344CB8AC3E}">
        <p14:creationId xmlns:p14="http://schemas.microsoft.com/office/powerpoint/2010/main" val="2787591884"/>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1295400"/>
            <a:ext cx="7315200" cy="3785652"/>
          </a:xfrm>
          <a:prstGeom prst="rect">
            <a:avLst/>
          </a:prstGeom>
          <a:noFill/>
        </p:spPr>
        <p:txBody>
          <a:bodyPr wrap="square" rtlCol="0">
            <a:spAutoFit/>
          </a:bodyPr>
          <a:lstStyle/>
          <a:p>
            <a:pPr algn="ctr"/>
            <a:r>
              <a:rPr lang="en-US" sz="4800" b="1" dirty="0" smtClean="0"/>
              <a:t>We can feel good about ourselves . . . until we compare ourselves with the gifts, talents, and abilities of </a:t>
            </a:r>
            <a:r>
              <a:rPr lang="en-US" sz="4800" b="1" u="sng" dirty="0" smtClean="0"/>
              <a:t>other</a:t>
            </a:r>
            <a:r>
              <a:rPr lang="en-US" sz="4800" b="1" dirty="0" smtClean="0"/>
              <a:t> people.</a:t>
            </a:r>
            <a:endParaRPr lang="en-US" sz="4800" b="1" dirty="0"/>
          </a:p>
        </p:txBody>
      </p:sp>
    </p:spTree>
    <p:extLst>
      <p:ext uri="{BB962C8B-B14F-4D97-AF65-F5344CB8AC3E}">
        <p14:creationId xmlns:p14="http://schemas.microsoft.com/office/powerpoint/2010/main" val="2430456501"/>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09600" y="1295400"/>
            <a:ext cx="8077200" cy="4739759"/>
          </a:xfrm>
          <a:prstGeom prst="rect">
            <a:avLst/>
          </a:prstGeom>
          <a:noFill/>
        </p:spPr>
        <p:txBody>
          <a:bodyPr wrap="square" rtlCol="0">
            <a:spAutoFit/>
          </a:bodyPr>
          <a:lstStyle/>
          <a:p>
            <a:pPr algn="ctr"/>
            <a:r>
              <a:rPr lang="en-US" sz="5400" b="1" dirty="0" smtClean="0"/>
              <a:t>What is the antidote to comparison?</a:t>
            </a:r>
          </a:p>
          <a:p>
            <a:pPr algn="ctr"/>
            <a:endParaRPr lang="en-US" sz="3200" b="1" dirty="0"/>
          </a:p>
          <a:p>
            <a:pPr marL="685800" indent="-685800">
              <a:buFont typeface="Arial" pitchFamily="34" charset="0"/>
              <a:buChar char="•"/>
            </a:pPr>
            <a:r>
              <a:rPr lang="en-US" sz="5400" dirty="0" smtClean="0"/>
              <a:t>Gratitude!</a:t>
            </a:r>
          </a:p>
          <a:p>
            <a:pPr marL="685800" indent="-685800">
              <a:buFont typeface="Arial" pitchFamily="34" charset="0"/>
              <a:buChar char="•"/>
            </a:pPr>
            <a:r>
              <a:rPr lang="en-US" sz="5400" dirty="0" smtClean="0"/>
              <a:t>Gratitude!</a:t>
            </a:r>
          </a:p>
          <a:p>
            <a:pPr marL="685800" indent="-685800">
              <a:buFont typeface="Arial" pitchFamily="34" charset="0"/>
              <a:buChar char="•"/>
            </a:pPr>
            <a:r>
              <a:rPr lang="en-US" sz="5400" dirty="0" smtClean="0"/>
              <a:t>Gratitude!</a:t>
            </a:r>
            <a:endParaRPr lang="en-US" sz="5400" dirty="0"/>
          </a:p>
        </p:txBody>
      </p:sp>
    </p:spTree>
    <p:extLst>
      <p:ext uri="{BB962C8B-B14F-4D97-AF65-F5344CB8AC3E}">
        <p14:creationId xmlns:p14="http://schemas.microsoft.com/office/powerpoint/2010/main" val="2430456501"/>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0482"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0483" name="Rectangle 3"/>
          <p:cNvSpPr>
            <a:spLocks noGrp="1" noChangeArrowheads="1"/>
          </p:cNvSpPr>
          <p:nvPr>
            <p:ph type="body" idx="1"/>
          </p:nvPr>
        </p:nvSpPr>
        <p:spPr>
          <a:xfrm>
            <a:off x="609600" y="1143000"/>
            <a:ext cx="7924800" cy="4267200"/>
          </a:xfrm>
        </p:spPr>
        <p:txBody>
          <a:bodyPr/>
          <a:lstStyle/>
          <a:p>
            <a:pPr algn="ctr">
              <a:buFontTx/>
              <a:buNone/>
            </a:pPr>
            <a:r>
              <a:rPr lang="en-US" sz="3600" b="1" i="1">
                <a:solidFill>
                  <a:schemeClr val="accent2"/>
                </a:solidFill>
              </a:rPr>
              <a:t>Remember Anchors #1 &amp; #2:</a:t>
            </a:r>
          </a:p>
          <a:p>
            <a:pPr algn="ctr">
              <a:buFontTx/>
              <a:buNone/>
            </a:pPr>
            <a:endParaRPr lang="en-US" sz="3600" b="1" i="1">
              <a:solidFill>
                <a:schemeClr val="accent2"/>
              </a:solidFill>
            </a:endParaRPr>
          </a:p>
          <a:p>
            <a:pPr>
              <a:buFontTx/>
              <a:buNone/>
            </a:pPr>
            <a:r>
              <a:rPr lang="en-US" sz="3600" b="1">
                <a:solidFill>
                  <a:schemeClr val="accent2"/>
                </a:solidFill>
              </a:rPr>
              <a:t>			“Speak Gracefully”</a:t>
            </a:r>
          </a:p>
          <a:p>
            <a:pPr>
              <a:buFontTx/>
              <a:buNone/>
            </a:pPr>
            <a:endParaRPr lang="en-US" sz="3600" b="1">
              <a:solidFill>
                <a:schemeClr val="accent2"/>
              </a:solidFill>
            </a:endParaRPr>
          </a:p>
          <a:p>
            <a:pPr>
              <a:buFontTx/>
              <a:buNone/>
            </a:pPr>
            <a:r>
              <a:rPr lang="en-US" sz="3600" b="1">
                <a:solidFill>
                  <a:schemeClr val="accent2"/>
                </a:solidFill>
              </a:rPr>
              <a:t>			“Live Gratefully”</a:t>
            </a:r>
            <a:endParaRPr lang="en-US" sz="3600" b="1" i="1">
              <a:solidFill>
                <a:schemeClr val="accent2"/>
              </a:solidFill>
            </a:endParaRPr>
          </a:p>
        </p:txBody>
      </p:sp>
      <p:sp>
        <p:nvSpPr>
          <p:cNvPr id="5"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773754149"/>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1506"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Grp="1" noChangeArrowheads="1"/>
          </p:cNvSpPr>
          <p:nvPr>
            <p:ph type="body" idx="1"/>
          </p:nvPr>
        </p:nvSpPr>
        <p:spPr>
          <a:xfrm>
            <a:off x="457200" y="1905000"/>
            <a:ext cx="7924800" cy="4267200"/>
          </a:xfrm>
        </p:spPr>
        <p:txBody>
          <a:bodyPr/>
          <a:lstStyle/>
          <a:p>
            <a:pPr algn="ctr">
              <a:buFontTx/>
              <a:buNone/>
            </a:pPr>
            <a:r>
              <a:rPr lang="en-US" sz="4800" b="1" i="1" u="sng">
                <a:solidFill>
                  <a:schemeClr val="accent2"/>
                </a:solidFill>
              </a:rPr>
              <a:t>Anchor #3:</a:t>
            </a:r>
            <a:endParaRPr lang="en-US" sz="4800" b="1" i="1">
              <a:solidFill>
                <a:schemeClr val="accent2"/>
              </a:solidFill>
            </a:endParaRPr>
          </a:p>
          <a:p>
            <a:pPr algn="ctr">
              <a:buFontTx/>
              <a:buNone/>
            </a:pPr>
            <a:endParaRPr lang="en-US" sz="4800" b="1" i="1">
              <a:solidFill>
                <a:schemeClr val="accent2"/>
              </a:solidFill>
            </a:endParaRPr>
          </a:p>
          <a:p>
            <a:pPr algn="ctr">
              <a:buFontTx/>
              <a:buNone/>
            </a:pPr>
            <a:r>
              <a:rPr lang="en-US" sz="4800" b="1">
                <a:solidFill>
                  <a:schemeClr val="accent2"/>
                </a:solidFill>
              </a:rPr>
              <a:t>“Listen Intently”</a:t>
            </a:r>
          </a:p>
          <a:p>
            <a:pPr>
              <a:buFontTx/>
              <a:buNone/>
            </a:pPr>
            <a:endParaRPr lang="en-US" sz="4800" b="1" i="1">
              <a:solidFill>
                <a:schemeClr val="accent2"/>
              </a:solidFill>
            </a:endParaRPr>
          </a:p>
        </p:txBody>
      </p:sp>
      <p:sp>
        <p:nvSpPr>
          <p:cNvPr id="6"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1509" name="Text Box 5"/>
          <p:cNvSpPr txBox="1">
            <a:spLocks noChangeArrowheads="1"/>
          </p:cNvSpPr>
          <p:nvPr/>
        </p:nvSpPr>
        <p:spPr bwMode="auto">
          <a:xfrm>
            <a:off x="0" y="601662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600" b="1" smtClean="0">
                <a:solidFill>
                  <a:srgbClr val="FFFFFF"/>
                </a:solidFill>
              </a:rPr>
              <a:t>Listen for more than words . . .</a:t>
            </a:r>
            <a:r>
              <a:rPr lang="en-US" sz="3600" b="1" smtClean="0">
                <a:solidFill>
                  <a:srgbClr val="333399"/>
                </a:solidFill>
              </a:rPr>
              <a:t> </a:t>
            </a:r>
          </a:p>
        </p:txBody>
      </p:sp>
    </p:spTree>
    <p:extLst>
      <p:ext uri="{BB962C8B-B14F-4D97-AF65-F5344CB8AC3E}">
        <p14:creationId xmlns:p14="http://schemas.microsoft.com/office/powerpoint/2010/main" val="1790420220"/>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2187476"/>
            <a:ext cx="7467600" cy="2308324"/>
          </a:xfrm>
          <a:prstGeom prst="rect">
            <a:avLst/>
          </a:prstGeom>
          <a:noFill/>
        </p:spPr>
        <p:txBody>
          <a:bodyPr wrap="square" rtlCol="0">
            <a:spAutoFit/>
          </a:bodyPr>
          <a:lstStyle/>
          <a:p>
            <a:pPr algn="ctr"/>
            <a:r>
              <a:rPr lang="en-US" sz="4800" b="1" dirty="0" smtClean="0"/>
              <a:t>Good and godly people sometimes collide over </a:t>
            </a:r>
            <a:r>
              <a:rPr lang="en-US" sz="4800" b="1" u="sng" dirty="0" smtClean="0"/>
              <a:t>vision</a:t>
            </a:r>
            <a:r>
              <a:rPr lang="en-US" sz="4800" b="1" dirty="0" smtClean="0"/>
              <a:t> and </a:t>
            </a:r>
            <a:r>
              <a:rPr lang="en-US" sz="4800" b="1" u="sng" dirty="0" smtClean="0"/>
              <a:t>values</a:t>
            </a:r>
            <a:r>
              <a:rPr lang="en-US" sz="4800" b="1" dirty="0" smtClean="0"/>
              <a:t>.</a:t>
            </a:r>
            <a:endParaRPr lang="en-US" sz="4800" b="1" dirty="0"/>
          </a:p>
        </p:txBody>
      </p:sp>
    </p:spTree>
    <p:extLst>
      <p:ext uri="{BB962C8B-B14F-4D97-AF65-F5344CB8AC3E}">
        <p14:creationId xmlns:p14="http://schemas.microsoft.com/office/powerpoint/2010/main" val="2430456501"/>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2187476"/>
            <a:ext cx="7467600" cy="2308324"/>
          </a:xfrm>
          <a:prstGeom prst="rect">
            <a:avLst/>
          </a:prstGeom>
          <a:noFill/>
        </p:spPr>
        <p:txBody>
          <a:bodyPr wrap="square" rtlCol="0">
            <a:spAutoFit/>
          </a:bodyPr>
          <a:lstStyle/>
          <a:p>
            <a:pPr algn="ctr"/>
            <a:r>
              <a:rPr lang="en-US" sz="4800" b="1" dirty="0" smtClean="0"/>
              <a:t>Theological vision </a:t>
            </a:r>
          </a:p>
          <a:p>
            <a:pPr algn="ctr"/>
            <a:r>
              <a:rPr lang="en-US" sz="4800" b="1" dirty="0" smtClean="0"/>
              <a:t>must precede </a:t>
            </a:r>
          </a:p>
          <a:p>
            <a:pPr algn="ctr"/>
            <a:r>
              <a:rPr lang="en-US" sz="4800" b="1" i="1" dirty="0" smtClean="0"/>
              <a:t>organizational</a:t>
            </a:r>
            <a:r>
              <a:rPr lang="en-US" sz="4800" b="1" dirty="0" smtClean="0"/>
              <a:t> vision.</a:t>
            </a:r>
            <a:endParaRPr lang="en-US" sz="4800" b="1" dirty="0"/>
          </a:p>
        </p:txBody>
      </p:sp>
    </p:spTree>
    <p:extLst>
      <p:ext uri="{BB962C8B-B14F-4D97-AF65-F5344CB8AC3E}">
        <p14:creationId xmlns:p14="http://schemas.microsoft.com/office/powerpoint/2010/main" val="2133047538"/>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bg>
      <p:bgPr>
        <a:solidFill>
          <a:schemeClr val="accent5"/>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4578" name="Rectangle 2"/>
          <p:cNvSpPr>
            <a:spLocks noGrp="1" noChangeArrowheads="1"/>
          </p:cNvSpPr>
          <p:nvPr>
            <p:ph type="body" idx="1"/>
          </p:nvPr>
        </p:nvSpPr>
        <p:spPr>
          <a:xfrm>
            <a:off x="228600" y="385763"/>
            <a:ext cx="8686800" cy="6086475"/>
          </a:xfrm>
        </p:spPr>
        <p:txBody>
          <a:bodyPr/>
          <a:lstStyle/>
          <a:p>
            <a:pPr algn="ctr">
              <a:buFontTx/>
              <a:buNone/>
            </a:pPr>
            <a:r>
              <a:rPr lang="en-US" sz="3600" b="1" i="1">
                <a:solidFill>
                  <a:schemeClr val="accent2"/>
                </a:solidFill>
              </a:rPr>
              <a:t>Growth </a:t>
            </a:r>
            <a:r>
              <a:rPr lang="en-US" sz="3600" b="1" i="1" u="sng">
                <a:solidFill>
                  <a:schemeClr val="accent2"/>
                </a:solidFill>
              </a:rPr>
              <a:t>producing</a:t>
            </a:r>
            <a:r>
              <a:rPr lang="en-US" sz="3600" b="1" i="1">
                <a:solidFill>
                  <a:schemeClr val="accent2"/>
                </a:solidFill>
              </a:rPr>
              <a:t> questions:</a:t>
            </a:r>
          </a:p>
          <a:p>
            <a:pPr algn="ctr">
              <a:buFontTx/>
              <a:buNone/>
            </a:pPr>
            <a:endParaRPr lang="en-US" sz="3600" b="1">
              <a:solidFill>
                <a:schemeClr val="accent2"/>
              </a:solidFill>
            </a:endParaRPr>
          </a:p>
          <a:p>
            <a:r>
              <a:rPr lang="en-US" sz="3600" b="1">
                <a:solidFill>
                  <a:schemeClr val="accent2"/>
                </a:solidFill>
              </a:rPr>
              <a:t>“What can I learn?  				How can I change?”</a:t>
            </a:r>
          </a:p>
          <a:p>
            <a:endParaRPr lang="en-US" sz="3600" b="1">
              <a:solidFill>
                <a:schemeClr val="accent2"/>
              </a:solidFill>
            </a:endParaRPr>
          </a:p>
          <a:p>
            <a:pPr algn="ctr">
              <a:buFontTx/>
              <a:buNone/>
            </a:pPr>
            <a:r>
              <a:rPr lang="en-US" sz="3600" b="1" i="1">
                <a:solidFill>
                  <a:schemeClr val="accent2"/>
                </a:solidFill>
              </a:rPr>
              <a:t>Growth </a:t>
            </a:r>
            <a:r>
              <a:rPr lang="en-US" sz="3600" b="1" i="1" u="sng">
                <a:solidFill>
                  <a:schemeClr val="accent2"/>
                </a:solidFill>
              </a:rPr>
              <a:t>inhibiting</a:t>
            </a:r>
            <a:r>
              <a:rPr lang="en-US" sz="3600" b="1" i="1">
                <a:solidFill>
                  <a:schemeClr val="accent2"/>
                </a:solidFill>
              </a:rPr>
              <a:t> questions:</a:t>
            </a:r>
          </a:p>
          <a:p>
            <a:pPr algn="ctr">
              <a:buFontTx/>
              <a:buNone/>
            </a:pPr>
            <a:endParaRPr lang="en-US" sz="3600" b="1" i="1">
              <a:solidFill>
                <a:schemeClr val="accent2"/>
              </a:solidFill>
            </a:endParaRPr>
          </a:p>
          <a:p>
            <a:r>
              <a:rPr lang="en-US" sz="3600" b="1">
                <a:solidFill>
                  <a:schemeClr val="accent2"/>
                </a:solidFill>
              </a:rPr>
              <a:t>“Why me?  						What if …?”</a:t>
            </a:r>
          </a:p>
        </p:txBody>
      </p:sp>
    </p:spTree>
    <p:extLst>
      <p:ext uri="{BB962C8B-B14F-4D97-AF65-F5344CB8AC3E}">
        <p14:creationId xmlns:p14="http://schemas.microsoft.com/office/powerpoint/2010/main" val="35989528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8">
                                            <p:txEl>
                                              <p:pRg st="2" end="2"/>
                                            </p:txEl>
                                          </p:spTgt>
                                        </p:tgtEl>
                                        <p:attrNameLst>
                                          <p:attrName>style.visibility</p:attrName>
                                        </p:attrNameLst>
                                      </p:cBhvr>
                                      <p:to>
                                        <p:strVal val="visible"/>
                                      </p:to>
                                    </p:set>
                                    <p:animEffect transition="in" filter="wipe(left)">
                                      <p:cBhvr>
                                        <p:cTn id="7" dur="500"/>
                                        <p:tgtEl>
                                          <p:spTgt spid="2457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8">
                                            <p:txEl>
                                              <p:pRg st="4" end="4"/>
                                            </p:txEl>
                                          </p:spTgt>
                                        </p:tgtEl>
                                        <p:attrNameLst>
                                          <p:attrName>style.visibility</p:attrName>
                                        </p:attrNameLst>
                                      </p:cBhvr>
                                      <p:to>
                                        <p:strVal val="visible"/>
                                      </p:to>
                                    </p:set>
                                    <p:animEffect transition="in" filter="wipe(left)">
                                      <p:cBhvr>
                                        <p:cTn id="12" dur="500"/>
                                        <p:tgtEl>
                                          <p:spTgt spid="2457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8">
                                            <p:txEl>
                                              <p:pRg st="6" end="6"/>
                                            </p:txEl>
                                          </p:spTgt>
                                        </p:tgtEl>
                                        <p:attrNameLst>
                                          <p:attrName>style.visibility</p:attrName>
                                        </p:attrNameLst>
                                      </p:cBhvr>
                                      <p:to>
                                        <p:strVal val="visible"/>
                                      </p:to>
                                    </p:set>
                                    <p:animEffect transition="in" filter="wipe(left)">
                                      <p:cBhvr>
                                        <p:cTn id="17" dur="500"/>
                                        <p:tgtEl>
                                          <p:spTgt spid="245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089025" y="365125"/>
            <a:ext cx="696595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tabLst>
                <a:tab pos="2000250" algn="ctr"/>
                <a:tab pos="4286250" algn="ctr"/>
              </a:tabLst>
            </a:pPr>
            <a:r>
              <a:rPr lang="en-US" sz="3600" b="1" dirty="0" smtClean="0">
                <a:solidFill>
                  <a:schemeClr val="bg1"/>
                </a:solidFill>
                <a:ea typeface="ＭＳ Ｐゴシック" pitchFamily="34" charset="-128"/>
              </a:rPr>
              <a:t>These two ways of </a:t>
            </a:r>
          </a:p>
          <a:p>
            <a:pPr algn="ctr" fontAlgn="base">
              <a:spcBef>
                <a:spcPct val="0"/>
              </a:spcBef>
              <a:spcAft>
                <a:spcPct val="0"/>
              </a:spcAft>
              <a:tabLst>
                <a:tab pos="2000250" algn="ctr"/>
                <a:tab pos="4286250" algn="ctr"/>
              </a:tabLst>
            </a:pPr>
            <a:r>
              <a:rPr lang="en-US" sz="3600" b="1" dirty="0">
                <a:solidFill>
                  <a:schemeClr val="bg1"/>
                </a:solidFill>
                <a:ea typeface="ＭＳ Ｐゴシック" pitchFamily="34" charset="-128"/>
              </a:rPr>
              <a:t>t</a:t>
            </a:r>
            <a:r>
              <a:rPr lang="en-US" sz="3600" b="1" dirty="0" smtClean="0">
                <a:solidFill>
                  <a:schemeClr val="bg1"/>
                </a:solidFill>
                <a:ea typeface="ＭＳ Ｐゴシック" pitchFamily="34" charset="-128"/>
              </a:rPr>
              <a:t>hinking and reacting </a:t>
            </a:r>
          </a:p>
          <a:p>
            <a:pPr algn="ctr" fontAlgn="base">
              <a:spcBef>
                <a:spcPct val="0"/>
              </a:spcBef>
              <a:spcAft>
                <a:spcPct val="0"/>
              </a:spcAft>
              <a:tabLst>
                <a:tab pos="2000250" algn="ctr"/>
                <a:tab pos="4286250" algn="ctr"/>
              </a:tabLst>
            </a:pPr>
            <a:r>
              <a:rPr lang="en-US" sz="3600" b="1" dirty="0" smtClean="0">
                <a:solidFill>
                  <a:schemeClr val="bg1"/>
                </a:solidFill>
                <a:ea typeface="ＭＳ Ｐゴシック" pitchFamily="34" charset="-128"/>
              </a:rPr>
              <a:t>can be diagrammed as follows:</a:t>
            </a:r>
            <a:endParaRPr lang="en-US" sz="2400" dirty="0" smtClean="0">
              <a:solidFill>
                <a:schemeClr val="bg1"/>
              </a:solidFill>
              <a:ea typeface="ＭＳ Ｐゴシック" pitchFamily="34" charset="-128"/>
            </a:endParaRPr>
          </a:p>
          <a:p>
            <a:pPr algn="ctr" eaLnBrk="0" fontAlgn="base" hangingPunct="0">
              <a:spcBef>
                <a:spcPct val="0"/>
              </a:spcBef>
              <a:spcAft>
                <a:spcPct val="0"/>
              </a:spcAft>
              <a:tabLst>
                <a:tab pos="2000250" algn="ctr"/>
                <a:tab pos="4286250" algn="ctr"/>
              </a:tabLst>
            </a:pPr>
            <a:endParaRPr lang="en-US" dirty="0" smtClean="0">
              <a:solidFill>
                <a:srgbClr val="000000"/>
              </a:solidFill>
              <a:ea typeface="ＭＳ Ｐゴシック" pitchFamily="34" charset="-128"/>
            </a:endParaRPr>
          </a:p>
        </p:txBody>
      </p:sp>
      <p:grpSp>
        <p:nvGrpSpPr>
          <p:cNvPr id="47107" name="Group 3"/>
          <p:cNvGrpSpPr>
            <a:grpSpLocks/>
          </p:cNvGrpSpPr>
          <p:nvPr/>
        </p:nvGrpSpPr>
        <p:grpSpPr bwMode="auto">
          <a:xfrm>
            <a:off x="1868488" y="2743200"/>
            <a:ext cx="2254250" cy="2282825"/>
            <a:chOff x="3456" y="8695"/>
            <a:chExt cx="2151" cy="2158"/>
          </a:xfrm>
        </p:grpSpPr>
        <p:sp>
          <p:nvSpPr>
            <p:cNvPr id="47108" name="Freeform 4"/>
            <p:cNvSpPr>
              <a:spLocks/>
            </p:cNvSpPr>
            <p:nvPr/>
          </p:nvSpPr>
          <p:spPr bwMode="auto">
            <a:xfrm flipH="1">
              <a:off x="3456" y="8784"/>
              <a:ext cx="2151" cy="2069"/>
            </a:xfrm>
            <a:custGeom>
              <a:avLst/>
              <a:gdLst>
                <a:gd name="T0" fmla="*/ 995 w 2151"/>
                <a:gd name="T1" fmla="*/ 0 h 2069"/>
                <a:gd name="T2" fmla="*/ 1640 w 2151"/>
                <a:gd name="T3" fmla="*/ 203 h 2069"/>
                <a:gd name="T4" fmla="*/ 2090 w 2151"/>
                <a:gd name="T5" fmla="*/ 863 h 2069"/>
                <a:gd name="T6" fmla="*/ 2007 w 2151"/>
                <a:gd name="T7" fmla="*/ 1515 h 2069"/>
                <a:gd name="T8" fmla="*/ 1587 w 2151"/>
                <a:gd name="T9" fmla="*/ 1958 h 2069"/>
                <a:gd name="T10" fmla="*/ 987 w 2151"/>
                <a:gd name="T11" fmla="*/ 2063 h 2069"/>
                <a:gd name="T12" fmla="*/ 477 w 2151"/>
                <a:gd name="T13" fmla="*/ 1920 h 2069"/>
                <a:gd name="T14" fmla="*/ 57 w 2151"/>
                <a:gd name="T15" fmla="*/ 1395 h 2069"/>
                <a:gd name="T16" fmla="*/ 132 w 2151"/>
                <a:gd name="T17" fmla="*/ 705 h 2069"/>
                <a:gd name="T18" fmla="*/ 575 w 2151"/>
                <a:gd name="T19" fmla="*/ 330 h 2069"/>
                <a:gd name="T20" fmla="*/ 1025 w 2151"/>
                <a:gd name="T21" fmla="*/ 278 h 2069"/>
                <a:gd name="T22" fmla="*/ 1475 w 2151"/>
                <a:gd name="T23" fmla="*/ 443 h 2069"/>
                <a:gd name="T24" fmla="*/ 1737 w 2151"/>
                <a:gd name="T25" fmla="*/ 795 h 2069"/>
                <a:gd name="T26" fmla="*/ 1767 w 2151"/>
                <a:gd name="T27" fmla="*/ 1290 h 2069"/>
                <a:gd name="T28" fmla="*/ 1415 w 2151"/>
                <a:gd name="T29" fmla="*/ 1695 h 2069"/>
                <a:gd name="T30" fmla="*/ 927 w 2151"/>
                <a:gd name="T31" fmla="*/ 1740 h 2069"/>
                <a:gd name="T32" fmla="*/ 500 w 2151"/>
                <a:gd name="T33" fmla="*/ 1485 h 2069"/>
                <a:gd name="T34" fmla="*/ 402 w 2151"/>
                <a:gd name="T35" fmla="*/ 983 h 2069"/>
                <a:gd name="T36" fmla="*/ 762 w 2151"/>
                <a:gd name="T37" fmla="*/ 630 h 2069"/>
                <a:gd name="T38" fmla="*/ 1250 w 2151"/>
                <a:gd name="T39" fmla="*/ 743 h 2069"/>
                <a:gd name="T40" fmla="*/ 1407 w 2151"/>
                <a:gd name="T41" fmla="*/ 1133 h 2069"/>
                <a:gd name="T42" fmla="*/ 1295 w 2151"/>
                <a:gd name="T43" fmla="*/ 1373 h 2069"/>
                <a:gd name="T44" fmla="*/ 1002 w 2151"/>
                <a:gd name="T45" fmla="*/ 1410 h 2069"/>
                <a:gd name="T46" fmla="*/ 762 w 2151"/>
                <a:gd name="T47" fmla="*/ 1298 h 2069"/>
                <a:gd name="T48" fmla="*/ 710 w 2151"/>
                <a:gd name="T49" fmla="*/ 1065 h 2069"/>
                <a:gd name="T50" fmla="*/ 875 w 2151"/>
                <a:gd name="T51" fmla="*/ 938 h 2069"/>
                <a:gd name="T52" fmla="*/ 1070 w 2151"/>
                <a:gd name="T53" fmla="*/ 1035 h 2069"/>
                <a:gd name="T54" fmla="*/ 1047 w 2151"/>
                <a:gd name="T55" fmla="*/ 1140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51" h="2069">
                  <a:moveTo>
                    <a:pt x="995" y="0"/>
                  </a:moveTo>
                  <a:cubicBezTo>
                    <a:pt x="1102" y="32"/>
                    <a:pt x="1458" y="59"/>
                    <a:pt x="1640" y="203"/>
                  </a:cubicBezTo>
                  <a:cubicBezTo>
                    <a:pt x="1822" y="347"/>
                    <a:pt x="2029" y="645"/>
                    <a:pt x="2090" y="863"/>
                  </a:cubicBezTo>
                  <a:cubicBezTo>
                    <a:pt x="2151" y="1081"/>
                    <a:pt x="2091" y="1333"/>
                    <a:pt x="2007" y="1515"/>
                  </a:cubicBezTo>
                  <a:cubicBezTo>
                    <a:pt x="1923" y="1697"/>
                    <a:pt x="1757" y="1867"/>
                    <a:pt x="1587" y="1958"/>
                  </a:cubicBezTo>
                  <a:cubicBezTo>
                    <a:pt x="1417" y="2049"/>
                    <a:pt x="1172" y="2069"/>
                    <a:pt x="987" y="2063"/>
                  </a:cubicBezTo>
                  <a:cubicBezTo>
                    <a:pt x="802" y="2057"/>
                    <a:pt x="632" y="2031"/>
                    <a:pt x="477" y="1920"/>
                  </a:cubicBezTo>
                  <a:cubicBezTo>
                    <a:pt x="322" y="1809"/>
                    <a:pt x="114" y="1597"/>
                    <a:pt x="57" y="1395"/>
                  </a:cubicBezTo>
                  <a:cubicBezTo>
                    <a:pt x="0" y="1193"/>
                    <a:pt x="46" y="882"/>
                    <a:pt x="132" y="705"/>
                  </a:cubicBezTo>
                  <a:cubicBezTo>
                    <a:pt x="218" y="528"/>
                    <a:pt x="426" y="401"/>
                    <a:pt x="575" y="330"/>
                  </a:cubicBezTo>
                  <a:cubicBezTo>
                    <a:pt x="724" y="259"/>
                    <a:pt x="875" y="259"/>
                    <a:pt x="1025" y="278"/>
                  </a:cubicBezTo>
                  <a:cubicBezTo>
                    <a:pt x="1175" y="297"/>
                    <a:pt x="1356" y="357"/>
                    <a:pt x="1475" y="443"/>
                  </a:cubicBezTo>
                  <a:cubicBezTo>
                    <a:pt x="1594" y="529"/>
                    <a:pt x="1688" y="654"/>
                    <a:pt x="1737" y="795"/>
                  </a:cubicBezTo>
                  <a:cubicBezTo>
                    <a:pt x="1786" y="936"/>
                    <a:pt x="1821" y="1140"/>
                    <a:pt x="1767" y="1290"/>
                  </a:cubicBezTo>
                  <a:cubicBezTo>
                    <a:pt x="1713" y="1440"/>
                    <a:pt x="1555" y="1620"/>
                    <a:pt x="1415" y="1695"/>
                  </a:cubicBezTo>
                  <a:cubicBezTo>
                    <a:pt x="1275" y="1770"/>
                    <a:pt x="1079" y="1775"/>
                    <a:pt x="927" y="1740"/>
                  </a:cubicBezTo>
                  <a:cubicBezTo>
                    <a:pt x="775" y="1705"/>
                    <a:pt x="587" y="1611"/>
                    <a:pt x="500" y="1485"/>
                  </a:cubicBezTo>
                  <a:cubicBezTo>
                    <a:pt x="413" y="1359"/>
                    <a:pt x="358" y="1125"/>
                    <a:pt x="402" y="983"/>
                  </a:cubicBezTo>
                  <a:cubicBezTo>
                    <a:pt x="446" y="841"/>
                    <a:pt x="621" y="670"/>
                    <a:pt x="762" y="630"/>
                  </a:cubicBezTo>
                  <a:cubicBezTo>
                    <a:pt x="903" y="590"/>
                    <a:pt x="1143" y="659"/>
                    <a:pt x="1250" y="743"/>
                  </a:cubicBezTo>
                  <a:cubicBezTo>
                    <a:pt x="1357" y="827"/>
                    <a:pt x="1400" y="1028"/>
                    <a:pt x="1407" y="1133"/>
                  </a:cubicBezTo>
                  <a:cubicBezTo>
                    <a:pt x="1414" y="1238"/>
                    <a:pt x="1363" y="1327"/>
                    <a:pt x="1295" y="1373"/>
                  </a:cubicBezTo>
                  <a:cubicBezTo>
                    <a:pt x="1227" y="1419"/>
                    <a:pt x="1091" y="1422"/>
                    <a:pt x="1002" y="1410"/>
                  </a:cubicBezTo>
                  <a:cubicBezTo>
                    <a:pt x="913" y="1398"/>
                    <a:pt x="811" y="1355"/>
                    <a:pt x="762" y="1298"/>
                  </a:cubicBezTo>
                  <a:cubicBezTo>
                    <a:pt x="713" y="1241"/>
                    <a:pt x="691" y="1125"/>
                    <a:pt x="710" y="1065"/>
                  </a:cubicBezTo>
                  <a:cubicBezTo>
                    <a:pt x="729" y="1005"/>
                    <a:pt x="815" y="943"/>
                    <a:pt x="875" y="938"/>
                  </a:cubicBezTo>
                  <a:cubicBezTo>
                    <a:pt x="935" y="933"/>
                    <a:pt x="1041" y="1001"/>
                    <a:pt x="1070" y="1035"/>
                  </a:cubicBezTo>
                  <a:cubicBezTo>
                    <a:pt x="1099" y="1069"/>
                    <a:pt x="1052" y="1118"/>
                    <a:pt x="1047" y="1140"/>
                  </a:cubicBez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47109" name="AutoShape 5"/>
            <p:cNvSpPr>
              <a:spLocks noChangeArrowheads="1"/>
            </p:cNvSpPr>
            <p:nvPr/>
          </p:nvSpPr>
          <p:spPr bwMode="auto">
            <a:xfrm rot="-1449987">
              <a:off x="4464" y="8695"/>
              <a:ext cx="165" cy="144"/>
            </a:xfrm>
            <a:prstGeom prst="triangle">
              <a:avLst>
                <a:gd name="adj" fmla="val 50000"/>
              </a:avLst>
            </a:prstGeom>
            <a:solidFill>
              <a:srgbClr val="000000"/>
            </a:solidFill>
            <a:ln w="12700">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7110" name="AutoShape 6"/>
            <p:cNvSpPr>
              <a:spLocks noChangeArrowheads="1"/>
            </p:cNvSpPr>
            <p:nvPr/>
          </p:nvSpPr>
          <p:spPr bwMode="auto">
            <a:xfrm rot="-6938735">
              <a:off x="4104" y="9803"/>
              <a:ext cx="165" cy="144"/>
            </a:xfrm>
            <a:prstGeom prst="triangle">
              <a:avLst>
                <a:gd name="adj" fmla="val 50000"/>
              </a:avLst>
            </a:prstGeom>
            <a:solidFill>
              <a:srgbClr val="000000"/>
            </a:solidFill>
            <a:ln w="12700">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7111" name="AutoShape 7"/>
            <p:cNvSpPr>
              <a:spLocks noChangeArrowheads="1"/>
            </p:cNvSpPr>
            <p:nvPr/>
          </p:nvSpPr>
          <p:spPr bwMode="auto">
            <a:xfrm rot="5241017">
              <a:off x="5328" y="10368"/>
              <a:ext cx="165" cy="144"/>
            </a:xfrm>
            <a:prstGeom prst="triangle">
              <a:avLst>
                <a:gd name="adj" fmla="val 50000"/>
              </a:avLst>
            </a:prstGeom>
            <a:solidFill>
              <a:srgbClr val="000000"/>
            </a:solidFill>
            <a:ln w="12700">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grpSp>
      <p:grpSp>
        <p:nvGrpSpPr>
          <p:cNvPr id="47112" name="Group 8"/>
          <p:cNvGrpSpPr>
            <a:grpSpLocks/>
          </p:cNvGrpSpPr>
          <p:nvPr/>
        </p:nvGrpSpPr>
        <p:grpSpPr bwMode="auto">
          <a:xfrm>
            <a:off x="5140325" y="2836863"/>
            <a:ext cx="2241550" cy="2190750"/>
            <a:chOff x="7344" y="8784"/>
            <a:chExt cx="2151" cy="2069"/>
          </a:xfrm>
        </p:grpSpPr>
        <p:sp>
          <p:nvSpPr>
            <p:cNvPr id="47113" name="Freeform 9"/>
            <p:cNvSpPr>
              <a:spLocks/>
            </p:cNvSpPr>
            <p:nvPr/>
          </p:nvSpPr>
          <p:spPr bwMode="auto">
            <a:xfrm flipH="1">
              <a:off x="7344" y="8784"/>
              <a:ext cx="2151" cy="2069"/>
            </a:xfrm>
            <a:custGeom>
              <a:avLst/>
              <a:gdLst>
                <a:gd name="T0" fmla="*/ 995 w 2151"/>
                <a:gd name="T1" fmla="*/ 0 h 2069"/>
                <a:gd name="T2" fmla="*/ 1640 w 2151"/>
                <a:gd name="T3" fmla="*/ 203 h 2069"/>
                <a:gd name="T4" fmla="*/ 2090 w 2151"/>
                <a:gd name="T5" fmla="*/ 863 h 2069"/>
                <a:gd name="T6" fmla="*/ 2007 w 2151"/>
                <a:gd name="T7" fmla="*/ 1515 h 2069"/>
                <a:gd name="T8" fmla="*/ 1587 w 2151"/>
                <a:gd name="T9" fmla="*/ 1958 h 2069"/>
                <a:gd name="T10" fmla="*/ 987 w 2151"/>
                <a:gd name="T11" fmla="*/ 2063 h 2069"/>
                <a:gd name="T12" fmla="*/ 477 w 2151"/>
                <a:gd name="T13" fmla="*/ 1920 h 2069"/>
                <a:gd name="T14" fmla="*/ 57 w 2151"/>
                <a:gd name="T15" fmla="*/ 1395 h 2069"/>
                <a:gd name="T16" fmla="*/ 132 w 2151"/>
                <a:gd name="T17" fmla="*/ 705 h 2069"/>
                <a:gd name="T18" fmla="*/ 575 w 2151"/>
                <a:gd name="T19" fmla="*/ 330 h 2069"/>
                <a:gd name="T20" fmla="*/ 1025 w 2151"/>
                <a:gd name="T21" fmla="*/ 278 h 2069"/>
                <a:gd name="T22" fmla="*/ 1475 w 2151"/>
                <a:gd name="T23" fmla="*/ 443 h 2069"/>
                <a:gd name="T24" fmla="*/ 1737 w 2151"/>
                <a:gd name="T25" fmla="*/ 795 h 2069"/>
                <a:gd name="T26" fmla="*/ 1767 w 2151"/>
                <a:gd name="T27" fmla="*/ 1290 h 2069"/>
                <a:gd name="T28" fmla="*/ 1415 w 2151"/>
                <a:gd name="T29" fmla="*/ 1695 h 2069"/>
                <a:gd name="T30" fmla="*/ 927 w 2151"/>
                <a:gd name="T31" fmla="*/ 1740 h 2069"/>
                <a:gd name="T32" fmla="*/ 500 w 2151"/>
                <a:gd name="T33" fmla="*/ 1485 h 2069"/>
                <a:gd name="T34" fmla="*/ 402 w 2151"/>
                <a:gd name="T35" fmla="*/ 983 h 2069"/>
                <a:gd name="T36" fmla="*/ 762 w 2151"/>
                <a:gd name="T37" fmla="*/ 630 h 2069"/>
                <a:gd name="T38" fmla="*/ 1250 w 2151"/>
                <a:gd name="T39" fmla="*/ 743 h 2069"/>
                <a:gd name="T40" fmla="*/ 1407 w 2151"/>
                <a:gd name="T41" fmla="*/ 1133 h 2069"/>
                <a:gd name="T42" fmla="*/ 1295 w 2151"/>
                <a:gd name="T43" fmla="*/ 1373 h 2069"/>
                <a:gd name="T44" fmla="*/ 1002 w 2151"/>
                <a:gd name="T45" fmla="*/ 1410 h 2069"/>
                <a:gd name="T46" fmla="*/ 762 w 2151"/>
                <a:gd name="T47" fmla="*/ 1298 h 2069"/>
                <a:gd name="T48" fmla="*/ 710 w 2151"/>
                <a:gd name="T49" fmla="*/ 1065 h 2069"/>
                <a:gd name="T50" fmla="*/ 875 w 2151"/>
                <a:gd name="T51" fmla="*/ 938 h 2069"/>
                <a:gd name="T52" fmla="*/ 1070 w 2151"/>
                <a:gd name="T53" fmla="*/ 1035 h 2069"/>
                <a:gd name="T54" fmla="*/ 1047 w 2151"/>
                <a:gd name="T55" fmla="*/ 1140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51" h="2069">
                  <a:moveTo>
                    <a:pt x="995" y="0"/>
                  </a:moveTo>
                  <a:cubicBezTo>
                    <a:pt x="1102" y="32"/>
                    <a:pt x="1458" y="59"/>
                    <a:pt x="1640" y="203"/>
                  </a:cubicBezTo>
                  <a:cubicBezTo>
                    <a:pt x="1822" y="347"/>
                    <a:pt x="2029" y="645"/>
                    <a:pt x="2090" y="863"/>
                  </a:cubicBezTo>
                  <a:cubicBezTo>
                    <a:pt x="2151" y="1081"/>
                    <a:pt x="2091" y="1333"/>
                    <a:pt x="2007" y="1515"/>
                  </a:cubicBezTo>
                  <a:cubicBezTo>
                    <a:pt x="1923" y="1697"/>
                    <a:pt x="1757" y="1867"/>
                    <a:pt x="1587" y="1958"/>
                  </a:cubicBezTo>
                  <a:cubicBezTo>
                    <a:pt x="1417" y="2049"/>
                    <a:pt x="1172" y="2069"/>
                    <a:pt x="987" y="2063"/>
                  </a:cubicBezTo>
                  <a:cubicBezTo>
                    <a:pt x="802" y="2057"/>
                    <a:pt x="632" y="2031"/>
                    <a:pt x="477" y="1920"/>
                  </a:cubicBezTo>
                  <a:cubicBezTo>
                    <a:pt x="322" y="1809"/>
                    <a:pt x="114" y="1597"/>
                    <a:pt x="57" y="1395"/>
                  </a:cubicBezTo>
                  <a:cubicBezTo>
                    <a:pt x="0" y="1193"/>
                    <a:pt x="46" y="882"/>
                    <a:pt x="132" y="705"/>
                  </a:cubicBezTo>
                  <a:cubicBezTo>
                    <a:pt x="218" y="528"/>
                    <a:pt x="426" y="401"/>
                    <a:pt x="575" y="330"/>
                  </a:cubicBezTo>
                  <a:cubicBezTo>
                    <a:pt x="724" y="259"/>
                    <a:pt x="875" y="259"/>
                    <a:pt x="1025" y="278"/>
                  </a:cubicBezTo>
                  <a:cubicBezTo>
                    <a:pt x="1175" y="297"/>
                    <a:pt x="1356" y="357"/>
                    <a:pt x="1475" y="443"/>
                  </a:cubicBezTo>
                  <a:cubicBezTo>
                    <a:pt x="1594" y="529"/>
                    <a:pt x="1688" y="654"/>
                    <a:pt x="1737" y="795"/>
                  </a:cubicBezTo>
                  <a:cubicBezTo>
                    <a:pt x="1786" y="936"/>
                    <a:pt x="1821" y="1140"/>
                    <a:pt x="1767" y="1290"/>
                  </a:cubicBezTo>
                  <a:cubicBezTo>
                    <a:pt x="1713" y="1440"/>
                    <a:pt x="1555" y="1620"/>
                    <a:pt x="1415" y="1695"/>
                  </a:cubicBezTo>
                  <a:cubicBezTo>
                    <a:pt x="1275" y="1770"/>
                    <a:pt x="1079" y="1775"/>
                    <a:pt x="927" y="1740"/>
                  </a:cubicBezTo>
                  <a:cubicBezTo>
                    <a:pt x="775" y="1705"/>
                    <a:pt x="587" y="1611"/>
                    <a:pt x="500" y="1485"/>
                  </a:cubicBezTo>
                  <a:cubicBezTo>
                    <a:pt x="413" y="1359"/>
                    <a:pt x="358" y="1125"/>
                    <a:pt x="402" y="983"/>
                  </a:cubicBezTo>
                  <a:cubicBezTo>
                    <a:pt x="446" y="841"/>
                    <a:pt x="621" y="670"/>
                    <a:pt x="762" y="630"/>
                  </a:cubicBezTo>
                  <a:cubicBezTo>
                    <a:pt x="903" y="590"/>
                    <a:pt x="1143" y="659"/>
                    <a:pt x="1250" y="743"/>
                  </a:cubicBezTo>
                  <a:cubicBezTo>
                    <a:pt x="1357" y="827"/>
                    <a:pt x="1400" y="1028"/>
                    <a:pt x="1407" y="1133"/>
                  </a:cubicBezTo>
                  <a:cubicBezTo>
                    <a:pt x="1414" y="1238"/>
                    <a:pt x="1363" y="1327"/>
                    <a:pt x="1295" y="1373"/>
                  </a:cubicBezTo>
                  <a:cubicBezTo>
                    <a:pt x="1227" y="1419"/>
                    <a:pt x="1091" y="1422"/>
                    <a:pt x="1002" y="1410"/>
                  </a:cubicBezTo>
                  <a:cubicBezTo>
                    <a:pt x="913" y="1398"/>
                    <a:pt x="811" y="1355"/>
                    <a:pt x="762" y="1298"/>
                  </a:cubicBezTo>
                  <a:cubicBezTo>
                    <a:pt x="713" y="1241"/>
                    <a:pt x="691" y="1125"/>
                    <a:pt x="710" y="1065"/>
                  </a:cubicBezTo>
                  <a:cubicBezTo>
                    <a:pt x="729" y="1005"/>
                    <a:pt x="815" y="943"/>
                    <a:pt x="875" y="938"/>
                  </a:cubicBezTo>
                  <a:cubicBezTo>
                    <a:pt x="935" y="933"/>
                    <a:pt x="1041" y="1001"/>
                    <a:pt x="1070" y="1035"/>
                  </a:cubicBezTo>
                  <a:cubicBezTo>
                    <a:pt x="1099" y="1069"/>
                    <a:pt x="1052" y="1118"/>
                    <a:pt x="1047" y="11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47114" name="AutoShape 10"/>
            <p:cNvSpPr>
              <a:spLocks noChangeArrowheads="1"/>
            </p:cNvSpPr>
            <p:nvPr/>
          </p:nvSpPr>
          <p:spPr bwMode="auto">
            <a:xfrm rot="-1449987">
              <a:off x="7632" y="9026"/>
              <a:ext cx="165" cy="144"/>
            </a:xfrm>
            <a:prstGeom prst="triangle">
              <a:avLst>
                <a:gd name="adj" fmla="val 50000"/>
              </a:avLst>
            </a:prstGeom>
            <a:solidFill>
              <a:srgbClr val="000000"/>
            </a:solidFill>
            <a:ln w="9525">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7115" name="AutoShape 11"/>
            <p:cNvSpPr>
              <a:spLocks noChangeArrowheads="1"/>
            </p:cNvSpPr>
            <p:nvPr/>
          </p:nvSpPr>
          <p:spPr bwMode="auto">
            <a:xfrm rot="-1834885">
              <a:off x="9216" y="9360"/>
              <a:ext cx="165" cy="144"/>
            </a:xfrm>
            <a:prstGeom prst="triangle">
              <a:avLst>
                <a:gd name="adj" fmla="val 50000"/>
              </a:avLst>
            </a:prstGeom>
            <a:solidFill>
              <a:srgbClr val="000000"/>
            </a:solidFill>
            <a:ln w="9525">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7116" name="AutoShape 12"/>
            <p:cNvSpPr>
              <a:spLocks noChangeArrowheads="1"/>
            </p:cNvSpPr>
            <p:nvPr/>
          </p:nvSpPr>
          <p:spPr bwMode="auto">
            <a:xfrm rot="-5394190">
              <a:off x="8006" y="9947"/>
              <a:ext cx="165" cy="144"/>
            </a:xfrm>
            <a:prstGeom prst="triangle">
              <a:avLst>
                <a:gd name="adj" fmla="val 50000"/>
              </a:avLst>
            </a:prstGeom>
            <a:solidFill>
              <a:srgbClr val="000000"/>
            </a:solidFill>
            <a:ln w="9525">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grpSp>
      <p:sp>
        <p:nvSpPr>
          <p:cNvPr id="47118" name="Rectangle 14"/>
          <p:cNvSpPr>
            <a:spLocks noChangeArrowheads="1"/>
          </p:cNvSpPr>
          <p:nvPr/>
        </p:nvSpPr>
        <p:spPr bwMode="auto">
          <a:xfrm>
            <a:off x="1562100" y="5295900"/>
            <a:ext cx="283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b="1" smtClean="0">
                <a:solidFill>
                  <a:srgbClr val="FFFFFF"/>
                </a:solidFill>
              </a:rPr>
              <a:t>Growth Producing</a:t>
            </a:r>
          </a:p>
        </p:txBody>
      </p:sp>
      <p:sp>
        <p:nvSpPr>
          <p:cNvPr id="47119" name="Rectangle 15"/>
          <p:cNvSpPr>
            <a:spLocks noChangeArrowheads="1"/>
          </p:cNvSpPr>
          <p:nvPr/>
        </p:nvSpPr>
        <p:spPr bwMode="auto">
          <a:xfrm>
            <a:off x="4999038" y="5287963"/>
            <a:ext cx="2700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b="1" smtClean="0">
                <a:solidFill>
                  <a:srgbClr val="FFFFFF"/>
                </a:solidFill>
              </a:rPr>
              <a:t>Growth Inhibiting</a:t>
            </a:r>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14053" y="2745916"/>
            <a:ext cx="2194560" cy="2292096"/>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0325" y="2819364"/>
            <a:ext cx="2311400" cy="2218944"/>
          </a:xfrm>
          <a:prstGeom prst="rect">
            <a:avLst/>
          </a:prstGeom>
        </p:spPr>
      </p:pic>
    </p:spTree>
    <p:extLst>
      <p:ext uri="{BB962C8B-B14F-4D97-AF65-F5344CB8AC3E}">
        <p14:creationId xmlns:p14="http://schemas.microsoft.com/office/powerpoint/2010/main" val="841579520"/>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5602"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5603" name="Rectangle 3"/>
          <p:cNvSpPr>
            <a:spLocks noGrp="1" noChangeArrowheads="1"/>
          </p:cNvSpPr>
          <p:nvPr>
            <p:ph type="body" idx="1"/>
          </p:nvPr>
        </p:nvSpPr>
        <p:spPr>
          <a:xfrm>
            <a:off x="457200" y="762000"/>
            <a:ext cx="8305800" cy="4648200"/>
          </a:xfrm>
        </p:spPr>
        <p:txBody>
          <a:bodyPr/>
          <a:lstStyle/>
          <a:p>
            <a:pPr>
              <a:buFontTx/>
              <a:buNone/>
            </a:pPr>
            <a:r>
              <a:rPr lang="en-US" sz="3600" b="1" i="1">
                <a:solidFill>
                  <a:schemeClr val="accent2"/>
                </a:solidFill>
              </a:rPr>
              <a:t>Remember Anchors #1 &amp; #2 &amp; #3:</a:t>
            </a:r>
          </a:p>
          <a:p>
            <a:pPr>
              <a:buFontTx/>
              <a:buNone/>
            </a:pPr>
            <a:endParaRPr lang="en-US" sz="3600" b="1" i="1">
              <a:solidFill>
                <a:schemeClr val="accent2"/>
              </a:solidFill>
            </a:endParaRPr>
          </a:p>
          <a:p>
            <a:pPr>
              <a:buFontTx/>
              <a:buNone/>
            </a:pPr>
            <a:r>
              <a:rPr lang="en-US" sz="3600" b="1">
                <a:solidFill>
                  <a:schemeClr val="accent2"/>
                </a:solidFill>
              </a:rPr>
              <a:t>			“Speak Gracefully”</a:t>
            </a:r>
          </a:p>
          <a:p>
            <a:pPr>
              <a:buFontTx/>
              <a:buNone/>
            </a:pPr>
            <a:endParaRPr lang="en-US" sz="3600" b="1">
              <a:solidFill>
                <a:schemeClr val="accent2"/>
              </a:solidFill>
            </a:endParaRPr>
          </a:p>
          <a:p>
            <a:pPr>
              <a:buFontTx/>
              <a:buNone/>
            </a:pPr>
            <a:r>
              <a:rPr lang="en-US" sz="3600" b="1">
                <a:solidFill>
                  <a:schemeClr val="accent2"/>
                </a:solidFill>
              </a:rPr>
              <a:t>			“Live Gratefully”</a:t>
            </a:r>
          </a:p>
          <a:p>
            <a:pPr>
              <a:buFontTx/>
              <a:buNone/>
            </a:pPr>
            <a:endParaRPr lang="en-US" sz="3600" b="1">
              <a:solidFill>
                <a:schemeClr val="accent2"/>
              </a:solidFill>
            </a:endParaRPr>
          </a:p>
          <a:p>
            <a:pPr>
              <a:buFontTx/>
              <a:buNone/>
            </a:pPr>
            <a:r>
              <a:rPr lang="en-US" sz="3600" b="1">
                <a:solidFill>
                  <a:schemeClr val="accent2"/>
                </a:solidFill>
              </a:rPr>
              <a:t>			“Listen Intently”</a:t>
            </a:r>
            <a:endParaRPr lang="en-US" sz="3600" b="1" i="1">
              <a:solidFill>
                <a:schemeClr val="accent2"/>
              </a:solidFill>
            </a:endParaRPr>
          </a:p>
        </p:txBody>
      </p:sp>
      <p:sp>
        <p:nvSpPr>
          <p:cNvPr id="5"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1953246403"/>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6626"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6627" name="Rectangle 3"/>
          <p:cNvSpPr>
            <a:spLocks noGrp="1" noChangeArrowheads="1"/>
          </p:cNvSpPr>
          <p:nvPr>
            <p:ph type="body" idx="1"/>
          </p:nvPr>
        </p:nvSpPr>
        <p:spPr>
          <a:xfrm>
            <a:off x="0" y="1905000"/>
            <a:ext cx="8686800" cy="3048000"/>
          </a:xfrm>
        </p:spPr>
        <p:txBody>
          <a:bodyPr/>
          <a:lstStyle/>
          <a:p>
            <a:pPr algn="ctr">
              <a:buFontTx/>
              <a:buNone/>
            </a:pPr>
            <a:r>
              <a:rPr lang="en-US" sz="4800" b="1" i="1" u="sng" dirty="0">
                <a:solidFill>
                  <a:schemeClr val="accent2"/>
                </a:solidFill>
              </a:rPr>
              <a:t>Anchor #4:</a:t>
            </a:r>
            <a:endParaRPr lang="en-US" sz="4800" b="1" i="1" dirty="0">
              <a:solidFill>
                <a:schemeClr val="accent2"/>
              </a:solidFill>
            </a:endParaRPr>
          </a:p>
          <a:p>
            <a:pPr algn="ctr">
              <a:buFontTx/>
              <a:buNone/>
            </a:pPr>
            <a:endParaRPr lang="en-US" sz="4800" b="1" i="1" dirty="0">
              <a:solidFill>
                <a:schemeClr val="accent2"/>
              </a:solidFill>
            </a:endParaRPr>
          </a:p>
          <a:p>
            <a:pPr algn="ctr">
              <a:buFontTx/>
              <a:buNone/>
            </a:pPr>
            <a:r>
              <a:rPr lang="en-US" sz="4800" b="1" dirty="0">
                <a:solidFill>
                  <a:schemeClr val="accent2"/>
                </a:solidFill>
              </a:rPr>
              <a:t>“Forgive Freely”</a:t>
            </a:r>
          </a:p>
          <a:p>
            <a:pPr>
              <a:buFontTx/>
              <a:buNone/>
            </a:pPr>
            <a:endParaRPr lang="en-US" sz="4800" b="1" i="1" dirty="0">
              <a:solidFill>
                <a:schemeClr val="accent2"/>
              </a:solidFill>
            </a:endParaRPr>
          </a:p>
        </p:txBody>
      </p:sp>
      <p:sp>
        <p:nvSpPr>
          <p:cNvPr id="5"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13491133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2000" y="400047"/>
            <a:ext cx="8077200" cy="6124754"/>
          </a:xfrm>
          <a:prstGeom prst="rect">
            <a:avLst/>
          </a:prstGeom>
          <a:noFill/>
        </p:spPr>
        <p:txBody>
          <a:bodyPr wrap="square" rtlCol="0">
            <a:spAutoFit/>
          </a:bodyPr>
          <a:lstStyle/>
          <a:p>
            <a:pPr algn="ctr"/>
            <a:r>
              <a:rPr lang="en-US" sz="5400" b="1" dirty="0" smtClean="0"/>
              <a:t>Three questions . . . </a:t>
            </a:r>
          </a:p>
          <a:p>
            <a:pPr algn="ctr"/>
            <a:endParaRPr lang="en-US" b="1" dirty="0" smtClean="0"/>
          </a:p>
          <a:p>
            <a:pPr marL="742950" indent="-742950">
              <a:buFont typeface="+mj-lt"/>
              <a:buAutoNum type="arabicPeriod" startAt="3"/>
            </a:pPr>
            <a:r>
              <a:rPr lang="en-US" sz="4000" dirty="0" smtClean="0"/>
              <a:t>In conflicting situations within the community of believers, when seemingly irreconcilable expectations are placed on the leaders from multiple constituency groups, how does one lead in these situations, really lead, with “the mind of Christ?”</a:t>
            </a:r>
          </a:p>
        </p:txBody>
      </p:sp>
    </p:spTree>
    <p:extLst>
      <p:ext uri="{BB962C8B-B14F-4D97-AF65-F5344CB8AC3E}">
        <p14:creationId xmlns:p14="http://schemas.microsoft.com/office/powerpoint/2010/main" val="2380620935"/>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8132" name="Rectangle 4"/>
          <p:cNvSpPr>
            <a:spLocks noGrp="1" noChangeArrowheads="1"/>
          </p:cNvSpPr>
          <p:nvPr>
            <p:ph type="body" idx="1"/>
          </p:nvPr>
        </p:nvSpPr>
        <p:spPr>
          <a:xfrm>
            <a:off x="282575" y="819150"/>
            <a:ext cx="8632825" cy="4770438"/>
          </a:xfrm>
        </p:spPr>
        <p:txBody>
          <a:bodyPr/>
          <a:lstStyle/>
          <a:p>
            <a:pPr>
              <a:buFontTx/>
              <a:buNone/>
            </a:pPr>
            <a:r>
              <a:rPr lang="en-US" sz="4800" b="1" dirty="0" smtClean="0">
                <a:solidFill>
                  <a:srgbClr val="333399"/>
                </a:solidFill>
              </a:rPr>
              <a:t>Jesus said,</a:t>
            </a:r>
          </a:p>
          <a:p>
            <a:pPr algn="ctr">
              <a:buFontTx/>
              <a:buNone/>
            </a:pPr>
            <a:r>
              <a:rPr lang="en-US" sz="4800" b="1" dirty="0" smtClean="0">
                <a:solidFill>
                  <a:srgbClr val="333399"/>
                </a:solidFill>
              </a:rPr>
              <a:t>"</a:t>
            </a:r>
            <a:r>
              <a:rPr lang="en-US" sz="4800" b="1" dirty="0">
                <a:solidFill>
                  <a:srgbClr val="333399"/>
                </a:solidFill>
              </a:rPr>
              <a:t>Father, forgive them, </a:t>
            </a:r>
          </a:p>
          <a:p>
            <a:pPr algn="ctr">
              <a:buFontTx/>
              <a:buNone/>
            </a:pPr>
            <a:r>
              <a:rPr lang="en-US" sz="4800" b="1" dirty="0">
                <a:solidFill>
                  <a:srgbClr val="333399"/>
                </a:solidFill>
              </a:rPr>
              <a:t>for they do not know </a:t>
            </a:r>
          </a:p>
          <a:p>
            <a:pPr algn="ctr">
              <a:buFontTx/>
              <a:buNone/>
            </a:pPr>
            <a:r>
              <a:rPr lang="en-US" sz="4800" b="1" dirty="0">
                <a:solidFill>
                  <a:srgbClr val="333399"/>
                </a:solidFill>
              </a:rPr>
              <a:t>what they are doing."</a:t>
            </a:r>
            <a:r>
              <a:rPr lang="en-US" sz="4800" dirty="0">
                <a:solidFill>
                  <a:srgbClr val="333399"/>
                </a:solidFill>
              </a:rPr>
              <a:t> </a:t>
            </a:r>
            <a:endParaRPr lang="en-US" sz="4800" b="1" dirty="0">
              <a:solidFill>
                <a:srgbClr val="333399"/>
              </a:solidFill>
            </a:endParaRPr>
          </a:p>
          <a:p>
            <a:pPr algn="r">
              <a:buFontTx/>
              <a:buNone/>
            </a:pPr>
            <a:endParaRPr lang="en-US" sz="1800" b="1" dirty="0">
              <a:solidFill>
                <a:srgbClr val="333399"/>
              </a:solidFill>
            </a:endParaRPr>
          </a:p>
          <a:p>
            <a:pPr algn="r">
              <a:buFontTx/>
              <a:buNone/>
            </a:pPr>
            <a:r>
              <a:rPr lang="en-US" sz="3600" b="1" dirty="0">
                <a:solidFill>
                  <a:srgbClr val="333399"/>
                </a:solidFill>
              </a:rPr>
              <a:t>Luke 23:34</a:t>
            </a:r>
            <a:r>
              <a:rPr lang="en-US" dirty="0"/>
              <a:t> </a:t>
            </a:r>
            <a:endParaRPr lang="en-US" sz="4800" b="1" dirty="0">
              <a:solidFill>
                <a:schemeClr val="accent2"/>
              </a:solidFill>
            </a:endParaRPr>
          </a:p>
          <a:p>
            <a:pPr>
              <a:buFontTx/>
              <a:buNone/>
            </a:pPr>
            <a:endParaRPr lang="en-US" sz="4800" b="1" i="1" dirty="0">
              <a:solidFill>
                <a:schemeClr val="accent2"/>
              </a:solidFill>
            </a:endParaRPr>
          </a:p>
        </p:txBody>
      </p:sp>
      <p:sp>
        <p:nvSpPr>
          <p:cNvPr id="4"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1496597598"/>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8674"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8675" name="Rectangle 3"/>
          <p:cNvSpPr>
            <a:spLocks noGrp="1" noChangeArrowheads="1"/>
          </p:cNvSpPr>
          <p:nvPr>
            <p:ph type="body" idx="1"/>
          </p:nvPr>
        </p:nvSpPr>
        <p:spPr>
          <a:xfrm>
            <a:off x="609600" y="1143000"/>
            <a:ext cx="7924800" cy="4267200"/>
          </a:xfrm>
        </p:spPr>
        <p:txBody>
          <a:bodyPr/>
          <a:lstStyle/>
          <a:p>
            <a:pPr>
              <a:buFontTx/>
              <a:buNone/>
            </a:pPr>
            <a:r>
              <a:rPr lang="en-US" sz="3600" b="1" i="1" dirty="0">
                <a:solidFill>
                  <a:schemeClr val="accent2"/>
                </a:solidFill>
              </a:rPr>
              <a:t>Remember the first four Anchors:</a:t>
            </a:r>
          </a:p>
          <a:p>
            <a:pPr>
              <a:buFontTx/>
              <a:buNone/>
            </a:pPr>
            <a:r>
              <a:rPr lang="en-US" sz="3600" b="1" dirty="0">
                <a:solidFill>
                  <a:schemeClr val="accent2"/>
                </a:solidFill>
              </a:rPr>
              <a:t>			“Speak Gracefully”</a:t>
            </a:r>
          </a:p>
          <a:p>
            <a:pPr>
              <a:buFontTx/>
              <a:buNone/>
            </a:pPr>
            <a:r>
              <a:rPr lang="en-US" sz="3600" b="1" dirty="0">
                <a:solidFill>
                  <a:schemeClr val="accent2"/>
                </a:solidFill>
              </a:rPr>
              <a:t>			“Live Gratefully”</a:t>
            </a:r>
          </a:p>
          <a:p>
            <a:pPr>
              <a:buFontTx/>
              <a:buNone/>
            </a:pPr>
            <a:r>
              <a:rPr lang="en-US" sz="3600" b="1" dirty="0">
                <a:solidFill>
                  <a:schemeClr val="accent2"/>
                </a:solidFill>
              </a:rPr>
              <a:t>			“Listen Intently”</a:t>
            </a:r>
          </a:p>
          <a:p>
            <a:pPr>
              <a:buFontTx/>
              <a:buNone/>
            </a:pPr>
            <a:r>
              <a:rPr lang="en-US" sz="3600" b="1" dirty="0">
                <a:solidFill>
                  <a:schemeClr val="accent2"/>
                </a:solidFill>
              </a:rPr>
              <a:t>			“Forgive Freely”</a:t>
            </a:r>
            <a:endParaRPr lang="en-US" sz="3600" b="1" i="1" dirty="0">
              <a:solidFill>
                <a:schemeClr val="accent2"/>
              </a:solidFill>
            </a:endParaRPr>
          </a:p>
        </p:txBody>
      </p:sp>
      <p:sp>
        <p:nvSpPr>
          <p:cNvPr id="5"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1716975576"/>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9698"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9699" name="Rectangle 3"/>
          <p:cNvSpPr>
            <a:spLocks noGrp="1" noChangeArrowheads="1"/>
          </p:cNvSpPr>
          <p:nvPr>
            <p:ph type="body" idx="1"/>
          </p:nvPr>
        </p:nvSpPr>
        <p:spPr>
          <a:xfrm>
            <a:off x="304800" y="2057400"/>
            <a:ext cx="8534400" cy="3200400"/>
          </a:xfrm>
        </p:spPr>
        <p:txBody>
          <a:bodyPr/>
          <a:lstStyle/>
          <a:p>
            <a:pPr algn="ctr">
              <a:buFontTx/>
              <a:buNone/>
            </a:pPr>
            <a:r>
              <a:rPr lang="en-US" sz="4800" b="1" i="1" u="sng">
                <a:solidFill>
                  <a:schemeClr val="accent2"/>
                </a:solidFill>
              </a:rPr>
              <a:t>Anchor #5:</a:t>
            </a:r>
            <a:endParaRPr lang="en-US" sz="4800" b="1" i="1">
              <a:solidFill>
                <a:schemeClr val="accent2"/>
              </a:solidFill>
            </a:endParaRPr>
          </a:p>
          <a:p>
            <a:pPr algn="ctr">
              <a:buFontTx/>
              <a:buNone/>
            </a:pPr>
            <a:endParaRPr lang="en-US" sz="4800" b="1" i="1">
              <a:solidFill>
                <a:schemeClr val="accent2"/>
              </a:solidFill>
            </a:endParaRPr>
          </a:p>
          <a:p>
            <a:pPr algn="ctr">
              <a:buFontTx/>
              <a:buNone/>
            </a:pPr>
            <a:r>
              <a:rPr lang="en-US" sz="4800" b="1">
                <a:solidFill>
                  <a:schemeClr val="accent2"/>
                </a:solidFill>
              </a:rPr>
              <a:t>“Lead Decisively”</a:t>
            </a:r>
          </a:p>
        </p:txBody>
      </p:sp>
      <p:sp>
        <p:nvSpPr>
          <p:cNvPr id="5" name="Rectangle 2"/>
          <p:cNvSpPr>
            <a:spLocks noChangeArrowheads="1"/>
          </p:cNvSpPr>
          <p:nvPr/>
        </p:nvSpPr>
        <p:spPr bwMode="auto">
          <a:xfrm>
            <a:off x="0" y="51816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627422832"/>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90600" y="914400"/>
            <a:ext cx="7162800" cy="4524315"/>
          </a:xfrm>
          <a:prstGeom prst="rect">
            <a:avLst/>
          </a:prstGeom>
          <a:noFill/>
        </p:spPr>
        <p:txBody>
          <a:bodyPr wrap="square" rtlCol="0">
            <a:spAutoFit/>
          </a:bodyPr>
          <a:lstStyle/>
          <a:p>
            <a:pPr algn="ctr"/>
            <a:r>
              <a:rPr lang="en-US" sz="4800" b="1" dirty="0" smtClean="0"/>
              <a:t>It is in the </a:t>
            </a:r>
            <a:r>
              <a:rPr lang="en-US" sz="4800" b="1" i="1" dirty="0" smtClean="0"/>
              <a:t>tension</a:t>
            </a:r>
            <a:r>
              <a:rPr lang="en-US" sz="4800" b="1" dirty="0" smtClean="0"/>
              <a:t> between our </a:t>
            </a:r>
            <a:r>
              <a:rPr lang="en-US" sz="4800" b="1" u="sng" dirty="0" smtClean="0"/>
              <a:t>vision</a:t>
            </a:r>
            <a:r>
              <a:rPr lang="en-US" sz="4800" b="1" dirty="0" smtClean="0"/>
              <a:t> for the future and </a:t>
            </a:r>
            <a:r>
              <a:rPr lang="en-US" sz="4800" b="1" u="sng" dirty="0" smtClean="0"/>
              <a:t>reality</a:t>
            </a:r>
            <a:r>
              <a:rPr lang="en-US" sz="4800" b="1" dirty="0" smtClean="0"/>
              <a:t> of the present that our decision-making as leaders most often </a:t>
            </a:r>
          </a:p>
          <a:p>
            <a:pPr algn="ctr"/>
            <a:r>
              <a:rPr lang="en-US" sz="4800" b="1" dirty="0" smtClean="0"/>
              <a:t>takes place!</a:t>
            </a:r>
            <a:endParaRPr lang="en-US" sz="4800" b="1" dirty="0"/>
          </a:p>
        </p:txBody>
      </p:sp>
    </p:spTree>
    <p:extLst>
      <p:ext uri="{BB962C8B-B14F-4D97-AF65-F5344CB8AC3E}">
        <p14:creationId xmlns:p14="http://schemas.microsoft.com/office/powerpoint/2010/main" val="47789119"/>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28600" y="914400"/>
            <a:ext cx="8686800" cy="5262979"/>
          </a:xfrm>
          <a:prstGeom prst="rect">
            <a:avLst/>
          </a:prstGeom>
          <a:noFill/>
        </p:spPr>
        <p:txBody>
          <a:bodyPr wrap="square" rtlCol="0">
            <a:spAutoFit/>
          </a:bodyPr>
          <a:lstStyle/>
          <a:p>
            <a:pPr algn="ctr"/>
            <a:r>
              <a:rPr lang="en-US" sz="4800" b="1" dirty="0" smtClean="0"/>
              <a:t>We move ahead</a:t>
            </a:r>
          </a:p>
          <a:p>
            <a:pPr algn="ctr"/>
            <a:r>
              <a:rPr lang="en-US" sz="4800" b="1" dirty="0" smtClean="0"/>
              <a:t> decisively through</a:t>
            </a:r>
          </a:p>
          <a:p>
            <a:pPr algn="ctr"/>
            <a:endParaRPr lang="en-US" sz="2400" b="1" dirty="0" smtClean="0"/>
          </a:p>
          <a:p>
            <a:pPr marL="2286000" indent="-457200">
              <a:lnSpc>
                <a:spcPct val="150000"/>
              </a:lnSpc>
              <a:buClr>
                <a:srgbClr val="CC9900"/>
              </a:buClr>
              <a:buFont typeface="Arial" pitchFamily="34" charset="0"/>
              <a:buChar char="•"/>
            </a:pPr>
            <a:r>
              <a:rPr lang="en-US" sz="4800" b="1" dirty="0" smtClean="0"/>
              <a:t>Prayer . . .</a:t>
            </a:r>
          </a:p>
          <a:p>
            <a:pPr marL="2286000" indent="-457200">
              <a:lnSpc>
                <a:spcPct val="150000"/>
              </a:lnSpc>
              <a:buClr>
                <a:srgbClr val="CC9900"/>
              </a:buClr>
              <a:buFont typeface="Arial" pitchFamily="34" charset="0"/>
              <a:buChar char="•"/>
            </a:pPr>
            <a:r>
              <a:rPr lang="en-US" sz="4800" b="1" dirty="0" smtClean="0"/>
              <a:t>Collaboration . . . </a:t>
            </a:r>
          </a:p>
          <a:p>
            <a:pPr marL="2286000" indent="-457200">
              <a:lnSpc>
                <a:spcPct val="150000"/>
              </a:lnSpc>
              <a:buClr>
                <a:srgbClr val="CC9900"/>
              </a:buClr>
              <a:buFont typeface="Arial" pitchFamily="34" charset="0"/>
              <a:buChar char="•"/>
            </a:pPr>
            <a:r>
              <a:rPr lang="en-US" sz="4800" b="1" dirty="0" smtClean="0"/>
              <a:t>Gratitude . . . </a:t>
            </a:r>
            <a:endParaRPr lang="en-US" sz="4800" b="1" dirty="0"/>
          </a:p>
        </p:txBody>
      </p:sp>
    </p:spTree>
    <p:extLst>
      <p:ext uri="{BB962C8B-B14F-4D97-AF65-F5344CB8AC3E}">
        <p14:creationId xmlns:p14="http://schemas.microsoft.com/office/powerpoint/2010/main" val="3059453180"/>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90600" y="1331416"/>
            <a:ext cx="7162800" cy="4154984"/>
          </a:xfrm>
          <a:prstGeom prst="rect">
            <a:avLst/>
          </a:prstGeom>
          <a:noFill/>
        </p:spPr>
        <p:txBody>
          <a:bodyPr wrap="square" rtlCol="0">
            <a:spAutoFit/>
          </a:bodyPr>
          <a:lstStyle/>
          <a:p>
            <a:pPr algn="ctr"/>
            <a:r>
              <a:rPr lang="en-US" sz="6600" b="1" dirty="0" smtClean="0"/>
              <a:t>In this spirit </a:t>
            </a:r>
          </a:p>
          <a:p>
            <a:pPr algn="ctr"/>
            <a:r>
              <a:rPr lang="en-US" sz="6600" b="1" dirty="0" smtClean="0"/>
              <a:t>of humility and brokenness, </a:t>
            </a:r>
          </a:p>
          <a:p>
            <a:pPr algn="ctr"/>
            <a:r>
              <a:rPr lang="en-US" sz="6600" b="1" dirty="0" smtClean="0"/>
              <a:t>we move ahead.</a:t>
            </a:r>
            <a:endParaRPr lang="en-US" sz="6600" b="1" dirty="0"/>
          </a:p>
        </p:txBody>
      </p:sp>
    </p:spTree>
    <p:extLst>
      <p:ext uri="{BB962C8B-B14F-4D97-AF65-F5344CB8AC3E}">
        <p14:creationId xmlns:p14="http://schemas.microsoft.com/office/powerpoint/2010/main" val="3191082345"/>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28600" y="381000"/>
            <a:ext cx="8686800" cy="6093976"/>
          </a:xfrm>
          <a:prstGeom prst="rect">
            <a:avLst/>
          </a:prstGeom>
          <a:noFill/>
        </p:spPr>
        <p:txBody>
          <a:bodyPr wrap="square" rtlCol="0">
            <a:spAutoFit/>
          </a:bodyPr>
          <a:lstStyle/>
          <a:p>
            <a:pPr algn="ctr"/>
            <a:r>
              <a:rPr lang="en-US" sz="4800" b="1" dirty="0" smtClean="0"/>
              <a:t>To lead decisively with Christian humility demands these skills: </a:t>
            </a:r>
          </a:p>
          <a:p>
            <a:pPr algn="ctr"/>
            <a:endParaRPr lang="en-US" sz="2400" b="1" dirty="0" smtClean="0"/>
          </a:p>
          <a:p>
            <a:pPr marL="1828800" indent="-457200">
              <a:lnSpc>
                <a:spcPct val="150000"/>
              </a:lnSpc>
              <a:buClr>
                <a:srgbClr val="CC9900"/>
              </a:buClr>
              <a:buFont typeface="Arial" pitchFamily="34" charset="0"/>
              <a:buChar char="•"/>
            </a:pPr>
            <a:r>
              <a:rPr lang="en-US" sz="3600" dirty="0" smtClean="0"/>
              <a:t>Listening and communicating;</a:t>
            </a:r>
          </a:p>
          <a:p>
            <a:pPr marL="1828800" indent="-457200">
              <a:lnSpc>
                <a:spcPct val="150000"/>
              </a:lnSpc>
              <a:buClr>
                <a:srgbClr val="CC9900"/>
              </a:buClr>
              <a:buFont typeface="Arial" pitchFamily="34" charset="0"/>
              <a:buChar char="•"/>
            </a:pPr>
            <a:r>
              <a:rPr lang="en-US" sz="3600" dirty="0" smtClean="0"/>
              <a:t>Timing and processing;</a:t>
            </a:r>
          </a:p>
          <a:p>
            <a:pPr marL="1828800" indent="-457200">
              <a:lnSpc>
                <a:spcPct val="150000"/>
              </a:lnSpc>
              <a:buClr>
                <a:srgbClr val="CC9900"/>
              </a:buClr>
              <a:buFont typeface="Arial" pitchFamily="34" charset="0"/>
              <a:buChar char="•"/>
            </a:pPr>
            <a:r>
              <a:rPr lang="en-US" sz="3600" dirty="0" smtClean="0"/>
              <a:t>Affirming and encouraging;</a:t>
            </a:r>
          </a:p>
          <a:p>
            <a:pPr marL="1828800" indent="-457200">
              <a:lnSpc>
                <a:spcPct val="150000"/>
              </a:lnSpc>
              <a:buClr>
                <a:srgbClr val="CC9900"/>
              </a:buClr>
              <a:buFont typeface="Arial" pitchFamily="34" charset="0"/>
              <a:buChar char="•"/>
            </a:pPr>
            <a:r>
              <a:rPr lang="en-US" sz="3600" dirty="0" smtClean="0"/>
              <a:t>Asking and inquiring; and</a:t>
            </a:r>
          </a:p>
          <a:p>
            <a:pPr marL="1828800" indent="-457200">
              <a:lnSpc>
                <a:spcPct val="150000"/>
              </a:lnSpc>
              <a:buClr>
                <a:srgbClr val="CC9900"/>
              </a:buClr>
              <a:buFont typeface="Arial" pitchFamily="34" charset="0"/>
              <a:buChar char="•"/>
            </a:pPr>
            <a:r>
              <a:rPr lang="en-US" sz="3600" dirty="0" smtClean="0"/>
              <a:t>Discernment and delegation.</a:t>
            </a:r>
            <a:endParaRPr lang="en-US" sz="3600" dirty="0"/>
          </a:p>
        </p:txBody>
      </p:sp>
    </p:spTree>
    <p:extLst>
      <p:ext uri="{BB962C8B-B14F-4D97-AF65-F5344CB8AC3E}">
        <p14:creationId xmlns:p14="http://schemas.microsoft.com/office/powerpoint/2010/main" val="360221266"/>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34818"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4819" name="Rectangle 3"/>
          <p:cNvSpPr>
            <a:spLocks noGrp="1" noChangeArrowheads="1"/>
          </p:cNvSpPr>
          <p:nvPr>
            <p:ph type="body" idx="1"/>
          </p:nvPr>
        </p:nvSpPr>
        <p:spPr>
          <a:xfrm>
            <a:off x="304800" y="1143000"/>
            <a:ext cx="8229600" cy="4267200"/>
          </a:xfrm>
        </p:spPr>
        <p:txBody>
          <a:bodyPr/>
          <a:lstStyle/>
          <a:p>
            <a:pPr algn="ctr">
              <a:buFontTx/>
              <a:buNone/>
            </a:pPr>
            <a:r>
              <a:rPr lang="en-US" sz="3600" b="1" i="1">
                <a:solidFill>
                  <a:schemeClr val="accent2"/>
                </a:solidFill>
              </a:rPr>
              <a:t>Remember these 5 Anchors:</a:t>
            </a:r>
          </a:p>
          <a:p>
            <a:pPr algn="ctr">
              <a:buFontTx/>
              <a:buNone/>
            </a:pPr>
            <a:r>
              <a:rPr lang="en-US" sz="3600" b="1">
                <a:solidFill>
                  <a:schemeClr val="accent2"/>
                </a:solidFill>
              </a:rPr>
              <a:t>“Speak Gracefully”</a:t>
            </a:r>
          </a:p>
          <a:p>
            <a:pPr>
              <a:buFontTx/>
              <a:buNone/>
            </a:pPr>
            <a:r>
              <a:rPr lang="en-US" sz="3600" b="1">
                <a:solidFill>
                  <a:schemeClr val="accent2"/>
                </a:solidFill>
              </a:rPr>
              <a:t>			 “Live Gratefully”</a:t>
            </a:r>
          </a:p>
          <a:p>
            <a:pPr>
              <a:buFontTx/>
              <a:buNone/>
            </a:pPr>
            <a:r>
              <a:rPr lang="en-US" sz="3600" b="1">
                <a:solidFill>
                  <a:schemeClr val="accent2"/>
                </a:solidFill>
              </a:rPr>
              <a:t>			 “Listen Intently”</a:t>
            </a:r>
          </a:p>
          <a:p>
            <a:pPr>
              <a:buFontTx/>
              <a:buNone/>
            </a:pPr>
            <a:r>
              <a:rPr lang="en-US" sz="3600" b="1">
                <a:solidFill>
                  <a:schemeClr val="accent2"/>
                </a:solidFill>
              </a:rPr>
              <a:t>			 “Forgive Freely”</a:t>
            </a:r>
          </a:p>
          <a:p>
            <a:pPr>
              <a:buFontTx/>
              <a:buNone/>
            </a:pPr>
            <a:r>
              <a:rPr lang="en-US" sz="3600" b="1">
                <a:solidFill>
                  <a:schemeClr val="accent2"/>
                </a:solidFill>
              </a:rPr>
              <a:t>			 “Lead Decisively”</a:t>
            </a:r>
            <a:endParaRPr lang="en-US" sz="3600" b="1" i="1">
              <a:solidFill>
                <a:schemeClr val="accent2"/>
              </a:solidFill>
            </a:endParaRPr>
          </a:p>
        </p:txBody>
      </p:sp>
      <p:sp>
        <p:nvSpPr>
          <p:cNvPr id="5"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635199259"/>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35842"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5843" name="Rectangle 3"/>
          <p:cNvSpPr>
            <a:spLocks noGrp="1" noChangeArrowheads="1"/>
          </p:cNvSpPr>
          <p:nvPr>
            <p:ph type="body" idx="1"/>
          </p:nvPr>
        </p:nvSpPr>
        <p:spPr>
          <a:xfrm>
            <a:off x="228600" y="2057400"/>
            <a:ext cx="8534400" cy="2057400"/>
          </a:xfrm>
        </p:spPr>
        <p:txBody>
          <a:bodyPr/>
          <a:lstStyle/>
          <a:p>
            <a:pPr algn="ctr">
              <a:buFontTx/>
              <a:buNone/>
            </a:pPr>
            <a:r>
              <a:rPr lang="en-US" sz="4800" b="1" i="1" u="sng">
                <a:solidFill>
                  <a:schemeClr val="accent2"/>
                </a:solidFill>
              </a:rPr>
              <a:t>Anchor #6</a:t>
            </a:r>
            <a:r>
              <a:rPr lang="en-US" sz="4800" b="1" i="1">
                <a:solidFill>
                  <a:schemeClr val="accent2"/>
                </a:solidFill>
              </a:rPr>
              <a:t>:</a:t>
            </a:r>
          </a:p>
          <a:p>
            <a:pPr algn="ctr">
              <a:buFontTx/>
              <a:buNone/>
            </a:pPr>
            <a:endParaRPr lang="en-US" sz="4800" b="1" i="1">
              <a:solidFill>
                <a:schemeClr val="accent2"/>
              </a:solidFill>
            </a:endParaRPr>
          </a:p>
          <a:p>
            <a:pPr algn="ctr">
              <a:buFontTx/>
              <a:buNone/>
            </a:pPr>
            <a:r>
              <a:rPr lang="en-US" sz="4800" b="1">
                <a:solidFill>
                  <a:schemeClr val="accent2"/>
                </a:solidFill>
              </a:rPr>
              <a:t>“Care Deeply”</a:t>
            </a:r>
          </a:p>
        </p:txBody>
      </p:sp>
      <p:sp>
        <p:nvSpPr>
          <p:cNvPr id="5"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3768843760"/>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0180" name="Rectangle 4"/>
          <p:cNvSpPr>
            <a:spLocks noGrp="1" noChangeArrowheads="1"/>
          </p:cNvSpPr>
          <p:nvPr>
            <p:ph type="body" idx="1"/>
          </p:nvPr>
        </p:nvSpPr>
        <p:spPr>
          <a:xfrm>
            <a:off x="304800" y="1635125"/>
            <a:ext cx="8534400" cy="4044950"/>
          </a:xfrm>
        </p:spPr>
        <p:txBody>
          <a:bodyPr/>
          <a:lstStyle/>
          <a:p>
            <a:pPr>
              <a:buFontTx/>
              <a:buNone/>
            </a:pPr>
            <a:r>
              <a:rPr lang="en-US" sz="4800" b="1">
                <a:solidFill>
                  <a:srgbClr val="333399"/>
                </a:solidFill>
              </a:rPr>
              <a:t>		Caring Christians </a:t>
            </a:r>
          </a:p>
          <a:p>
            <a:pPr>
              <a:buFontTx/>
              <a:buNone/>
            </a:pPr>
            <a:r>
              <a:rPr lang="en-US" sz="4800" b="1">
                <a:solidFill>
                  <a:srgbClr val="333399"/>
                </a:solidFill>
              </a:rPr>
              <a:t>				value people, </a:t>
            </a:r>
          </a:p>
          <a:p>
            <a:pPr>
              <a:buFontTx/>
              <a:buNone/>
            </a:pPr>
            <a:r>
              <a:rPr lang="en-US" sz="4800" b="1">
                <a:solidFill>
                  <a:srgbClr val="333399"/>
                </a:solidFill>
              </a:rPr>
              <a:t>						not power.</a:t>
            </a:r>
          </a:p>
        </p:txBody>
      </p:sp>
      <p:sp>
        <p:nvSpPr>
          <p:cNvPr id="4"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41248549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85800" y="400047"/>
            <a:ext cx="8305800" cy="6217087"/>
          </a:xfrm>
          <a:prstGeom prst="rect">
            <a:avLst/>
          </a:prstGeom>
          <a:noFill/>
        </p:spPr>
        <p:txBody>
          <a:bodyPr wrap="square" rtlCol="0">
            <a:spAutoFit/>
          </a:bodyPr>
          <a:lstStyle/>
          <a:p>
            <a:pPr algn="ctr"/>
            <a:r>
              <a:rPr lang="en-US" sz="5400" b="1" dirty="0" smtClean="0"/>
              <a:t>Seven expressions of the servant leader: </a:t>
            </a:r>
          </a:p>
          <a:p>
            <a:pPr algn="ctr"/>
            <a:endParaRPr lang="en-US" b="1" dirty="0" smtClean="0"/>
          </a:p>
          <a:p>
            <a:pPr marL="342900" indent="-342900">
              <a:buFont typeface="+mj-lt"/>
              <a:buAutoNum type="arabicPeriod"/>
            </a:pPr>
            <a:r>
              <a:rPr lang="en-US" sz="3200" b="1" dirty="0"/>
              <a:t> </a:t>
            </a:r>
            <a:r>
              <a:rPr lang="en-US" sz="3200" b="1" dirty="0" smtClean="0"/>
              <a:t>The Ministry of Holding One’s Tongue.</a:t>
            </a:r>
          </a:p>
          <a:p>
            <a:pPr marL="342900" indent="-342900">
              <a:buFont typeface="+mj-lt"/>
              <a:buAutoNum type="arabicPeriod"/>
            </a:pPr>
            <a:r>
              <a:rPr lang="en-US" sz="3200" b="1" dirty="0" smtClean="0"/>
              <a:t> The Ministry of Meekness.</a:t>
            </a:r>
          </a:p>
          <a:p>
            <a:pPr marL="342900" indent="-342900">
              <a:buFont typeface="+mj-lt"/>
              <a:buAutoNum type="arabicPeriod"/>
            </a:pPr>
            <a:r>
              <a:rPr lang="en-US" sz="3200" b="1" dirty="0" smtClean="0"/>
              <a:t> </a:t>
            </a:r>
            <a:r>
              <a:rPr lang="en-US" sz="3200" b="1" dirty="0"/>
              <a:t>The Ministry </a:t>
            </a:r>
            <a:r>
              <a:rPr lang="en-US" sz="3200" b="1" dirty="0" smtClean="0"/>
              <a:t>of Listening.</a:t>
            </a:r>
          </a:p>
          <a:p>
            <a:pPr marL="342900" indent="-342900">
              <a:buFont typeface="+mj-lt"/>
              <a:buAutoNum type="arabicPeriod"/>
            </a:pPr>
            <a:r>
              <a:rPr lang="en-US" sz="3200" b="1" dirty="0"/>
              <a:t> The Ministry </a:t>
            </a:r>
            <a:r>
              <a:rPr lang="en-US" sz="3200" b="1" dirty="0" smtClean="0"/>
              <a:t>of Active Helpfulness.</a:t>
            </a:r>
          </a:p>
          <a:p>
            <a:pPr marL="342900" indent="-342900">
              <a:buFont typeface="+mj-lt"/>
              <a:buAutoNum type="arabicPeriod"/>
            </a:pPr>
            <a:r>
              <a:rPr lang="en-US" sz="3200" b="1" dirty="0"/>
              <a:t> The Ministry </a:t>
            </a:r>
            <a:r>
              <a:rPr lang="en-US" sz="3200" b="1" dirty="0" smtClean="0"/>
              <a:t>of Bearing Another’s Burdens.</a:t>
            </a:r>
          </a:p>
          <a:p>
            <a:pPr marL="342900" indent="-342900">
              <a:buFont typeface="+mj-lt"/>
              <a:buAutoNum type="arabicPeriod"/>
            </a:pPr>
            <a:r>
              <a:rPr lang="en-US" sz="3200" b="1" dirty="0"/>
              <a:t> The Ministry </a:t>
            </a:r>
            <a:r>
              <a:rPr lang="en-US" sz="3200" b="1" dirty="0" smtClean="0"/>
              <a:t>of Proclaiming the Word of God.</a:t>
            </a:r>
          </a:p>
          <a:p>
            <a:pPr marL="342900" indent="-342900">
              <a:buFont typeface="+mj-lt"/>
              <a:buAutoNum type="arabicPeriod"/>
            </a:pPr>
            <a:r>
              <a:rPr lang="en-US" sz="3200" b="1" dirty="0"/>
              <a:t> </a:t>
            </a:r>
            <a:r>
              <a:rPr lang="en-US" sz="3200" b="1" dirty="0" smtClean="0"/>
              <a:t>The </a:t>
            </a:r>
            <a:r>
              <a:rPr lang="en-US" sz="3200" b="1" dirty="0"/>
              <a:t>Ministry </a:t>
            </a:r>
            <a:r>
              <a:rPr lang="en-US" sz="3200" b="1" dirty="0" smtClean="0"/>
              <a:t>of Authority. </a:t>
            </a:r>
          </a:p>
          <a:p>
            <a:pPr algn="r"/>
            <a:endParaRPr lang="en-US" sz="2400" dirty="0" smtClean="0"/>
          </a:p>
          <a:p>
            <a:pPr algn="r"/>
            <a:r>
              <a:rPr lang="en-US" sz="2400" dirty="0" smtClean="0"/>
              <a:t>From </a:t>
            </a:r>
            <a:r>
              <a:rPr lang="en-US" sz="2400" i="1" dirty="0" smtClean="0"/>
              <a:t>Life Together </a:t>
            </a:r>
            <a:r>
              <a:rPr lang="en-US" sz="2400" dirty="0" smtClean="0"/>
              <a:t>– Dietrich Bonheoffer 	   </a:t>
            </a:r>
          </a:p>
        </p:txBody>
      </p:sp>
    </p:spTree>
    <p:extLst>
      <p:ext uri="{BB962C8B-B14F-4D97-AF65-F5344CB8AC3E}">
        <p14:creationId xmlns:p14="http://schemas.microsoft.com/office/powerpoint/2010/main" val="1971008766"/>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51203" name="Picture 3"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a:solidFill>
                  <a:srgbClr val="FFFFFF"/>
                </a:solidFill>
              </a14:hiddenFill>
            </a:ext>
          </a:extLst>
        </p:spPr>
      </p:pic>
      <p:sp>
        <p:nvSpPr>
          <p:cNvPr id="51204" name="Rectangle 4"/>
          <p:cNvSpPr>
            <a:spLocks noGrp="1" noChangeArrowheads="1"/>
          </p:cNvSpPr>
          <p:nvPr>
            <p:ph type="body" idx="1"/>
          </p:nvPr>
        </p:nvSpPr>
        <p:spPr>
          <a:xfrm>
            <a:off x="228600" y="2057400"/>
            <a:ext cx="8534400" cy="2057400"/>
          </a:xfrm>
        </p:spPr>
        <p:txBody>
          <a:bodyPr/>
          <a:lstStyle/>
          <a:p>
            <a:pPr algn="ctr">
              <a:buFontTx/>
              <a:buNone/>
            </a:pPr>
            <a:r>
              <a:rPr lang="en-US" sz="4800" b="1" i="1">
                <a:solidFill>
                  <a:schemeClr val="accent2"/>
                </a:solidFill>
              </a:rPr>
              <a:t>The final</a:t>
            </a:r>
            <a:r>
              <a:rPr lang="en-US" sz="4800" b="1" i="1" u="sng">
                <a:solidFill>
                  <a:schemeClr val="accent2"/>
                </a:solidFill>
              </a:rPr>
              <a:t> Anchor</a:t>
            </a:r>
            <a:r>
              <a:rPr lang="en-US" sz="4800" b="1" i="1">
                <a:solidFill>
                  <a:schemeClr val="accent2"/>
                </a:solidFill>
              </a:rPr>
              <a:t> is this:</a:t>
            </a:r>
          </a:p>
          <a:p>
            <a:pPr algn="ctr">
              <a:buFontTx/>
              <a:buNone/>
            </a:pPr>
            <a:endParaRPr lang="en-US" sz="4800" b="1" i="1">
              <a:solidFill>
                <a:schemeClr val="accent2"/>
              </a:solidFill>
            </a:endParaRPr>
          </a:p>
          <a:p>
            <a:pPr algn="ctr">
              <a:buFontTx/>
              <a:buNone/>
            </a:pPr>
            <a:r>
              <a:rPr lang="en-US" sz="4800" b="1">
                <a:solidFill>
                  <a:srgbClr val="333399"/>
                </a:solidFill>
              </a:rPr>
              <a:t>“Pray Earnestly”</a:t>
            </a:r>
          </a:p>
        </p:txBody>
      </p:sp>
      <p:sp>
        <p:nvSpPr>
          <p:cNvPr id="5"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710858877"/>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317500" y="835025"/>
            <a:ext cx="8507413" cy="5186363"/>
          </a:xfrm>
        </p:spPr>
        <p:txBody>
          <a:bodyPr/>
          <a:lstStyle/>
          <a:p>
            <a:pPr algn="ctr">
              <a:buFontTx/>
              <a:buNone/>
            </a:pPr>
            <a:r>
              <a:rPr lang="en-US" sz="4800" b="1" dirty="0">
                <a:solidFill>
                  <a:srgbClr val="333399"/>
                </a:solidFill>
              </a:rPr>
              <a:t>Pray, believing </a:t>
            </a:r>
          </a:p>
          <a:p>
            <a:pPr algn="ctr">
              <a:buFontTx/>
              <a:buNone/>
            </a:pPr>
            <a:r>
              <a:rPr lang="en-US" sz="4800" b="1" dirty="0">
                <a:solidFill>
                  <a:srgbClr val="333399"/>
                </a:solidFill>
              </a:rPr>
              <a:t>that God can work </a:t>
            </a:r>
          </a:p>
          <a:p>
            <a:pPr algn="ctr">
              <a:buFontTx/>
              <a:buNone/>
            </a:pPr>
            <a:r>
              <a:rPr lang="en-US" sz="4800" b="1" dirty="0">
                <a:solidFill>
                  <a:srgbClr val="333399"/>
                </a:solidFill>
              </a:rPr>
              <a:t>in </a:t>
            </a:r>
            <a:r>
              <a:rPr lang="en-US" sz="4800" b="1" i="1" dirty="0">
                <a:solidFill>
                  <a:srgbClr val="333399"/>
                </a:solidFill>
              </a:rPr>
              <a:t>me </a:t>
            </a:r>
          </a:p>
          <a:p>
            <a:pPr algn="ctr">
              <a:buFontTx/>
              <a:buNone/>
            </a:pPr>
            <a:r>
              <a:rPr lang="en-US" sz="4800" b="1" dirty="0">
                <a:solidFill>
                  <a:srgbClr val="333399"/>
                </a:solidFill>
              </a:rPr>
              <a:t>to become the change </a:t>
            </a:r>
          </a:p>
          <a:p>
            <a:pPr lvl="1" algn="ctr">
              <a:buFontTx/>
              <a:buNone/>
            </a:pPr>
            <a:r>
              <a:rPr lang="en-US" sz="4800" b="1" dirty="0">
                <a:solidFill>
                  <a:srgbClr val="333399"/>
                </a:solidFill>
              </a:rPr>
              <a:t>I desire to see in </a:t>
            </a:r>
            <a:r>
              <a:rPr lang="en-US" sz="4800" b="1" i="1" dirty="0">
                <a:solidFill>
                  <a:srgbClr val="333399"/>
                </a:solidFill>
              </a:rPr>
              <a:t>others</a:t>
            </a:r>
            <a:r>
              <a:rPr lang="en-US" sz="4800" b="1" dirty="0">
                <a:solidFill>
                  <a:srgbClr val="333399"/>
                </a:solidFill>
              </a:rPr>
              <a:t>. </a:t>
            </a:r>
          </a:p>
          <a:p>
            <a:pPr lvl="1">
              <a:spcBef>
                <a:spcPct val="0"/>
              </a:spcBef>
              <a:buFontTx/>
              <a:buNone/>
            </a:pPr>
            <a:endParaRPr lang="en-US" sz="4800" b="1" dirty="0">
              <a:solidFill>
                <a:srgbClr val="333399"/>
              </a:solidFill>
            </a:endParaRPr>
          </a:p>
        </p:txBody>
      </p:sp>
      <p:sp>
        <p:nvSpPr>
          <p:cNvPr id="4"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2794968740"/>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1981200"/>
            <a:ext cx="7467600" cy="2862322"/>
          </a:xfrm>
          <a:prstGeom prst="rect">
            <a:avLst/>
          </a:prstGeom>
          <a:noFill/>
        </p:spPr>
        <p:txBody>
          <a:bodyPr wrap="square" rtlCol="0">
            <a:spAutoFit/>
          </a:bodyPr>
          <a:lstStyle/>
          <a:p>
            <a:pPr algn="ctr"/>
            <a:r>
              <a:rPr lang="en-US" sz="6000" b="1" dirty="0" smtClean="0"/>
              <a:t>Focus on the things</a:t>
            </a:r>
          </a:p>
          <a:p>
            <a:pPr algn="ctr"/>
            <a:r>
              <a:rPr lang="en-US" sz="6000" b="1" dirty="0" smtClean="0"/>
              <a:t>that </a:t>
            </a:r>
            <a:r>
              <a:rPr lang="en-US" sz="6000" b="1" i="1" dirty="0" smtClean="0"/>
              <a:t>unite</a:t>
            </a:r>
            <a:r>
              <a:rPr lang="en-US" sz="6000" b="1" dirty="0" smtClean="0"/>
              <a:t> us, </a:t>
            </a:r>
          </a:p>
          <a:p>
            <a:pPr algn="ctr"/>
            <a:r>
              <a:rPr lang="en-US" sz="6000" b="1" dirty="0" smtClean="0"/>
              <a:t>not </a:t>
            </a:r>
            <a:r>
              <a:rPr lang="en-US" sz="6000" b="1" i="1" dirty="0" smtClean="0"/>
              <a:t>divide</a:t>
            </a:r>
            <a:r>
              <a:rPr lang="en-US" sz="6000" b="1" dirty="0" smtClean="0"/>
              <a:t> us.</a:t>
            </a:r>
            <a:endParaRPr lang="en-US" sz="6000" b="1" dirty="0"/>
          </a:p>
        </p:txBody>
      </p:sp>
    </p:spTree>
    <p:extLst>
      <p:ext uri="{BB962C8B-B14F-4D97-AF65-F5344CB8AC3E}">
        <p14:creationId xmlns:p14="http://schemas.microsoft.com/office/powerpoint/2010/main" val="47789119"/>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1828800"/>
            <a:ext cx="7467600" cy="3046988"/>
          </a:xfrm>
          <a:prstGeom prst="rect">
            <a:avLst/>
          </a:prstGeom>
          <a:noFill/>
        </p:spPr>
        <p:txBody>
          <a:bodyPr wrap="square" rtlCol="0">
            <a:spAutoFit/>
          </a:bodyPr>
          <a:lstStyle/>
          <a:p>
            <a:pPr algn="ctr"/>
            <a:r>
              <a:rPr lang="en-US" sz="4800" b="1" dirty="0" smtClean="0"/>
              <a:t>I try to </a:t>
            </a:r>
            <a:r>
              <a:rPr lang="en-US" sz="4800" b="1" i="1" dirty="0" smtClean="0"/>
              <a:t>enlarge</a:t>
            </a:r>
            <a:r>
              <a:rPr lang="en-US" sz="4800" b="1" dirty="0" smtClean="0"/>
              <a:t> the vision of my people about their work. I want them to see the big picture of the school.</a:t>
            </a:r>
            <a:endParaRPr lang="en-US" sz="4800" b="1" dirty="0"/>
          </a:p>
        </p:txBody>
      </p:sp>
    </p:spTree>
    <p:extLst>
      <p:ext uri="{BB962C8B-B14F-4D97-AF65-F5344CB8AC3E}">
        <p14:creationId xmlns:p14="http://schemas.microsoft.com/office/powerpoint/2010/main" val="2781612788"/>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381000"/>
            <a:ext cx="7924800" cy="6771084"/>
          </a:xfrm>
          <a:prstGeom prst="rect">
            <a:avLst/>
          </a:prstGeom>
          <a:noFill/>
        </p:spPr>
        <p:txBody>
          <a:bodyPr wrap="square" rtlCol="0">
            <a:spAutoFit/>
          </a:bodyPr>
          <a:lstStyle/>
          <a:p>
            <a:r>
              <a:rPr lang="en-US" sz="4800" b="1" dirty="0" smtClean="0"/>
              <a:t>I really want . . . </a:t>
            </a:r>
          </a:p>
          <a:p>
            <a:endParaRPr lang="en-US" sz="1400" b="1" dirty="0" smtClean="0"/>
          </a:p>
          <a:p>
            <a:pPr marL="914400" indent="-914400">
              <a:buFont typeface="+mj-lt"/>
              <a:buAutoNum type="arabicPeriod"/>
            </a:pPr>
            <a:r>
              <a:rPr lang="en-US" sz="3600" dirty="0" smtClean="0"/>
              <a:t>my words to be grace-giving, life-generating and inspiring to others;</a:t>
            </a:r>
          </a:p>
          <a:p>
            <a:pPr marL="914400" indent="-914400">
              <a:buFont typeface="+mj-lt"/>
              <a:buAutoNum type="arabicPeriod"/>
            </a:pPr>
            <a:endParaRPr lang="en-US" sz="3600" dirty="0" smtClean="0"/>
          </a:p>
          <a:p>
            <a:pPr marL="914400" indent="-914400">
              <a:buFont typeface="+mj-lt"/>
              <a:buAutoNum type="arabicPeriod"/>
            </a:pPr>
            <a:r>
              <a:rPr lang="en-US" sz="3600" dirty="0" smtClean="0"/>
              <a:t>to be known as a person who is forever grateful;</a:t>
            </a:r>
          </a:p>
          <a:p>
            <a:pPr marL="914400" indent="-914400">
              <a:buFont typeface="+mj-lt"/>
              <a:buAutoNum type="arabicPeriod"/>
            </a:pPr>
            <a:endParaRPr lang="en-US" sz="3600" dirty="0" smtClean="0"/>
          </a:p>
          <a:p>
            <a:pPr marL="914400" indent="-914400">
              <a:buFont typeface="+mj-lt"/>
              <a:buAutoNum type="arabicPeriod"/>
            </a:pPr>
            <a:r>
              <a:rPr lang="en-US" sz="3600" dirty="0" smtClean="0"/>
              <a:t>to listen to and respect the people with whom I work, to understand them;</a:t>
            </a:r>
          </a:p>
          <a:p>
            <a:pPr marL="914400" indent="-914400">
              <a:buFont typeface="+mj-lt"/>
              <a:buAutoNum type="arabicPeriod"/>
            </a:pPr>
            <a:endParaRPr lang="en-US" sz="4800" b="1" dirty="0"/>
          </a:p>
        </p:txBody>
      </p:sp>
    </p:spTree>
    <p:extLst>
      <p:ext uri="{BB962C8B-B14F-4D97-AF65-F5344CB8AC3E}">
        <p14:creationId xmlns:p14="http://schemas.microsoft.com/office/powerpoint/2010/main" val="3563472218"/>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381000"/>
            <a:ext cx="7924800" cy="5632311"/>
          </a:xfrm>
          <a:prstGeom prst="rect">
            <a:avLst/>
          </a:prstGeom>
          <a:noFill/>
        </p:spPr>
        <p:txBody>
          <a:bodyPr wrap="square" rtlCol="0">
            <a:spAutoFit/>
          </a:bodyPr>
          <a:lstStyle/>
          <a:p>
            <a:pPr marL="914400" indent="-914400">
              <a:buFont typeface="+mj-lt"/>
              <a:buAutoNum type="arabicPeriod" startAt="4"/>
            </a:pPr>
            <a:r>
              <a:rPr lang="en-US" sz="3600" dirty="0"/>
              <a:t>t</a:t>
            </a:r>
            <a:r>
              <a:rPr lang="en-US" sz="3600" dirty="0" smtClean="0"/>
              <a:t>o initiate forgiveness when I have been offended;</a:t>
            </a:r>
          </a:p>
          <a:p>
            <a:pPr marL="914400" indent="-914400">
              <a:buFont typeface="+mj-lt"/>
              <a:buAutoNum type="arabicPeriod" startAt="4"/>
            </a:pPr>
            <a:endParaRPr lang="en-US" sz="3600" dirty="0" smtClean="0"/>
          </a:p>
          <a:p>
            <a:pPr marL="914400" indent="-914400">
              <a:buFont typeface="+mj-lt"/>
              <a:buAutoNum type="arabicPeriod" startAt="4"/>
            </a:pPr>
            <a:r>
              <a:rPr lang="en-US" sz="3600" dirty="0" smtClean="0"/>
              <a:t>to lead decisively with humility even when there are differences of opinion;</a:t>
            </a:r>
          </a:p>
          <a:p>
            <a:pPr marL="914400" indent="-914400">
              <a:buFont typeface="+mj-lt"/>
              <a:buAutoNum type="arabicPeriod" startAt="4"/>
            </a:pPr>
            <a:endParaRPr lang="en-US" sz="3600" dirty="0" smtClean="0"/>
          </a:p>
          <a:p>
            <a:pPr marL="914400" indent="-914400">
              <a:buFont typeface="+mj-lt"/>
              <a:buAutoNum type="arabicPeriod" startAt="4"/>
            </a:pPr>
            <a:r>
              <a:rPr lang="en-US" sz="3600" dirty="0"/>
              <a:t>m</a:t>
            </a:r>
            <a:r>
              <a:rPr lang="en-US" sz="3600" dirty="0" smtClean="0"/>
              <a:t>y relationship with others to energize and strengthen them in their faith and work.</a:t>
            </a:r>
            <a:endParaRPr lang="en-US" sz="4800" dirty="0"/>
          </a:p>
        </p:txBody>
      </p:sp>
    </p:spTree>
    <p:extLst>
      <p:ext uri="{BB962C8B-B14F-4D97-AF65-F5344CB8AC3E}">
        <p14:creationId xmlns:p14="http://schemas.microsoft.com/office/powerpoint/2010/main" val="3269327274"/>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74638"/>
            <a:ext cx="3810000" cy="6430962"/>
          </a:xfrm>
        </p:spPr>
        <p:txBody>
          <a:bodyPr>
            <a:normAutofit/>
          </a:bodyPr>
          <a:lstStyle/>
          <a:p>
            <a:r>
              <a:rPr lang="en-US" dirty="0" smtClean="0"/>
              <a:t>Ernest </a:t>
            </a:r>
            <a:r>
              <a:rPr lang="en-US" dirty="0" err="1" smtClean="0"/>
              <a:t>Shackleton</a:t>
            </a:r>
            <a:r>
              <a:rPr lang="en-US" dirty="0" smtClean="0"/>
              <a:t/>
            </a:r>
            <a:br>
              <a:rPr lang="en-US" dirty="0" smtClean="0"/>
            </a:br>
            <a:r>
              <a:rPr lang="en-US" dirty="0" smtClean="0"/>
              <a:t/>
            </a:r>
            <a:br>
              <a:rPr lang="en-US" dirty="0" smtClean="0"/>
            </a:br>
            <a:r>
              <a:rPr lang="en-US" dirty="0" smtClean="0"/>
              <a:t>1914 </a:t>
            </a:r>
            <a:br>
              <a:rPr lang="en-US" dirty="0" smtClean="0"/>
            </a:br>
            <a:r>
              <a:rPr lang="en-US" dirty="0" smtClean="0"/>
              <a:t>Imperial</a:t>
            </a:r>
            <a:br>
              <a:rPr lang="en-US" dirty="0" smtClean="0"/>
            </a:br>
            <a:r>
              <a:rPr lang="en-US" dirty="0" smtClean="0"/>
              <a:t>Trans-Antarctic</a:t>
            </a:r>
            <a:br>
              <a:rPr lang="en-US" dirty="0" smtClean="0"/>
            </a:br>
            <a:r>
              <a:rPr lang="en-US" dirty="0" smtClean="0"/>
              <a:t>Expedition</a:t>
            </a:r>
            <a:br>
              <a:rPr lang="en-US" dirty="0" smtClean="0"/>
            </a:br>
            <a:r>
              <a:rPr lang="en-US" dirty="0"/>
              <a:t/>
            </a:r>
            <a:br>
              <a:rPr lang="en-US" dirty="0"/>
            </a:br>
            <a:r>
              <a:rPr lang="en-US" sz="2400" b="1" dirty="0" smtClean="0">
                <a:hlinkClick r:id="rId2"/>
              </a:rPr>
              <a:t>(LINK)</a:t>
            </a:r>
            <a:endParaRPr lang="en-US" sz="24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263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506912"/>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200" y1="6519" x2="9200" y2="95978"/>
                        <a14:foregroundMark x1="82000" y1="7074" x2="95600" y2="4993"/>
                        <a14:foregroundMark x1="94400" y1="96255" x2="83600" y2="87656"/>
                      </a14:backgroundRemoval>
                    </a14:imgEffect>
                  </a14:imgLayer>
                </a14:imgProps>
              </a:ext>
              <a:ext uri="{28A0092B-C50C-407E-A947-70E740481C1C}">
                <a14:useLocalDpi xmlns:a14="http://schemas.microsoft.com/office/drawing/2010/main" val="0"/>
              </a:ext>
            </a:extLst>
          </a:blip>
          <a:srcRect/>
          <a:stretch>
            <a:fillRect/>
          </a:stretch>
        </p:blipFill>
        <p:spPr bwMode="auto">
          <a:xfrm rot="20393434">
            <a:off x="2227854" y="497078"/>
            <a:ext cx="4231558" cy="582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rot="20393944">
            <a:off x="2940789" y="930764"/>
            <a:ext cx="3286156" cy="4538045"/>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smtClean="0">
                <a:ln w="50800"/>
                <a:solidFill>
                  <a:schemeClr val="bg1">
                    <a:shade val="50000"/>
                  </a:schemeClr>
                </a:solidFill>
                <a:latin typeface="Baskerville Old Face" pitchFamily="18" charset="0"/>
              </a:rPr>
              <a:t>Thursday</a:t>
            </a:r>
            <a:br>
              <a:rPr lang="en-US" sz="4800" b="1" dirty="0" smtClean="0">
                <a:ln w="50800"/>
                <a:solidFill>
                  <a:schemeClr val="bg1">
                    <a:shade val="50000"/>
                  </a:schemeClr>
                </a:solidFill>
                <a:latin typeface="Baskerville Old Face" pitchFamily="18" charset="0"/>
              </a:rPr>
            </a:br>
            <a:r>
              <a:rPr lang="en-US" sz="4800" b="1" dirty="0" smtClean="0">
                <a:ln w="50800"/>
                <a:solidFill>
                  <a:schemeClr val="bg1">
                    <a:shade val="50000"/>
                  </a:schemeClr>
                </a:solidFill>
                <a:latin typeface="Baskerville Old Face" pitchFamily="18" charset="0"/>
              </a:rPr>
              <a:t>Morning</a:t>
            </a:r>
            <a:br>
              <a:rPr lang="en-US" sz="4800" b="1" dirty="0" smtClean="0">
                <a:ln w="50800"/>
                <a:solidFill>
                  <a:schemeClr val="bg1">
                    <a:shade val="50000"/>
                  </a:schemeClr>
                </a:solidFill>
                <a:latin typeface="Baskerville Old Face" pitchFamily="18" charset="0"/>
              </a:rPr>
            </a:br>
            <a:r>
              <a:rPr lang="en-US" sz="4800" b="1" dirty="0">
                <a:ln w="50800"/>
                <a:solidFill>
                  <a:schemeClr val="bg1">
                    <a:shade val="50000"/>
                  </a:schemeClr>
                </a:solidFill>
                <a:latin typeface="Baskerville Old Face" pitchFamily="18" charset="0"/>
              </a:rPr>
              <a:t/>
            </a:r>
            <a:br>
              <a:rPr lang="en-US" sz="4800" b="1" dirty="0">
                <a:ln w="50800"/>
                <a:solidFill>
                  <a:schemeClr val="bg1">
                    <a:shade val="50000"/>
                  </a:schemeClr>
                </a:solidFill>
                <a:latin typeface="Baskerville Old Face" pitchFamily="18" charset="0"/>
              </a:rPr>
            </a:br>
            <a:r>
              <a:rPr lang="en-US" b="1" dirty="0" smtClean="0">
                <a:ln w="50800"/>
                <a:solidFill>
                  <a:srgbClr val="CC9900"/>
                </a:solidFill>
                <a:latin typeface="+mn-lt"/>
              </a:rPr>
              <a:t>Evidence</a:t>
            </a:r>
            <a:br>
              <a:rPr lang="en-US" b="1" dirty="0" smtClean="0">
                <a:ln w="50800"/>
                <a:solidFill>
                  <a:srgbClr val="CC9900"/>
                </a:solidFill>
                <a:latin typeface="+mn-lt"/>
              </a:rPr>
            </a:br>
            <a:r>
              <a:rPr lang="en-US" b="1" dirty="0">
                <a:ln w="50800"/>
                <a:solidFill>
                  <a:srgbClr val="CC9900"/>
                </a:solidFill>
                <a:latin typeface="+mn-lt"/>
              </a:rPr>
              <a:t>o</a:t>
            </a:r>
            <a:r>
              <a:rPr lang="en-US" b="1" dirty="0" smtClean="0">
                <a:ln w="50800"/>
                <a:solidFill>
                  <a:srgbClr val="CC9900"/>
                </a:solidFill>
                <a:latin typeface="+mn-lt"/>
              </a:rPr>
              <a:t>f</a:t>
            </a:r>
            <a:br>
              <a:rPr lang="en-US" b="1" dirty="0" smtClean="0">
                <a:ln w="50800"/>
                <a:solidFill>
                  <a:srgbClr val="CC9900"/>
                </a:solidFill>
                <a:latin typeface="+mn-lt"/>
              </a:rPr>
            </a:br>
            <a:r>
              <a:rPr lang="en-US" b="1" dirty="0" smtClean="0">
                <a:ln w="50800"/>
                <a:solidFill>
                  <a:srgbClr val="CC9900"/>
                </a:solidFill>
                <a:latin typeface="+mn-lt"/>
              </a:rPr>
              <a:t>Leadership</a:t>
            </a:r>
            <a:endParaRPr lang="en-US" b="1" dirty="0">
              <a:ln w="50800"/>
              <a:solidFill>
                <a:srgbClr val="CC9900"/>
              </a:solidFill>
              <a:latin typeface="+mn-lt"/>
            </a:endParaRPr>
          </a:p>
        </p:txBody>
      </p:sp>
    </p:spTree>
    <p:extLst>
      <p:ext uri="{BB962C8B-B14F-4D97-AF65-F5344CB8AC3E}">
        <p14:creationId xmlns:p14="http://schemas.microsoft.com/office/powerpoint/2010/main" val="940991271"/>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63552396"/>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60612" y="685800"/>
            <a:ext cx="7467600" cy="5940088"/>
          </a:xfrm>
          <a:prstGeom prst="rect">
            <a:avLst/>
          </a:prstGeom>
          <a:noFill/>
        </p:spPr>
        <p:txBody>
          <a:bodyPr wrap="square" rtlCol="0">
            <a:spAutoFit/>
          </a:bodyPr>
          <a:lstStyle/>
          <a:p>
            <a:pPr algn="ctr"/>
            <a:r>
              <a:rPr lang="en-US" sz="3600" dirty="0" smtClean="0"/>
              <a:t>“The concept of hospitality is one of the richest concepts to deepen our insights in the relationship with our fellow human beings.”</a:t>
            </a:r>
          </a:p>
          <a:p>
            <a:pPr algn="ctr"/>
            <a:endParaRPr lang="en-US" sz="3600" dirty="0"/>
          </a:p>
          <a:p>
            <a:pPr algn="ctr"/>
            <a:r>
              <a:rPr lang="en-US" sz="3600" dirty="0" smtClean="0"/>
              <a:t>“The concept of hospitality may offer a new dimension to our understanding of the healing relationship and the formation of a recreating community.”</a:t>
            </a:r>
          </a:p>
          <a:p>
            <a:pPr algn="ctr"/>
            <a:endParaRPr lang="en-US" sz="2800" dirty="0"/>
          </a:p>
          <a:p>
            <a:pPr algn="r"/>
            <a:r>
              <a:rPr lang="en-US" sz="2800" dirty="0" smtClean="0"/>
              <a:t>Henri </a:t>
            </a:r>
            <a:r>
              <a:rPr lang="en-US" sz="2800" dirty="0" err="1" smtClean="0"/>
              <a:t>Nouwen</a:t>
            </a:r>
            <a:endParaRPr lang="en-US" sz="2800" dirty="0"/>
          </a:p>
        </p:txBody>
      </p:sp>
    </p:spTree>
    <p:extLst>
      <p:ext uri="{BB962C8B-B14F-4D97-AF65-F5344CB8AC3E}">
        <p14:creationId xmlns:p14="http://schemas.microsoft.com/office/powerpoint/2010/main" val="477891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85800" y="228600"/>
            <a:ext cx="7696200" cy="6863417"/>
          </a:xfrm>
          <a:prstGeom prst="rect">
            <a:avLst/>
          </a:prstGeom>
          <a:noFill/>
        </p:spPr>
        <p:txBody>
          <a:bodyPr wrap="square" rtlCol="0">
            <a:spAutoFit/>
          </a:bodyPr>
          <a:lstStyle/>
          <a:p>
            <a:pPr algn="ctr"/>
            <a:r>
              <a:rPr lang="en-US" sz="4000" b="1" dirty="0" smtClean="0"/>
              <a:t>Christian leadership is </a:t>
            </a:r>
          </a:p>
          <a:p>
            <a:pPr algn="ctr"/>
            <a:r>
              <a:rPr lang="en-US" sz="4000" b="1" dirty="0" smtClean="0"/>
              <a:t>humble service to others, </a:t>
            </a:r>
          </a:p>
          <a:p>
            <a:pPr algn="ctr"/>
            <a:r>
              <a:rPr lang="en-US" sz="4000" b="1" dirty="0" smtClean="0"/>
              <a:t>for the purpose of enabling them, through teaching and example, </a:t>
            </a:r>
          </a:p>
          <a:p>
            <a:pPr algn="ctr"/>
            <a:r>
              <a:rPr lang="en-US" sz="4000" b="1" dirty="0" smtClean="0"/>
              <a:t>to live their lives under the Lordship of Christ, </a:t>
            </a:r>
          </a:p>
          <a:p>
            <a:pPr algn="ctr"/>
            <a:r>
              <a:rPr lang="en-US" sz="4000" b="1" dirty="0" smtClean="0"/>
              <a:t>and to understand, accept, and fulfill their ministry to others and their mission to the world.</a:t>
            </a:r>
          </a:p>
          <a:p>
            <a:pPr algn="r"/>
            <a:endParaRPr lang="en-US" sz="2800" dirty="0" smtClean="0"/>
          </a:p>
          <a:p>
            <a:pPr algn="r"/>
            <a:r>
              <a:rPr lang="en-US" sz="2800" dirty="0" smtClean="0"/>
              <a:t>E. LeBron Fairbanks</a:t>
            </a:r>
            <a:endParaRPr lang="en-US" sz="2800" dirty="0"/>
          </a:p>
          <a:p>
            <a:pPr algn="ctr"/>
            <a:r>
              <a:rPr lang="en-US" sz="2400" dirty="0" smtClean="0"/>
              <a:t>	   </a:t>
            </a:r>
          </a:p>
        </p:txBody>
      </p:sp>
    </p:spTree>
    <p:extLst>
      <p:ext uri="{BB962C8B-B14F-4D97-AF65-F5344CB8AC3E}">
        <p14:creationId xmlns:p14="http://schemas.microsoft.com/office/powerpoint/2010/main" val="549520729"/>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60612" y="838736"/>
            <a:ext cx="7467600" cy="6247864"/>
          </a:xfrm>
          <a:prstGeom prst="rect">
            <a:avLst/>
          </a:prstGeom>
          <a:noFill/>
        </p:spPr>
        <p:txBody>
          <a:bodyPr wrap="square" rtlCol="0">
            <a:spAutoFit/>
          </a:bodyPr>
          <a:lstStyle/>
          <a:p>
            <a:pPr algn="ctr"/>
            <a:r>
              <a:rPr lang="en-US" sz="3600" dirty="0" smtClean="0"/>
              <a:t>“Hospitality is not a subtle invitation to adopt the lifestyle of the host, </a:t>
            </a:r>
          </a:p>
          <a:p>
            <a:pPr algn="ctr"/>
            <a:r>
              <a:rPr lang="en-US" sz="3600" dirty="0" smtClean="0"/>
              <a:t>but the gift of a chance to allow </a:t>
            </a:r>
          </a:p>
          <a:p>
            <a:pPr algn="ctr"/>
            <a:r>
              <a:rPr lang="en-US" sz="3600" dirty="0" smtClean="0"/>
              <a:t>the guest to find his/her own . . . Hospitality wants to offer friendship without binding the guest; and freedom without leaving him alone.”</a:t>
            </a:r>
          </a:p>
          <a:p>
            <a:pPr algn="ctr"/>
            <a:endParaRPr lang="en-US" sz="2800" dirty="0"/>
          </a:p>
          <a:p>
            <a:pPr algn="r"/>
            <a:r>
              <a:rPr lang="en-US" sz="2800" dirty="0"/>
              <a:t>Henri </a:t>
            </a:r>
            <a:r>
              <a:rPr lang="en-US" sz="2800" dirty="0" err="1"/>
              <a:t>Nouwen</a:t>
            </a:r>
            <a:endParaRPr lang="en-US" sz="2800" dirty="0"/>
          </a:p>
          <a:p>
            <a:pPr algn="ctr"/>
            <a:endParaRPr lang="en-US" sz="2800" dirty="0" smtClean="0"/>
          </a:p>
          <a:p>
            <a:pPr algn="ctr"/>
            <a:endParaRPr lang="en-US" sz="3600" dirty="0"/>
          </a:p>
          <a:p>
            <a:pPr algn="ctr"/>
            <a:endParaRPr lang="en-US" sz="2800" dirty="0"/>
          </a:p>
        </p:txBody>
      </p:sp>
    </p:spTree>
    <p:extLst>
      <p:ext uri="{BB962C8B-B14F-4D97-AF65-F5344CB8AC3E}">
        <p14:creationId xmlns:p14="http://schemas.microsoft.com/office/powerpoint/2010/main" val="755528562"/>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60612" y="838736"/>
            <a:ext cx="7467600" cy="6247864"/>
          </a:xfrm>
          <a:prstGeom prst="rect">
            <a:avLst/>
          </a:prstGeom>
          <a:noFill/>
        </p:spPr>
        <p:txBody>
          <a:bodyPr wrap="square" rtlCol="0">
            <a:spAutoFit/>
          </a:bodyPr>
          <a:lstStyle/>
          <a:p>
            <a:pPr algn="ctr"/>
            <a:r>
              <a:rPr lang="en-US" sz="3600" dirty="0" smtClean="0"/>
              <a:t>“Preaching, teaching, counseling, organizing and celebrating – they are all forms of ministry by which we create space for the stranger, </a:t>
            </a:r>
          </a:p>
          <a:p>
            <a:pPr algn="ctr"/>
            <a:r>
              <a:rPr lang="en-US" sz="3600" dirty="0" smtClean="0"/>
              <a:t>space where he can enter into deeper contact with himself, </a:t>
            </a:r>
          </a:p>
          <a:p>
            <a:pPr algn="ctr"/>
            <a:r>
              <a:rPr lang="en-US" sz="3600" dirty="0" smtClean="0"/>
              <a:t>his fellowman, and his God.”</a:t>
            </a:r>
          </a:p>
          <a:p>
            <a:pPr algn="ctr"/>
            <a:endParaRPr lang="en-US" sz="2800" dirty="0"/>
          </a:p>
          <a:p>
            <a:pPr algn="r"/>
            <a:r>
              <a:rPr lang="en-US" sz="2800" dirty="0"/>
              <a:t>Henri </a:t>
            </a:r>
            <a:r>
              <a:rPr lang="en-US" sz="2800" dirty="0" err="1"/>
              <a:t>Nouwen</a:t>
            </a:r>
            <a:endParaRPr lang="en-US" sz="2800" dirty="0"/>
          </a:p>
          <a:p>
            <a:pPr algn="ctr"/>
            <a:endParaRPr lang="en-US" sz="2800" dirty="0" smtClean="0"/>
          </a:p>
          <a:p>
            <a:pPr algn="ctr"/>
            <a:endParaRPr lang="en-US" sz="3600" dirty="0"/>
          </a:p>
          <a:p>
            <a:pPr algn="ctr"/>
            <a:endParaRPr lang="en-US" sz="2800" dirty="0"/>
          </a:p>
        </p:txBody>
      </p:sp>
    </p:spTree>
    <p:extLst>
      <p:ext uri="{BB962C8B-B14F-4D97-AF65-F5344CB8AC3E}">
        <p14:creationId xmlns:p14="http://schemas.microsoft.com/office/powerpoint/2010/main" val="1422190886"/>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60612" y="838736"/>
            <a:ext cx="7467600" cy="6247864"/>
          </a:xfrm>
          <a:prstGeom prst="rect">
            <a:avLst/>
          </a:prstGeom>
          <a:noFill/>
        </p:spPr>
        <p:txBody>
          <a:bodyPr wrap="square" rtlCol="0">
            <a:spAutoFit/>
          </a:bodyPr>
          <a:lstStyle/>
          <a:p>
            <a:pPr algn="ctr"/>
            <a:r>
              <a:rPr lang="en-US" sz="3600" dirty="0" smtClean="0"/>
              <a:t>“When I use the term hospitality, therefore, I do not want to limit it to the liberal sense of receiving a stranger into your house . . . It is a fundamental attitude toward our fellow human beings, which can be expressed by a great variety of behavior.”</a:t>
            </a:r>
          </a:p>
          <a:p>
            <a:pPr algn="ctr"/>
            <a:endParaRPr lang="en-US" sz="2800" dirty="0"/>
          </a:p>
          <a:p>
            <a:pPr algn="r"/>
            <a:r>
              <a:rPr lang="en-US" sz="2800" dirty="0"/>
              <a:t>Henri </a:t>
            </a:r>
            <a:r>
              <a:rPr lang="en-US" sz="2800" dirty="0" err="1"/>
              <a:t>Nouwen</a:t>
            </a:r>
            <a:endParaRPr lang="en-US" sz="2800" dirty="0"/>
          </a:p>
          <a:p>
            <a:pPr algn="ctr"/>
            <a:endParaRPr lang="en-US" sz="2800" dirty="0" smtClean="0"/>
          </a:p>
          <a:p>
            <a:pPr algn="ctr"/>
            <a:endParaRPr lang="en-US" sz="3600" dirty="0"/>
          </a:p>
          <a:p>
            <a:pPr algn="ctr"/>
            <a:endParaRPr lang="en-US" sz="2800" dirty="0"/>
          </a:p>
        </p:txBody>
      </p:sp>
    </p:spTree>
    <p:extLst>
      <p:ext uri="{BB962C8B-B14F-4D97-AF65-F5344CB8AC3E}">
        <p14:creationId xmlns:p14="http://schemas.microsoft.com/office/powerpoint/2010/main" val="3343415668"/>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60612" y="838736"/>
            <a:ext cx="7467600" cy="6801862"/>
          </a:xfrm>
          <a:prstGeom prst="rect">
            <a:avLst/>
          </a:prstGeom>
          <a:noFill/>
        </p:spPr>
        <p:txBody>
          <a:bodyPr wrap="square" rtlCol="0">
            <a:spAutoFit/>
          </a:bodyPr>
          <a:lstStyle/>
          <a:p>
            <a:pPr algn="ctr"/>
            <a:r>
              <a:rPr lang="en-US" sz="3600" dirty="0" smtClean="0"/>
              <a:t>“Hospitality means primarily </a:t>
            </a:r>
          </a:p>
          <a:p>
            <a:pPr algn="ctr"/>
            <a:r>
              <a:rPr lang="en-US" sz="3600" dirty="0" smtClean="0"/>
              <a:t>the creation of a space where </a:t>
            </a:r>
          </a:p>
          <a:p>
            <a:pPr algn="ctr"/>
            <a:r>
              <a:rPr lang="en-US" sz="3600" dirty="0" smtClean="0"/>
              <a:t>the stranger can enter </a:t>
            </a:r>
          </a:p>
          <a:p>
            <a:pPr algn="ctr"/>
            <a:r>
              <a:rPr lang="en-US" sz="3600" dirty="0" smtClean="0"/>
              <a:t>and become a friend instead of an enemy . . . It is not an attempt to change people, but to offer </a:t>
            </a:r>
          </a:p>
          <a:p>
            <a:pPr algn="ctr"/>
            <a:r>
              <a:rPr lang="en-US" sz="3600" dirty="0" smtClean="0"/>
              <a:t>the free space where </a:t>
            </a:r>
          </a:p>
          <a:p>
            <a:pPr algn="ctr"/>
            <a:r>
              <a:rPr lang="en-US" sz="3600" dirty="0" smtClean="0"/>
              <a:t>change can take place.”</a:t>
            </a:r>
          </a:p>
          <a:p>
            <a:pPr algn="ctr"/>
            <a:endParaRPr lang="en-US" sz="2800" dirty="0"/>
          </a:p>
          <a:p>
            <a:pPr algn="r"/>
            <a:r>
              <a:rPr lang="en-US" sz="2800" dirty="0"/>
              <a:t>Henri </a:t>
            </a:r>
            <a:r>
              <a:rPr lang="en-US" sz="2800" dirty="0" err="1"/>
              <a:t>Nouwen</a:t>
            </a:r>
            <a:endParaRPr lang="en-US" sz="2800" dirty="0"/>
          </a:p>
          <a:p>
            <a:pPr algn="ctr"/>
            <a:endParaRPr lang="en-US" sz="2800" dirty="0" smtClean="0"/>
          </a:p>
          <a:p>
            <a:pPr algn="ctr"/>
            <a:endParaRPr lang="en-US" sz="3600" dirty="0"/>
          </a:p>
          <a:p>
            <a:pPr algn="ctr"/>
            <a:endParaRPr lang="en-US" sz="2800" dirty="0"/>
          </a:p>
        </p:txBody>
      </p:sp>
    </p:spTree>
    <p:extLst>
      <p:ext uri="{BB962C8B-B14F-4D97-AF65-F5344CB8AC3E}">
        <p14:creationId xmlns:p14="http://schemas.microsoft.com/office/powerpoint/2010/main" val="2801607317"/>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228600"/>
            <a:ext cx="8534400" cy="7694414"/>
          </a:xfrm>
          <a:prstGeom prst="rect">
            <a:avLst/>
          </a:prstGeom>
          <a:noFill/>
        </p:spPr>
        <p:txBody>
          <a:bodyPr wrap="square" rtlCol="0">
            <a:spAutoFit/>
          </a:bodyPr>
          <a:lstStyle/>
          <a:p>
            <a:pPr algn="ctr"/>
            <a:r>
              <a:rPr lang="en-US" sz="5400" b="1" dirty="0" smtClean="0"/>
              <a:t>Key Attitudes</a:t>
            </a:r>
          </a:p>
          <a:p>
            <a:pPr algn="ctr"/>
            <a:endParaRPr lang="en-US" sz="2400" dirty="0"/>
          </a:p>
          <a:p>
            <a:pPr algn="ctr"/>
            <a:r>
              <a:rPr lang="en-US" sz="3600" dirty="0" smtClean="0"/>
              <a:t>Attitude of the heart (Ephesians 4:23) that should increasingly characterize spirit-filled Christians include the following:</a:t>
            </a:r>
          </a:p>
          <a:p>
            <a:pPr algn="ctr"/>
            <a:endParaRPr lang="en-US" sz="3600" dirty="0"/>
          </a:p>
          <a:p>
            <a:pPr marL="1143000" indent="-457200">
              <a:buClr>
                <a:srgbClr val="CC9900"/>
              </a:buClr>
              <a:buFont typeface="Wingdings" pitchFamily="2" charset="2"/>
              <a:buChar char="Ø"/>
            </a:pPr>
            <a:r>
              <a:rPr lang="en-US" sz="3600" dirty="0" smtClean="0"/>
              <a:t>I love you – you are my brother/sister in Christ.</a:t>
            </a:r>
          </a:p>
          <a:p>
            <a:pPr marL="1143000" indent="-457200">
              <a:buClr>
                <a:srgbClr val="CC9900"/>
              </a:buClr>
              <a:buFont typeface="Wingdings" pitchFamily="2" charset="2"/>
              <a:buChar char="Ø"/>
            </a:pPr>
            <a:endParaRPr lang="en-US" sz="3600" dirty="0" smtClean="0"/>
          </a:p>
          <a:p>
            <a:pPr marL="1143000" indent="-457200">
              <a:buClr>
                <a:srgbClr val="CC9900"/>
              </a:buClr>
              <a:buFont typeface="Wingdings" pitchFamily="2" charset="2"/>
              <a:buChar char="Ø"/>
            </a:pPr>
            <a:r>
              <a:rPr lang="en-US" sz="3600" dirty="0" smtClean="0"/>
              <a:t>I need you – you are being changed by Christ as I am being changed.</a:t>
            </a:r>
            <a:endParaRPr lang="en-US" sz="2800" dirty="0"/>
          </a:p>
          <a:p>
            <a:pPr algn="ctr"/>
            <a:endParaRPr lang="en-US" sz="2800" dirty="0" smtClean="0"/>
          </a:p>
          <a:p>
            <a:pPr algn="ctr"/>
            <a:endParaRPr lang="en-US" sz="3600" dirty="0"/>
          </a:p>
          <a:p>
            <a:pPr algn="ctr"/>
            <a:endParaRPr lang="en-US" sz="2800" dirty="0"/>
          </a:p>
        </p:txBody>
      </p:sp>
    </p:spTree>
    <p:extLst>
      <p:ext uri="{BB962C8B-B14F-4D97-AF65-F5344CB8AC3E}">
        <p14:creationId xmlns:p14="http://schemas.microsoft.com/office/powerpoint/2010/main" val="1700411696"/>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228600"/>
            <a:ext cx="8534400" cy="7140416"/>
          </a:xfrm>
          <a:prstGeom prst="rect">
            <a:avLst/>
          </a:prstGeom>
          <a:noFill/>
        </p:spPr>
        <p:txBody>
          <a:bodyPr wrap="square" rtlCol="0">
            <a:spAutoFit/>
          </a:bodyPr>
          <a:lstStyle/>
          <a:p>
            <a:pPr algn="ctr"/>
            <a:r>
              <a:rPr lang="en-US" sz="5400" b="1" dirty="0" smtClean="0"/>
              <a:t>Key Attitudes</a:t>
            </a:r>
          </a:p>
          <a:p>
            <a:pPr algn="ctr"/>
            <a:endParaRPr lang="en-US" sz="2400" dirty="0"/>
          </a:p>
          <a:p>
            <a:pPr marL="1143000" indent="-457200">
              <a:buClr>
                <a:srgbClr val="CC9900"/>
              </a:buClr>
              <a:buFont typeface="Wingdings" pitchFamily="2" charset="2"/>
              <a:buChar char="Ø"/>
            </a:pPr>
            <a:r>
              <a:rPr lang="en-US" sz="3600" dirty="0" smtClean="0"/>
              <a:t>I respect you – you are different, yet we are one in Christ.</a:t>
            </a:r>
          </a:p>
          <a:p>
            <a:pPr marL="685800">
              <a:buClr>
                <a:srgbClr val="CC9900"/>
              </a:buClr>
            </a:pPr>
            <a:endParaRPr lang="en-US" sz="3600" dirty="0" smtClean="0"/>
          </a:p>
          <a:p>
            <a:pPr marL="1143000" indent="-457200">
              <a:buClr>
                <a:srgbClr val="CC9900"/>
              </a:buClr>
              <a:buFont typeface="Wingdings" pitchFamily="2" charset="2"/>
              <a:buChar char="Ø"/>
            </a:pPr>
            <a:r>
              <a:rPr lang="en-US" sz="3600" dirty="0" smtClean="0"/>
              <a:t>I trust you – you desire to serve the same Christ as I.</a:t>
            </a:r>
          </a:p>
          <a:p>
            <a:pPr marL="685800">
              <a:buClr>
                <a:srgbClr val="CC9900"/>
              </a:buClr>
            </a:pPr>
            <a:endParaRPr lang="en-US" sz="3600" dirty="0" smtClean="0"/>
          </a:p>
          <a:p>
            <a:pPr marL="1143000" indent="-457200">
              <a:buClr>
                <a:srgbClr val="CC9900"/>
              </a:buClr>
              <a:buFont typeface="Wingdings" pitchFamily="2" charset="2"/>
              <a:buChar char="Ø"/>
            </a:pPr>
            <a:r>
              <a:rPr lang="en-US" sz="3600" dirty="0" smtClean="0"/>
              <a:t>I serve you – I want to minister grace to you.</a:t>
            </a:r>
            <a:endParaRPr lang="en-US" sz="2800" dirty="0"/>
          </a:p>
          <a:p>
            <a:pPr algn="ctr"/>
            <a:endParaRPr lang="en-US" sz="2800" dirty="0" smtClean="0"/>
          </a:p>
          <a:p>
            <a:pPr algn="ctr"/>
            <a:endParaRPr lang="en-US" sz="3600" dirty="0"/>
          </a:p>
          <a:p>
            <a:pPr algn="ctr"/>
            <a:endParaRPr lang="en-US" sz="2800" dirty="0"/>
          </a:p>
        </p:txBody>
      </p:sp>
    </p:spTree>
    <p:extLst>
      <p:ext uri="{BB962C8B-B14F-4D97-AF65-F5344CB8AC3E}">
        <p14:creationId xmlns:p14="http://schemas.microsoft.com/office/powerpoint/2010/main" val="3682729225"/>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228600"/>
            <a:ext cx="8534400" cy="5693866"/>
          </a:xfrm>
          <a:prstGeom prst="rect">
            <a:avLst/>
          </a:prstGeom>
          <a:noFill/>
        </p:spPr>
        <p:txBody>
          <a:bodyPr wrap="square" rtlCol="0">
            <a:spAutoFit/>
          </a:bodyPr>
          <a:lstStyle/>
          <a:p>
            <a:pPr algn="ctr"/>
            <a:r>
              <a:rPr lang="en-US" sz="5400" b="1" dirty="0" smtClean="0"/>
              <a:t>Key Habits</a:t>
            </a:r>
          </a:p>
          <a:p>
            <a:pPr algn="ctr"/>
            <a:r>
              <a:rPr lang="en-US" sz="2800" dirty="0"/>
              <a:t>Steven Covey</a:t>
            </a:r>
          </a:p>
          <a:p>
            <a:pPr algn="ctr"/>
            <a:endParaRPr lang="en-US" sz="2800" dirty="0" smtClean="0"/>
          </a:p>
          <a:p>
            <a:pPr marL="742950" indent="-742950">
              <a:spcAft>
                <a:spcPts val="1800"/>
              </a:spcAft>
              <a:buFont typeface="+mj-lt"/>
              <a:buAutoNum type="arabicPeriod"/>
            </a:pPr>
            <a:r>
              <a:rPr lang="en-US" sz="3600" dirty="0" smtClean="0"/>
              <a:t>BE PROACTIVE: 							The Habit of Responsibility.</a:t>
            </a:r>
          </a:p>
          <a:p>
            <a:pPr marL="742950" indent="-742950">
              <a:spcAft>
                <a:spcPts val="1800"/>
              </a:spcAft>
              <a:buFont typeface="+mj-lt"/>
              <a:buAutoNum type="arabicPeriod"/>
            </a:pPr>
            <a:r>
              <a:rPr lang="en-US" sz="3600" dirty="0" smtClean="0"/>
              <a:t>BEGIN WITH THE END IN MIND: 			The Habit of Leadership.</a:t>
            </a:r>
          </a:p>
          <a:p>
            <a:pPr marL="742950" indent="-742950">
              <a:spcAft>
                <a:spcPts val="1800"/>
              </a:spcAft>
              <a:buFont typeface="+mj-lt"/>
              <a:buAutoNum type="arabicPeriod"/>
            </a:pPr>
            <a:r>
              <a:rPr lang="en-US" sz="3600" dirty="0" smtClean="0"/>
              <a:t>PUT FIRST THINGS FIRST: 				The Habit of Management.</a:t>
            </a:r>
          </a:p>
        </p:txBody>
      </p:sp>
    </p:spTree>
    <p:extLst>
      <p:ext uri="{BB962C8B-B14F-4D97-AF65-F5344CB8AC3E}">
        <p14:creationId xmlns:p14="http://schemas.microsoft.com/office/powerpoint/2010/main" val="3923946893"/>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228600"/>
            <a:ext cx="8534400" cy="6201698"/>
          </a:xfrm>
          <a:prstGeom prst="rect">
            <a:avLst/>
          </a:prstGeom>
          <a:noFill/>
        </p:spPr>
        <p:txBody>
          <a:bodyPr wrap="square" rtlCol="0">
            <a:spAutoFit/>
          </a:bodyPr>
          <a:lstStyle/>
          <a:p>
            <a:pPr algn="ctr"/>
            <a:endParaRPr lang="en-US" sz="2800" dirty="0" smtClean="0"/>
          </a:p>
          <a:p>
            <a:pPr marL="742950" indent="-742950">
              <a:spcAft>
                <a:spcPts val="1800"/>
              </a:spcAft>
              <a:buFont typeface="+mj-lt"/>
              <a:buAutoNum type="arabicPeriod" startAt="4"/>
            </a:pPr>
            <a:r>
              <a:rPr lang="en-US" sz="3600" dirty="0" smtClean="0"/>
              <a:t>THINK WIN-WIN: 						The Habit of Mutual Benefit.</a:t>
            </a:r>
          </a:p>
          <a:p>
            <a:pPr marL="742950" indent="-742950">
              <a:spcAft>
                <a:spcPts val="1800"/>
              </a:spcAft>
              <a:buFont typeface="+mj-lt"/>
              <a:buAutoNum type="arabicPeriod" startAt="4"/>
            </a:pPr>
            <a:r>
              <a:rPr lang="en-US" sz="3600" dirty="0" smtClean="0"/>
              <a:t>SEEK FIRST TO UNDERSTAND, THEN TO BE UNDERSTOOD:		 			The Habit of Communication.</a:t>
            </a:r>
          </a:p>
          <a:p>
            <a:pPr marL="742950" indent="-742950">
              <a:spcAft>
                <a:spcPts val="1800"/>
              </a:spcAft>
              <a:buFont typeface="+mj-lt"/>
              <a:buAutoNum type="arabicPeriod" startAt="4"/>
            </a:pPr>
            <a:r>
              <a:rPr lang="en-US" sz="3600" dirty="0" smtClean="0"/>
              <a:t>SYNERGIZE:		 				The Habit of Interdependence.</a:t>
            </a:r>
          </a:p>
          <a:p>
            <a:pPr marL="742950" indent="-742950">
              <a:spcAft>
                <a:spcPts val="1800"/>
              </a:spcAft>
              <a:buFont typeface="+mj-lt"/>
              <a:buAutoNum type="arabicPeriod" startAt="4"/>
            </a:pPr>
            <a:r>
              <a:rPr lang="en-US" sz="3600" dirty="0" smtClean="0"/>
              <a:t>SHARPEN THE SAW:						The Habit of Continuous Improvement.</a:t>
            </a:r>
          </a:p>
        </p:txBody>
      </p:sp>
    </p:spTree>
    <p:extLst>
      <p:ext uri="{BB962C8B-B14F-4D97-AF65-F5344CB8AC3E}">
        <p14:creationId xmlns:p14="http://schemas.microsoft.com/office/powerpoint/2010/main" val="2923361399"/>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228600"/>
            <a:ext cx="8534400" cy="6001643"/>
          </a:xfrm>
          <a:prstGeom prst="rect">
            <a:avLst/>
          </a:prstGeom>
          <a:noFill/>
        </p:spPr>
        <p:txBody>
          <a:bodyPr wrap="square" rtlCol="0">
            <a:spAutoFit/>
          </a:bodyPr>
          <a:lstStyle/>
          <a:p>
            <a:pPr algn="ctr"/>
            <a:r>
              <a:rPr lang="en-US" sz="5400" b="1" dirty="0" smtClean="0"/>
              <a:t>Key Values</a:t>
            </a:r>
          </a:p>
          <a:p>
            <a:pPr algn="ctr"/>
            <a:endParaRPr lang="en-US" dirty="0" smtClean="0"/>
          </a:p>
          <a:p>
            <a:pPr marL="1778000" indent="-863600">
              <a:spcAft>
                <a:spcPts val="1200"/>
              </a:spcAft>
              <a:buFont typeface="+mj-lt"/>
              <a:buAutoNum type="arabicPeriod"/>
            </a:pPr>
            <a:r>
              <a:rPr lang="en-US" sz="3600" dirty="0" smtClean="0"/>
              <a:t>A Magnanimous spirit</a:t>
            </a:r>
          </a:p>
          <a:p>
            <a:pPr marL="1778000" indent="-863600">
              <a:spcAft>
                <a:spcPts val="1200"/>
              </a:spcAft>
              <a:buFont typeface="+mj-lt"/>
              <a:buAutoNum type="arabicPeriod"/>
            </a:pPr>
            <a:r>
              <a:rPr lang="en-US" sz="3600" dirty="0" smtClean="0"/>
              <a:t>A servant mentality</a:t>
            </a:r>
          </a:p>
          <a:p>
            <a:pPr marL="1778000" indent="-863600">
              <a:spcAft>
                <a:spcPts val="1200"/>
              </a:spcAft>
              <a:buFont typeface="+mj-lt"/>
              <a:buAutoNum type="arabicPeriod"/>
            </a:pPr>
            <a:r>
              <a:rPr lang="en-US" sz="3600" dirty="0" smtClean="0"/>
              <a:t>A trustworthy character</a:t>
            </a:r>
          </a:p>
          <a:p>
            <a:pPr marL="1778000" indent="-863600">
              <a:spcAft>
                <a:spcPts val="1200"/>
              </a:spcAft>
              <a:buFont typeface="+mj-lt"/>
              <a:buAutoNum type="arabicPeriod"/>
            </a:pPr>
            <a:r>
              <a:rPr lang="en-US" sz="3600" dirty="0" smtClean="0"/>
              <a:t>A positive influence</a:t>
            </a:r>
          </a:p>
          <a:p>
            <a:pPr marL="1778000" indent="-863600">
              <a:spcAft>
                <a:spcPts val="1200"/>
              </a:spcAft>
              <a:buFont typeface="+mj-lt"/>
              <a:buAutoNum type="arabicPeriod"/>
            </a:pPr>
            <a:r>
              <a:rPr lang="en-US" sz="3600" dirty="0" smtClean="0"/>
              <a:t>A courteous response</a:t>
            </a:r>
          </a:p>
          <a:p>
            <a:pPr marL="1778000" indent="-863600">
              <a:spcAft>
                <a:spcPts val="1200"/>
              </a:spcAft>
              <a:buFont typeface="+mj-lt"/>
              <a:buAutoNum type="arabicPeriod"/>
            </a:pPr>
            <a:r>
              <a:rPr lang="en-US" sz="3600" dirty="0" smtClean="0"/>
              <a:t>A giving motivation</a:t>
            </a:r>
          </a:p>
          <a:p>
            <a:pPr marL="1778000" indent="-863600">
              <a:spcAft>
                <a:spcPts val="1200"/>
              </a:spcAft>
              <a:buFont typeface="+mj-lt"/>
              <a:buAutoNum type="arabicPeriod"/>
            </a:pPr>
            <a:r>
              <a:rPr lang="en-US" sz="3600" dirty="0" smtClean="0"/>
              <a:t>A grateful attitude</a:t>
            </a:r>
          </a:p>
        </p:txBody>
      </p:sp>
    </p:spTree>
    <p:extLst>
      <p:ext uri="{BB962C8B-B14F-4D97-AF65-F5344CB8AC3E}">
        <p14:creationId xmlns:p14="http://schemas.microsoft.com/office/powerpoint/2010/main" val="1739523073"/>
      </p:ext>
    </p:extLst>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228600"/>
            <a:ext cx="8534400" cy="7017306"/>
          </a:xfrm>
          <a:prstGeom prst="rect">
            <a:avLst/>
          </a:prstGeom>
          <a:noFill/>
        </p:spPr>
        <p:txBody>
          <a:bodyPr wrap="square" rtlCol="0">
            <a:spAutoFit/>
          </a:bodyPr>
          <a:lstStyle/>
          <a:p>
            <a:pPr algn="ctr"/>
            <a:r>
              <a:rPr lang="en-US" sz="5400" b="1" dirty="0" smtClean="0"/>
              <a:t>PERSONAL CREED</a:t>
            </a:r>
          </a:p>
          <a:p>
            <a:pPr algn="ctr"/>
            <a:r>
              <a:rPr lang="en-US" sz="3600" dirty="0" smtClean="0"/>
              <a:t>Prime Personal and Professional Principles</a:t>
            </a:r>
          </a:p>
          <a:p>
            <a:pPr algn="ctr"/>
            <a:endParaRPr lang="en-US" sz="3600" dirty="0"/>
          </a:p>
          <a:p>
            <a:pPr algn="ctr">
              <a:spcAft>
                <a:spcPts val="1200"/>
              </a:spcAft>
            </a:pPr>
            <a:r>
              <a:rPr lang="en-US" sz="4400" dirty="0" smtClean="0"/>
              <a:t>Succeed at home first.</a:t>
            </a:r>
          </a:p>
          <a:p>
            <a:pPr algn="ctr">
              <a:spcAft>
                <a:spcPts val="1200"/>
              </a:spcAft>
            </a:pPr>
            <a:r>
              <a:rPr lang="en-US" sz="4400" dirty="0" smtClean="0"/>
              <a:t>Seek and merit Divine help.</a:t>
            </a:r>
          </a:p>
          <a:p>
            <a:pPr algn="ctr">
              <a:spcAft>
                <a:spcPts val="1200"/>
              </a:spcAft>
            </a:pPr>
            <a:r>
              <a:rPr lang="en-US" sz="4400" dirty="0" smtClean="0"/>
              <a:t>Never compromise with honesty.</a:t>
            </a:r>
          </a:p>
          <a:p>
            <a:pPr algn="ctr">
              <a:spcAft>
                <a:spcPts val="1200"/>
              </a:spcAft>
            </a:pPr>
            <a:r>
              <a:rPr lang="en-US" sz="4400" dirty="0" smtClean="0"/>
              <a:t>Remember the people involved.</a:t>
            </a:r>
          </a:p>
          <a:p>
            <a:pPr algn="ctr">
              <a:spcAft>
                <a:spcPts val="1200"/>
              </a:spcAft>
            </a:pPr>
            <a:r>
              <a:rPr lang="en-US" sz="4400" dirty="0" smtClean="0"/>
              <a:t>Hear both sides before judging.</a:t>
            </a:r>
          </a:p>
          <a:p>
            <a:pPr algn="ctr"/>
            <a:endParaRPr lang="en-US" sz="3600" dirty="0" smtClean="0"/>
          </a:p>
          <a:p>
            <a:pPr algn="ctr"/>
            <a:endParaRPr lang="en-US" dirty="0" smtClean="0"/>
          </a:p>
        </p:txBody>
      </p:sp>
    </p:spTree>
    <p:extLst>
      <p:ext uri="{BB962C8B-B14F-4D97-AF65-F5344CB8AC3E}">
        <p14:creationId xmlns:p14="http://schemas.microsoft.com/office/powerpoint/2010/main" val="14770184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85800" y="457200"/>
            <a:ext cx="7696200" cy="6001643"/>
          </a:xfrm>
          <a:prstGeom prst="rect">
            <a:avLst/>
          </a:prstGeom>
          <a:noFill/>
        </p:spPr>
        <p:txBody>
          <a:bodyPr wrap="square" rtlCol="0">
            <a:spAutoFit/>
          </a:bodyPr>
          <a:lstStyle/>
          <a:p>
            <a:pPr algn="ctr"/>
            <a:r>
              <a:rPr lang="en-US" sz="4800" b="1" dirty="0" smtClean="0"/>
              <a:t>How can my ministry of Christian leadership enable others to fulfill </a:t>
            </a:r>
            <a:r>
              <a:rPr lang="en-US" sz="4800" b="1" dirty="0" smtClean="0">
                <a:solidFill>
                  <a:srgbClr val="66FF33"/>
                </a:solidFill>
              </a:rPr>
              <a:t>their</a:t>
            </a:r>
            <a:r>
              <a:rPr lang="en-US" sz="4800" b="1" dirty="0" smtClean="0"/>
              <a:t> ministry to others and </a:t>
            </a:r>
            <a:r>
              <a:rPr lang="en-US" sz="4800" b="1" dirty="0" smtClean="0">
                <a:solidFill>
                  <a:srgbClr val="66FF33"/>
                </a:solidFill>
              </a:rPr>
              <a:t>their</a:t>
            </a:r>
            <a:r>
              <a:rPr lang="en-US" sz="4800" b="1" dirty="0" smtClean="0"/>
              <a:t> mission in the world in the context of a </a:t>
            </a:r>
            <a:r>
              <a:rPr lang="en-US" sz="4800" b="1" u="sng" dirty="0" smtClean="0"/>
              <a:t>dynamic</a:t>
            </a:r>
            <a:r>
              <a:rPr lang="en-US" sz="4800" b="1" dirty="0" smtClean="0"/>
              <a:t> laboratory of learning how to live together as God’s children?</a:t>
            </a:r>
            <a:endParaRPr lang="en-US" sz="4800" dirty="0" smtClean="0"/>
          </a:p>
        </p:txBody>
      </p:sp>
    </p:spTree>
    <p:extLst>
      <p:ext uri="{BB962C8B-B14F-4D97-AF65-F5344CB8AC3E}">
        <p14:creationId xmlns:p14="http://schemas.microsoft.com/office/powerpoint/2010/main" val="3120428261"/>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460712"/>
            <a:ext cx="8534400" cy="6709529"/>
          </a:xfrm>
          <a:prstGeom prst="rect">
            <a:avLst/>
          </a:prstGeom>
          <a:noFill/>
        </p:spPr>
        <p:txBody>
          <a:bodyPr wrap="square" rtlCol="0">
            <a:spAutoFit/>
          </a:bodyPr>
          <a:lstStyle/>
          <a:p>
            <a:pPr algn="ctr"/>
            <a:r>
              <a:rPr lang="en-US" sz="5400" b="1" dirty="0" smtClean="0"/>
              <a:t>PERSONAL CREED</a:t>
            </a:r>
          </a:p>
          <a:p>
            <a:pPr algn="ctr"/>
            <a:r>
              <a:rPr lang="en-US" sz="3600" dirty="0" smtClean="0"/>
              <a:t>Prime Personal and Professional Principles</a:t>
            </a:r>
          </a:p>
          <a:p>
            <a:pPr algn="ctr"/>
            <a:endParaRPr lang="en-US" sz="3600" dirty="0"/>
          </a:p>
          <a:p>
            <a:pPr algn="ctr">
              <a:spcAft>
                <a:spcPts val="1200"/>
              </a:spcAft>
            </a:pPr>
            <a:r>
              <a:rPr lang="en-US" sz="4000" dirty="0" smtClean="0"/>
              <a:t>Plan tomorrow today.</a:t>
            </a:r>
          </a:p>
          <a:p>
            <a:pPr algn="ctr">
              <a:spcAft>
                <a:spcPts val="1200"/>
              </a:spcAft>
            </a:pPr>
            <a:r>
              <a:rPr lang="en-US" sz="4000" dirty="0" smtClean="0"/>
              <a:t>Develop one new proficiency a year.</a:t>
            </a:r>
          </a:p>
          <a:p>
            <a:pPr algn="ctr">
              <a:spcAft>
                <a:spcPts val="1200"/>
              </a:spcAft>
            </a:pPr>
            <a:r>
              <a:rPr lang="en-US" sz="4000" dirty="0" smtClean="0"/>
              <a:t>Attain visibility by productivity.</a:t>
            </a:r>
          </a:p>
          <a:p>
            <a:pPr algn="ctr">
              <a:spcAft>
                <a:spcPts val="1200"/>
              </a:spcAft>
            </a:pPr>
            <a:r>
              <a:rPr lang="en-US" sz="4000" dirty="0" smtClean="0"/>
              <a:t>Hustle while you wait.</a:t>
            </a:r>
          </a:p>
          <a:p>
            <a:pPr algn="ctr">
              <a:spcAft>
                <a:spcPts val="1200"/>
              </a:spcAft>
            </a:pPr>
            <a:r>
              <a:rPr lang="en-US" sz="4000" dirty="0" smtClean="0"/>
              <a:t>Facilitate the success of your colleagues.</a:t>
            </a:r>
          </a:p>
          <a:p>
            <a:pPr algn="ctr"/>
            <a:endParaRPr lang="en-US" sz="3600" dirty="0" smtClean="0"/>
          </a:p>
          <a:p>
            <a:pPr algn="ctr"/>
            <a:endParaRPr lang="en-US" dirty="0" smtClean="0"/>
          </a:p>
        </p:txBody>
      </p:sp>
    </p:spTree>
    <p:extLst>
      <p:ext uri="{BB962C8B-B14F-4D97-AF65-F5344CB8AC3E}">
        <p14:creationId xmlns:p14="http://schemas.microsoft.com/office/powerpoint/2010/main" val="2593051353"/>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460712"/>
            <a:ext cx="8534400" cy="5755422"/>
          </a:xfrm>
          <a:prstGeom prst="rect">
            <a:avLst/>
          </a:prstGeom>
          <a:noFill/>
        </p:spPr>
        <p:txBody>
          <a:bodyPr wrap="square" rtlCol="0">
            <a:spAutoFit/>
          </a:bodyPr>
          <a:lstStyle/>
          <a:p>
            <a:pPr algn="ctr"/>
            <a:r>
              <a:rPr lang="en-US" sz="5400" b="1" dirty="0" smtClean="0"/>
              <a:t>Key Personal Goals…</a:t>
            </a:r>
          </a:p>
          <a:p>
            <a:r>
              <a:rPr lang="en-US" sz="4400" b="1" dirty="0"/>
              <a:t>Find ways to </a:t>
            </a:r>
            <a:endParaRPr lang="en-US" sz="4400" b="1" dirty="0" smtClean="0"/>
          </a:p>
          <a:p>
            <a:pPr marL="1365250" indent="-450850">
              <a:lnSpc>
                <a:spcPct val="150000"/>
              </a:lnSpc>
              <a:buClr>
                <a:srgbClr val="CC9900"/>
              </a:buClr>
              <a:buFont typeface="Wingdings" pitchFamily="2" charset="2"/>
              <a:buChar char="Ø"/>
            </a:pPr>
            <a:r>
              <a:rPr lang="en-US" sz="3600" dirty="0" smtClean="0"/>
              <a:t>honor their time.</a:t>
            </a:r>
          </a:p>
          <a:p>
            <a:pPr marL="1365250" indent="-450850">
              <a:lnSpc>
                <a:spcPct val="150000"/>
              </a:lnSpc>
              <a:buClr>
                <a:srgbClr val="CC9900"/>
              </a:buClr>
              <a:buFont typeface="Wingdings" pitchFamily="2" charset="2"/>
              <a:buChar char="Ø"/>
            </a:pPr>
            <a:r>
              <a:rPr lang="en-US" sz="3600" dirty="0" smtClean="0"/>
              <a:t>value their work.</a:t>
            </a:r>
            <a:endParaRPr lang="en-US" dirty="0"/>
          </a:p>
          <a:p>
            <a:pPr marL="1365250" indent="-450850">
              <a:lnSpc>
                <a:spcPct val="150000"/>
              </a:lnSpc>
              <a:buClr>
                <a:srgbClr val="CC9900"/>
              </a:buClr>
              <a:buFont typeface="Wingdings" pitchFamily="2" charset="2"/>
              <a:buChar char="Ø"/>
            </a:pPr>
            <a:r>
              <a:rPr lang="en-US" sz="3600" dirty="0" smtClean="0"/>
              <a:t>build </a:t>
            </a:r>
            <a:r>
              <a:rPr lang="en-US" sz="3600" dirty="0"/>
              <a:t>their confidence</a:t>
            </a:r>
            <a:r>
              <a:rPr lang="en-US" sz="3600" dirty="0" smtClean="0"/>
              <a:t>.</a:t>
            </a:r>
          </a:p>
          <a:p>
            <a:pPr marL="1365250" indent="-450850">
              <a:lnSpc>
                <a:spcPct val="150000"/>
              </a:lnSpc>
              <a:buClr>
                <a:srgbClr val="CC9900"/>
              </a:buClr>
              <a:buFont typeface="Wingdings" pitchFamily="2" charset="2"/>
              <a:buChar char="Ø"/>
            </a:pPr>
            <a:r>
              <a:rPr lang="en-US" sz="3600" dirty="0"/>
              <a:t>increase their competence</a:t>
            </a:r>
            <a:r>
              <a:rPr lang="en-US" sz="3600" dirty="0" smtClean="0"/>
              <a:t>.</a:t>
            </a:r>
          </a:p>
          <a:p>
            <a:pPr marL="1365250" indent="-450850">
              <a:lnSpc>
                <a:spcPct val="150000"/>
              </a:lnSpc>
              <a:buClr>
                <a:srgbClr val="CC9900"/>
              </a:buClr>
              <a:buFont typeface="Wingdings" pitchFamily="2" charset="2"/>
              <a:buChar char="Ø"/>
            </a:pPr>
            <a:r>
              <a:rPr lang="en-US" sz="3600" dirty="0" smtClean="0"/>
              <a:t>support </a:t>
            </a:r>
            <a:r>
              <a:rPr lang="en-US" sz="3600" dirty="0"/>
              <a:t>their decisions</a:t>
            </a:r>
            <a:r>
              <a:rPr lang="en-US" sz="3600" dirty="0" smtClean="0"/>
              <a:t>.</a:t>
            </a:r>
          </a:p>
        </p:txBody>
      </p:sp>
    </p:spTree>
    <p:extLst>
      <p:ext uri="{BB962C8B-B14F-4D97-AF65-F5344CB8AC3E}">
        <p14:creationId xmlns:p14="http://schemas.microsoft.com/office/powerpoint/2010/main" val="308357194"/>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460712"/>
            <a:ext cx="8534400" cy="6432530"/>
          </a:xfrm>
          <a:prstGeom prst="rect">
            <a:avLst/>
          </a:prstGeom>
          <a:noFill/>
        </p:spPr>
        <p:txBody>
          <a:bodyPr wrap="square" rtlCol="0">
            <a:spAutoFit/>
          </a:bodyPr>
          <a:lstStyle/>
          <a:p>
            <a:pPr algn="ctr"/>
            <a:r>
              <a:rPr lang="en-US" sz="5400" b="1" dirty="0" smtClean="0"/>
              <a:t>Key Personal Goals </a:t>
            </a:r>
            <a:r>
              <a:rPr lang="en-US" sz="3600" dirty="0" smtClean="0"/>
              <a:t>(cont.)</a:t>
            </a:r>
          </a:p>
          <a:p>
            <a:endParaRPr lang="en-US" sz="1600" dirty="0" smtClean="0"/>
          </a:p>
          <a:p>
            <a:r>
              <a:rPr lang="en-US" sz="3600" dirty="0" smtClean="0"/>
              <a:t>Find </a:t>
            </a:r>
            <a:r>
              <a:rPr lang="en-US" sz="3600" dirty="0"/>
              <a:t>ways to </a:t>
            </a:r>
            <a:endParaRPr lang="en-US" sz="3600" dirty="0" smtClean="0"/>
          </a:p>
          <a:p>
            <a:pPr marL="1365250" indent="-450850">
              <a:buClr>
                <a:srgbClr val="CC9900"/>
              </a:buClr>
              <a:buFont typeface="Wingdings" pitchFamily="2" charset="2"/>
              <a:buChar char="Ø"/>
            </a:pPr>
            <a:r>
              <a:rPr lang="en-US" sz="3600" dirty="0" smtClean="0"/>
              <a:t>hear </a:t>
            </a:r>
            <a:r>
              <a:rPr lang="en-US" sz="3600" dirty="0"/>
              <a:t>their words</a:t>
            </a:r>
            <a:r>
              <a:rPr lang="en-US" sz="3600" dirty="0" smtClean="0"/>
              <a:t>.</a:t>
            </a:r>
          </a:p>
          <a:p>
            <a:pPr marL="1371600" indent="-457200">
              <a:lnSpc>
                <a:spcPct val="150000"/>
              </a:lnSpc>
              <a:buClr>
                <a:srgbClr val="CC9900"/>
              </a:buClr>
              <a:buFont typeface="Wingdings" pitchFamily="2" charset="2"/>
              <a:buChar char="Ø"/>
            </a:pPr>
            <a:r>
              <a:rPr lang="en-US" sz="3600" dirty="0"/>
              <a:t>network their ideas</a:t>
            </a:r>
            <a:r>
              <a:rPr lang="en-US" sz="3600" dirty="0" smtClean="0"/>
              <a:t>.</a:t>
            </a:r>
            <a:endParaRPr lang="en-US" dirty="0"/>
          </a:p>
          <a:p>
            <a:pPr marL="1371600" indent="-457200">
              <a:lnSpc>
                <a:spcPct val="150000"/>
              </a:lnSpc>
              <a:buClr>
                <a:srgbClr val="CC9900"/>
              </a:buClr>
              <a:buFont typeface="Wingdings" pitchFamily="2" charset="2"/>
              <a:buChar char="Ø"/>
            </a:pPr>
            <a:r>
              <a:rPr lang="en-US" sz="3600" dirty="0"/>
              <a:t>affirm their dreams</a:t>
            </a:r>
            <a:r>
              <a:rPr lang="en-US" sz="3600" dirty="0" smtClean="0"/>
              <a:t>.</a:t>
            </a:r>
          </a:p>
          <a:p>
            <a:pPr marL="1371600" indent="-457200">
              <a:lnSpc>
                <a:spcPct val="150000"/>
              </a:lnSpc>
              <a:buClr>
                <a:srgbClr val="CC9900"/>
              </a:buClr>
              <a:buFont typeface="Wingdings" pitchFamily="2" charset="2"/>
              <a:buChar char="Ø"/>
            </a:pPr>
            <a:r>
              <a:rPr lang="en-US" sz="3600" dirty="0"/>
              <a:t>simplify their assignment</a:t>
            </a:r>
            <a:r>
              <a:rPr lang="en-US" sz="3600" dirty="0" smtClean="0"/>
              <a:t>.</a:t>
            </a:r>
          </a:p>
          <a:p>
            <a:pPr marL="1371600" indent="-457200">
              <a:lnSpc>
                <a:spcPct val="150000"/>
              </a:lnSpc>
              <a:buClr>
                <a:srgbClr val="CC9900"/>
              </a:buClr>
              <a:buFont typeface="Wingdings" pitchFamily="2" charset="2"/>
              <a:buChar char="Ø"/>
            </a:pPr>
            <a:r>
              <a:rPr lang="en-US" sz="3600" dirty="0"/>
              <a:t>strengthen their faith</a:t>
            </a:r>
            <a:r>
              <a:rPr lang="en-US" sz="3600" dirty="0" smtClean="0"/>
              <a:t>.</a:t>
            </a:r>
            <a:endParaRPr lang="en-US" sz="3600" dirty="0"/>
          </a:p>
          <a:p>
            <a:pPr marL="914400">
              <a:lnSpc>
                <a:spcPct val="150000"/>
              </a:lnSpc>
              <a:buClr>
                <a:srgbClr val="CC9900"/>
              </a:buClr>
            </a:pPr>
            <a:endParaRPr lang="en-US" sz="3600" dirty="0" smtClean="0"/>
          </a:p>
        </p:txBody>
      </p:sp>
    </p:spTree>
    <p:extLst>
      <p:ext uri="{BB962C8B-B14F-4D97-AF65-F5344CB8AC3E}">
        <p14:creationId xmlns:p14="http://schemas.microsoft.com/office/powerpoint/2010/main" val="1448425162"/>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838200"/>
            <a:ext cx="8534400" cy="5139869"/>
          </a:xfrm>
          <a:prstGeom prst="rect">
            <a:avLst/>
          </a:prstGeom>
          <a:noFill/>
        </p:spPr>
        <p:txBody>
          <a:bodyPr wrap="square" rtlCol="0">
            <a:spAutoFit/>
          </a:bodyPr>
          <a:lstStyle/>
          <a:p>
            <a:pPr algn="ctr"/>
            <a:r>
              <a:rPr lang="en-US" sz="4800" dirty="0" smtClean="0"/>
              <a:t>“Communication is the greatest single factor affecting </a:t>
            </a:r>
            <a:endParaRPr lang="en-US" sz="4800" dirty="0"/>
          </a:p>
          <a:p>
            <a:pPr algn="ctr"/>
            <a:r>
              <a:rPr lang="en-US" sz="4800" dirty="0" smtClean="0"/>
              <a:t>one’s personal health </a:t>
            </a:r>
          </a:p>
          <a:p>
            <a:pPr algn="ctr"/>
            <a:r>
              <a:rPr lang="en-US" sz="4800" dirty="0" smtClean="0"/>
              <a:t>and his relationship </a:t>
            </a:r>
          </a:p>
          <a:p>
            <a:pPr algn="ctr"/>
            <a:r>
              <a:rPr lang="en-US" sz="4800" dirty="0" smtClean="0"/>
              <a:t>to God and to others.”</a:t>
            </a:r>
          </a:p>
          <a:p>
            <a:pPr algn="ctr"/>
            <a:endParaRPr lang="en-US" sz="2000" dirty="0" smtClean="0"/>
          </a:p>
          <a:p>
            <a:pPr algn="r"/>
            <a:r>
              <a:rPr lang="en-US" sz="2000" dirty="0" smtClean="0"/>
              <a:t>Adapted from </a:t>
            </a:r>
            <a:r>
              <a:rPr lang="en-US" sz="2000" dirty="0"/>
              <a:t>Virginia </a:t>
            </a:r>
            <a:r>
              <a:rPr lang="en-US" sz="2000" dirty="0" err="1"/>
              <a:t>Satir</a:t>
            </a:r>
            <a:r>
              <a:rPr lang="en-US" sz="2000" dirty="0"/>
              <a:t>, </a:t>
            </a:r>
            <a:r>
              <a:rPr lang="en-US" sz="2000" i="1" dirty="0" err="1" smtClean="0"/>
              <a:t>Peoplemaking</a:t>
            </a:r>
            <a:endParaRPr lang="en-US" sz="2000" i="1" dirty="0"/>
          </a:p>
          <a:p>
            <a:pPr algn="ctr"/>
            <a:endParaRPr lang="en-US" sz="2000" dirty="0"/>
          </a:p>
          <a:p>
            <a:pPr algn="ctr"/>
            <a:endParaRPr lang="en-US" sz="2400" dirty="0" smtClean="0"/>
          </a:p>
        </p:txBody>
      </p:sp>
    </p:spTree>
    <p:extLst>
      <p:ext uri="{BB962C8B-B14F-4D97-AF65-F5344CB8AC3E}">
        <p14:creationId xmlns:p14="http://schemas.microsoft.com/office/powerpoint/2010/main" val="1812597972"/>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141030"/>
            <a:ext cx="8534400" cy="6740307"/>
          </a:xfrm>
          <a:prstGeom prst="rect">
            <a:avLst/>
          </a:prstGeom>
          <a:noFill/>
        </p:spPr>
        <p:txBody>
          <a:bodyPr wrap="square" rtlCol="0">
            <a:spAutoFit/>
          </a:bodyPr>
          <a:lstStyle/>
          <a:p>
            <a:pPr algn="ctr"/>
            <a:endParaRPr lang="en-US" sz="2000" dirty="0"/>
          </a:p>
          <a:p>
            <a:pPr algn="ctr"/>
            <a:r>
              <a:rPr lang="en-US" sz="3600" dirty="0" smtClean="0"/>
              <a:t>“To be able to apologize without placating, </a:t>
            </a:r>
          </a:p>
          <a:p>
            <a:pPr algn="ctr"/>
            <a:r>
              <a:rPr lang="en-US" sz="3600" dirty="0" smtClean="0"/>
              <a:t>to disagree without blaming, to be reasonable without being inhuman and boring, to be able to change the subject without distracting gives me greater personal satisfaction, less internal pain, and more opportunities for growth and more satisfactory relationships with others, to say nothing about increase competence.”</a:t>
            </a:r>
          </a:p>
          <a:p>
            <a:pPr algn="ctr"/>
            <a:endParaRPr lang="en-US" sz="1600" dirty="0" smtClean="0"/>
          </a:p>
          <a:p>
            <a:pPr algn="r"/>
            <a:r>
              <a:rPr lang="en-US" sz="2400" dirty="0" smtClean="0"/>
              <a:t>Virginia </a:t>
            </a:r>
            <a:r>
              <a:rPr lang="en-US" sz="2400" dirty="0" err="1" smtClean="0"/>
              <a:t>Satir</a:t>
            </a:r>
            <a:r>
              <a:rPr lang="en-US" sz="2400" dirty="0" smtClean="0"/>
              <a:t>, </a:t>
            </a:r>
            <a:r>
              <a:rPr lang="en-US" sz="2400" i="1" dirty="0" err="1"/>
              <a:t>Peoplemaking</a:t>
            </a:r>
            <a:endParaRPr lang="en-US" sz="2400" dirty="0"/>
          </a:p>
          <a:p>
            <a:pPr algn="ctr"/>
            <a:endParaRPr lang="en-US" sz="2400" dirty="0" smtClean="0"/>
          </a:p>
          <a:p>
            <a:pPr algn="ctr"/>
            <a:endParaRPr lang="en-US" sz="2400" dirty="0" smtClean="0"/>
          </a:p>
        </p:txBody>
      </p:sp>
    </p:spTree>
    <p:extLst>
      <p:ext uri="{BB962C8B-B14F-4D97-AF65-F5344CB8AC3E}">
        <p14:creationId xmlns:p14="http://schemas.microsoft.com/office/powerpoint/2010/main" val="1595077211"/>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81000"/>
            <a:ext cx="3693458" cy="1676400"/>
          </a:xfrm>
        </p:spPr>
        <p:txBody>
          <a:bodyPr/>
          <a:lstStyle/>
          <a:p>
            <a:r>
              <a:rPr lang="en-US" dirty="0"/>
              <a:t>G</a:t>
            </a:r>
            <a:r>
              <a:rPr lang="en-US" dirty="0" smtClean="0"/>
              <a:t>andhi</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459" y="1"/>
            <a:ext cx="545054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4400" y="5410200"/>
            <a:ext cx="1828800" cy="461665"/>
          </a:xfrm>
          <a:prstGeom prst="rect">
            <a:avLst/>
          </a:prstGeom>
          <a:noFill/>
        </p:spPr>
        <p:txBody>
          <a:bodyPr wrap="square" rtlCol="0">
            <a:spAutoFit/>
          </a:bodyPr>
          <a:lstStyle/>
          <a:p>
            <a:pPr algn="ctr"/>
            <a:r>
              <a:rPr lang="en-US" sz="2400" b="1" dirty="0" smtClean="0">
                <a:hlinkClick r:id="rId3"/>
              </a:rPr>
              <a:t>(LINK)</a:t>
            </a:r>
            <a:endParaRPr lang="en-US" sz="2400" b="1" dirty="0"/>
          </a:p>
        </p:txBody>
      </p:sp>
    </p:spTree>
    <p:extLst>
      <p:ext uri="{BB962C8B-B14F-4D97-AF65-F5344CB8AC3E}">
        <p14:creationId xmlns:p14="http://schemas.microsoft.com/office/powerpoint/2010/main" val="2413471375"/>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200" y1="6519" x2="9200" y2="95978"/>
                        <a14:foregroundMark x1="82000" y1="7074" x2="95600" y2="4993"/>
                        <a14:foregroundMark x1="94400" y1="96255" x2="83600" y2="87656"/>
                      </a14:backgroundRemoval>
                    </a14:imgEffect>
                  </a14:imgLayer>
                </a14:imgProps>
              </a:ext>
              <a:ext uri="{28A0092B-C50C-407E-A947-70E740481C1C}">
                <a14:useLocalDpi xmlns:a14="http://schemas.microsoft.com/office/drawing/2010/main" val="0"/>
              </a:ext>
            </a:extLst>
          </a:blip>
          <a:srcRect/>
          <a:stretch>
            <a:fillRect/>
          </a:stretch>
        </p:blipFill>
        <p:spPr bwMode="auto">
          <a:xfrm rot="20393434">
            <a:off x="2227854" y="497078"/>
            <a:ext cx="4231558" cy="582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rot="20393944">
            <a:off x="2940789" y="930764"/>
            <a:ext cx="3286156" cy="4538045"/>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smtClean="0">
                <a:ln w="50800"/>
                <a:solidFill>
                  <a:schemeClr val="bg1">
                    <a:shade val="50000"/>
                  </a:schemeClr>
                </a:solidFill>
                <a:latin typeface="Baskerville Old Face" pitchFamily="18" charset="0"/>
              </a:rPr>
              <a:t>Friday</a:t>
            </a:r>
            <a:br>
              <a:rPr lang="en-US" sz="4800" b="1" dirty="0" smtClean="0">
                <a:ln w="50800"/>
                <a:solidFill>
                  <a:schemeClr val="bg1">
                    <a:shade val="50000"/>
                  </a:schemeClr>
                </a:solidFill>
                <a:latin typeface="Baskerville Old Face" pitchFamily="18" charset="0"/>
              </a:rPr>
            </a:br>
            <a:r>
              <a:rPr lang="en-US" sz="4800" b="1" dirty="0" smtClean="0">
                <a:ln w="50800"/>
                <a:solidFill>
                  <a:schemeClr val="bg1">
                    <a:shade val="50000"/>
                  </a:schemeClr>
                </a:solidFill>
                <a:latin typeface="Baskerville Old Face" pitchFamily="18" charset="0"/>
              </a:rPr>
              <a:t>Morning</a:t>
            </a:r>
            <a:br>
              <a:rPr lang="en-US" sz="4800" b="1" dirty="0" smtClean="0">
                <a:ln w="50800"/>
                <a:solidFill>
                  <a:schemeClr val="bg1">
                    <a:shade val="50000"/>
                  </a:schemeClr>
                </a:solidFill>
                <a:latin typeface="Baskerville Old Face" pitchFamily="18" charset="0"/>
              </a:rPr>
            </a:br>
            <a:r>
              <a:rPr lang="en-US" sz="4800" b="1" dirty="0">
                <a:ln w="50800"/>
                <a:solidFill>
                  <a:schemeClr val="bg1">
                    <a:shade val="50000"/>
                  </a:schemeClr>
                </a:solidFill>
                <a:latin typeface="Baskerville Old Face" pitchFamily="18" charset="0"/>
              </a:rPr>
              <a:t/>
            </a:r>
            <a:br>
              <a:rPr lang="en-US" sz="4800" b="1" dirty="0">
                <a:ln w="50800"/>
                <a:solidFill>
                  <a:schemeClr val="bg1">
                    <a:shade val="50000"/>
                  </a:schemeClr>
                </a:solidFill>
                <a:latin typeface="Baskerville Old Face" pitchFamily="18" charset="0"/>
              </a:rPr>
            </a:br>
            <a:r>
              <a:rPr lang="en-US" b="1" dirty="0" smtClean="0">
                <a:ln w="50800"/>
                <a:solidFill>
                  <a:srgbClr val="CC9900"/>
                </a:solidFill>
                <a:latin typeface="+mn-lt"/>
              </a:rPr>
              <a:t>To</a:t>
            </a:r>
            <a:br>
              <a:rPr lang="en-US" b="1" dirty="0" smtClean="0">
                <a:ln w="50800"/>
                <a:solidFill>
                  <a:srgbClr val="CC9900"/>
                </a:solidFill>
                <a:latin typeface="+mn-lt"/>
              </a:rPr>
            </a:br>
            <a:r>
              <a:rPr lang="en-US" b="1" dirty="0" smtClean="0">
                <a:ln w="50800"/>
                <a:solidFill>
                  <a:srgbClr val="CC9900"/>
                </a:solidFill>
                <a:latin typeface="+mn-lt"/>
              </a:rPr>
              <a:t>Review</a:t>
            </a:r>
            <a:endParaRPr lang="en-US" b="1" dirty="0">
              <a:ln w="50800"/>
              <a:solidFill>
                <a:srgbClr val="CC9900"/>
              </a:solidFill>
              <a:latin typeface="+mn-lt"/>
            </a:endParaRPr>
          </a:p>
        </p:txBody>
      </p:sp>
    </p:spTree>
    <p:extLst>
      <p:ext uri="{BB962C8B-B14F-4D97-AF65-F5344CB8AC3E}">
        <p14:creationId xmlns:p14="http://schemas.microsoft.com/office/powerpoint/2010/main" val="940991271"/>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7315200" cy="923330"/>
          </a:xfrm>
          <a:prstGeom prst="rect">
            <a:avLst/>
          </a:prstGeom>
          <a:noFill/>
        </p:spPr>
        <p:txBody>
          <a:bodyPr wrap="square" rtlCol="0">
            <a:spAutoFit/>
          </a:bodyPr>
          <a:lstStyle/>
          <a:p>
            <a:pPr algn="ctr"/>
            <a:r>
              <a:rPr lang="en-US" sz="5400" dirty="0" smtClean="0">
                <a:ln>
                  <a:solidFill>
                    <a:sysClr val="windowText" lastClr="000000"/>
                  </a:solidFill>
                </a:ln>
                <a:solidFill>
                  <a:srgbClr val="CC9900"/>
                </a:solidFill>
                <a:latin typeface="Arial Black" pitchFamily="34" charset="0"/>
              </a:rPr>
              <a:t>Course Themes</a:t>
            </a:r>
            <a:endParaRPr lang="en-US" sz="5400" dirty="0">
              <a:ln>
                <a:solidFill>
                  <a:sysClr val="windowText" lastClr="000000"/>
                </a:solidFill>
              </a:ln>
              <a:solidFill>
                <a:srgbClr val="CC9900"/>
              </a:solidFill>
              <a:latin typeface="Arial Black" pitchFamily="34" charset="0"/>
            </a:endParaRPr>
          </a:p>
        </p:txBody>
      </p:sp>
      <p:sp>
        <p:nvSpPr>
          <p:cNvPr id="5" name="TextBox 4"/>
          <p:cNvSpPr txBox="1"/>
          <p:nvPr/>
        </p:nvSpPr>
        <p:spPr>
          <a:xfrm>
            <a:off x="381000" y="990600"/>
            <a:ext cx="8534400" cy="5801588"/>
          </a:xfrm>
          <a:prstGeom prst="rect">
            <a:avLst/>
          </a:prstGeom>
          <a:noFill/>
        </p:spPr>
        <p:txBody>
          <a:bodyPr wrap="square" rtlCol="0">
            <a:spAutoFit/>
          </a:bodyPr>
          <a:lstStyle/>
          <a:p>
            <a:pPr>
              <a:spcAft>
                <a:spcPts val="600"/>
              </a:spcAft>
            </a:pPr>
            <a:r>
              <a:rPr lang="en-US" sz="2400" dirty="0" smtClean="0">
                <a:latin typeface="Arial Rounded MT Bold" pitchFamily="34" charset="0"/>
              </a:rPr>
              <a:t>The </a:t>
            </a:r>
            <a:r>
              <a:rPr lang="en-US" sz="2800" b="1" dirty="0" smtClean="0">
                <a:solidFill>
                  <a:srgbClr val="66FF33"/>
                </a:solidFill>
                <a:latin typeface="Arial Rounded MT Bold" pitchFamily="34" charset="0"/>
              </a:rPr>
              <a:t>MOTIVATION</a:t>
            </a:r>
            <a:r>
              <a:rPr lang="en-US" sz="2400" dirty="0" smtClean="0">
                <a:latin typeface="Arial Rounded MT Bold" pitchFamily="34" charset="0"/>
              </a:rPr>
              <a:t> of servant leadership is 	grounded in a theology of church and ministry.</a:t>
            </a:r>
          </a:p>
          <a:p>
            <a:pPr>
              <a:spcAft>
                <a:spcPts val="600"/>
              </a:spcAft>
            </a:pPr>
            <a:r>
              <a:rPr lang="en-US" sz="2400" dirty="0" smtClean="0">
                <a:latin typeface="Arial Rounded MT Bold" pitchFamily="34" charset="0"/>
              </a:rPr>
              <a:t>The </a:t>
            </a:r>
            <a:r>
              <a:rPr lang="en-US" sz="2800" b="1" dirty="0" smtClean="0">
                <a:solidFill>
                  <a:srgbClr val="66FF33"/>
                </a:solidFill>
                <a:latin typeface="Arial Rounded MT Bold" pitchFamily="34" charset="0"/>
              </a:rPr>
              <a:t>LIFESTYLE</a:t>
            </a:r>
            <a:r>
              <a:rPr lang="en-US" sz="2800" dirty="0" smtClean="0">
                <a:solidFill>
                  <a:srgbClr val="66FF33"/>
                </a:solidFill>
                <a:latin typeface="Arial Rounded MT Bold" pitchFamily="34" charset="0"/>
              </a:rPr>
              <a:t> </a:t>
            </a:r>
            <a:r>
              <a:rPr lang="en-US" sz="2400" dirty="0" smtClean="0">
                <a:latin typeface="Arial Rounded MT Bold" pitchFamily="34" charset="0"/>
              </a:rPr>
              <a:t>of servant leadership is 	characterized by a passion for Christlikeness.</a:t>
            </a:r>
          </a:p>
          <a:p>
            <a:pPr>
              <a:spcAft>
                <a:spcPts val="600"/>
              </a:spcAft>
            </a:pPr>
            <a:r>
              <a:rPr lang="en-US" sz="2400" dirty="0" smtClean="0">
                <a:latin typeface="Arial Rounded MT Bold" pitchFamily="34" charset="0"/>
              </a:rPr>
              <a:t>The </a:t>
            </a:r>
            <a:r>
              <a:rPr lang="en-US" sz="2800" b="1" dirty="0" smtClean="0">
                <a:solidFill>
                  <a:srgbClr val="66FF33"/>
                </a:solidFill>
                <a:latin typeface="Arial Rounded MT Bold" pitchFamily="34" charset="0"/>
              </a:rPr>
              <a:t>GOAL</a:t>
            </a:r>
            <a:r>
              <a:rPr lang="en-US" sz="2800" dirty="0" smtClean="0">
                <a:solidFill>
                  <a:srgbClr val="66FF33"/>
                </a:solidFill>
                <a:latin typeface="Arial Rounded MT Bold" pitchFamily="34" charset="0"/>
              </a:rPr>
              <a:t> </a:t>
            </a:r>
            <a:r>
              <a:rPr lang="en-US" sz="2400" dirty="0" smtClean="0">
                <a:latin typeface="Arial Rounded MT Bold" pitchFamily="34" charset="0"/>
              </a:rPr>
              <a:t>of servant leadership is reconciliation, 	transformation, and disciple-making, 		individually and collectively.</a:t>
            </a:r>
          </a:p>
          <a:p>
            <a:pPr>
              <a:spcAft>
                <a:spcPts val="600"/>
              </a:spcAft>
            </a:pPr>
            <a:r>
              <a:rPr lang="en-US" sz="2400" dirty="0" smtClean="0">
                <a:latin typeface="Arial Rounded MT Bold" pitchFamily="34" charset="0"/>
              </a:rPr>
              <a:t>The </a:t>
            </a:r>
            <a:r>
              <a:rPr lang="en-US" sz="2800" b="1" dirty="0" smtClean="0">
                <a:solidFill>
                  <a:srgbClr val="66FF33"/>
                </a:solidFill>
                <a:latin typeface="Arial Rounded MT Bold" pitchFamily="34" charset="0"/>
              </a:rPr>
              <a:t>METHOD</a:t>
            </a:r>
            <a:r>
              <a:rPr lang="en-US" sz="2800" dirty="0" smtClean="0">
                <a:solidFill>
                  <a:srgbClr val="66FF33"/>
                </a:solidFill>
                <a:latin typeface="Arial Rounded MT Bold" pitchFamily="34" charset="0"/>
              </a:rPr>
              <a:t> </a:t>
            </a:r>
            <a:r>
              <a:rPr lang="en-US" sz="2400" dirty="0" smtClean="0">
                <a:latin typeface="Arial Rounded MT Bold" pitchFamily="34" charset="0"/>
              </a:rPr>
              <a:t>of servant leadership is example, 	visioning, “strengths-development,” and teaching.</a:t>
            </a:r>
          </a:p>
          <a:p>
            <a:pPr>
              <a:spcAft>
                <a:spcPts val="600"/>
              </a:spcAft>
            </a:pPr>
            <a:r>
              <a:rPr lang="en-US" sz="2400" dirty="0" smtClean="0">
                <a:latin typeface="Arial Rounded MT Bold" pitchFamily="34" charset="0"/>
              </a:rPr>
              <a:t>The </a:t>
            </a:r>
            <a:r>
              <a:rPr lang="en-US" sz="2800" b="1" dirty="0" smtClean="0">
                <a:solidFill>
                  <a:srgbClr val="66FF33"/>
                </a:solidFill>
                <a:latin typeface="Arial Rounded MT Bold" pitchFamily="34" charset="0"/>
              </a:rPr>
              <a:t>PAIN</a:t>
            </a:r>
            <a:r>
              <a:rPr lang="en-US" sz="2800" dirty="0" smtClean="0">
                <a:solidFill>
                  <a:srgbClr val="66FF33"/>
                </a:solidFill>
                <a:latin typeface="Arial Rounded MT Bold" pitchFamily="34" charset="0"/>
              </a:rPr>
              <a:t> </a:t>
            </a:r>
            <a:r>
              <a:rPr lang="en-US" sz="2400" dirty="0" smtClean="0">
                <a:latin typeface="Arial Rounded MT Bold" pitchFamily="34" charset="0"/>
              </a:rPr>
              <a:t>of servant leadership is experienced in 	the tension when good and Godly people collide.</a:t>
            </a:r>
          </a:p>
          <a:p>
            <a:pPr>
              <a:spcAft>
                <a:spcPts val="600"/>
              </a:spcAft>
            </a:pPr>
            <a:r>
              <a:rPr lang="en-US" sz="2400" dirty="0" smtClean="0">
                <a:latin typeface="Arial Rounded MT Bold" pitchFamily="34" charset="0"/>
              </a:rPr>
              <a:t>The </a:t>
            </a:r>
            <a:r>
              <a:rPr lang="en-US" sz="2800" b="1" dirty="0" smtClean="0">
                <a:solidFill>
                  <a:srgbClr val="66FF33"/>
                </a:solidFill>
                <a:latin typeface="Arial Rounded MT Bold" pitchFamily="34" charset="0"/>
              </a:rPr>
              <a:t>EVIDENCE</a:t>
            </a:r>
            <a:r>
              <a:rPr lang="en-US" sz="2800" dirty="0" smtClean="0">
                <a:solidFill>
                  <a:srgbClr val="66FF33"/>
                </a:solidFill>
                <a:latin typeface="Arial Rounded MT Bold" pitchFamily="34" charset="0"/>
              </a:rPr>
              <a:t> </a:t>
            </a:r>
            <a:r>
              <a:rPr lang="en-US" sz="2400" dirty="0" smtClean="0">
                <a:latin typeface="Arial Rounded MT Bold" pitchFamily="34" charset="0"/>
              </a:rPr>
              <a:t>of servant leadership is 			in the qualitative growth of the led.</a:t>
            </a:r>
            <a:endParaRPr lang="en-US" sz="2400" dirty="0">
              <a:latin typeface="Arial Rounded MT Bold" pitchFamily="34" charset="0"/>
            </a:endParaRPr>
          </a:p>
        </p:txBody>
      </p:sp>
    </p:spTree>
    <p:extLst>
      <p:ext uri="{BB962C8B-B14F-4D97-AF65-F5344CB8AC3E}">
        <p14:creationId xmlns:p14="http://schemas.microsoft.com/office/powerpoint/2010/main" val="1364288951"/>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62200" y="1345823"/>
            <a:ext cx="4343400" cy="5816977"/>
          </a:xfrm>
          <a:prstGeom prst="rect">
            <a:avLst/>
          </a:prstGeom>
          <a:noFill/>
        </p:spPr>
        <p:txBody>
          <a:bodyPr wrap="square" rtlCol="0">
            <a:spAutoFit/>
          </a:bodyPr>
          <a:lstStyle/>
          <a:p>
            <a:r>
              <a:rPr lang="en-US" sz="2400" dirty="0" smtClean="0"/>
              <a:t>Brother, let me be your servant.</a:t>
            </a:r>
          </a:p>
          <a:p>
            <a:r>
              <a:rPr lang="en-US" sz="2400" dirty="0" smtClean="0"/>
              <a:t>Let me be as Christ to you;</a:t>
            </a:r>
          </a:p>
          <a:p>
            <a:r>
              <a:rPr lang="en-US" sz="2400" dirty="0" smtClean="0"/>
              <a:t>Pray that I may have the grace to</a:t>
            </a:r>
          </a:p>
          <a:p>
            <a:r>
              <a:rPr lang="en-US" sz="2400" dirty="0" smtClean="0"/>
              <a:t>Let you be my servant too.</a:t>
            </a:r>
          </a:p>
          <a:p>
            <a:endParaRPr lang="en-US" sz="2400" dirty="0"/>
          </a:p>
          <a:p>
            <a:r>
              <a:rPr lang="en-US" sz="2400" dirty="0" smtClean="0"/>
              <a:t>We are pilgrims on a journey;</a:t>
            </a:r>
          </a:p>
          <a:p>
            <a:r>
              <a:rPr lang="en-US" sz="2400" dirty="0" smtClean="0"/>
              <a:t>We are brothers on the road.</a:t>
            </a:r>
          </a:p>
          <a:p>
            <a:r>
              <a:rPr lang="en-US" sz="2400" dirty="0" smtClean="0"/>
              <a:t>We are here to help each other</a:t>
            </a:r>
          </a:p>
          <a:p>
            <a:r>
              <a:rPr lang="en-US" sz="2400" dirty="0" smtClean="0"/>
              <a:t>Walk the mile and bear the load.</a:t>
            </a:r>
          </a:p>
          <a:p>
            <a:endParaRPr lang="en-US" sz="2400" dirty="0"/>
          </a:p>
          <a:p>
            <a:r>
              <a:rPr lang="en-US" sz="2400" dirty="0" smtClean="0"/>
              <a:t>I will hold the Christ-light for you</a:t>
            </a:r>
          </a:p>
          <a:p>
            <a:r>
              <a:rPr lang="en-US" sz="2400" dirty="0" smtClean="0"/>
              <a:t>In the night-time of your fear;</a:t>
            </a:r>
          </a:p>
          <a:p>
            <a:r>
              <a:rPr lang="en-US" sz="2400" dirty="0" smtClean="0"/>
              <a:t>I will hold my hand out to you, </a:t>
            </a:r>
          </a:p>
          <a:p>
            <a:r>
              <a:rPr lang="en-US" sz="2400" dirty="0" smtClean="0"/>
              <a:t>Speak the peace you long to hear.</a:t>
            </a:r>
          </a:p>
          <a:p>
            <a:endParaRPr lang="en-US" dirty="0"/>
          </a:p>
          <a:p>
            <a:endParaRPr lang="en-US" dirty="0"/>
          </a:p>
        </p:txBody>
      </p:sp>
      <p:sp>
        <p:nvSpPr>
          <p:cNvPr id="6" name="TextBox 5"/>
          <p:cNvSpPr txBox="1"/>
          <p:nvPr/>
        </p:nvSpPr>
        <p:spPr>
          <a:xfrm>
            <a:off x="228600" y="304800"/>
            <a:ext cx="8610600" cy="984885"/>
          </a:xfrm>
          <a:prstGeom prst="rect">
            <a:avLst/>
          </a:prstGeom>
          <a:noFill/>
        </p:spPr>
        <p:txBody>
          <a:bodyPr wrap="square" rtlCol="0">
            <a:spAutoFit/>
          </a:bodyPr>
          <a:lstStyle/>
          <a:p>
            <a:pPr algn="ctr"/>
            <a:r>
              <a:rPr lang="en-US" sz="4000" b="1" dirty="0" smtClean="0"/>
              <a:t>The Servant Song</a:t>
            </a:r>
          </a:p>
          <a:p>
            <a:endParaRPr lang="en-US" dirty="0"/>
          </a:p>
        </p:txBody>
      </p:sp>
    </p:spTree>
    <p:extLst>
      <p:ext uri="{BB962C8B-B14F-4D97-AF65-F5344CB8AC3E}">
        <p14:creationId xmlns:p14="http://schemas.microsoft.com/office/powerpoint/2010/main" val="397783980"/>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209800" y="431423"/>
            <a:ext cx="4724400" cy="6186309"/>
          </a:xfrm>
          <a:prstGeom prst="rect">
            <a:avLst/>
          </a:prstGeom>
          <a:noFill/>
        </p:spPr>
        <p:txBody>
          <a:bodyPr wrap="square" rtlCol="0">
            <a:spAutoFit/>
          </a:bodyPr>
          <a:lstStyle/>
          <a:p>
            <a:endParaRPr lang="en-US" dirty="0"/>
          </a:p>
          <a:p>
            <a:r>
              <a:rPr lang="en-US" sz="2400" dirty="0" smtClean="0"/>
              <a:t>I will weep when you are weeping;</a:t>
            </a:r>
          </a:p>
          <a:p>
            <a:r>
              <a:rPr lang="en-US" sz="2400" dirty="0" smtClean="0"/>
              <a:t>When you laugh, I’ll laugh with you.</a:t>
            </a:r>
          </a:p>
          <a:p>
            <a:r>
              <a:rPr lang="en-US" sz="2400" dirty="0" smtClean="0"/>
              <a:t>I will share your joy and sorrow</a:t>
            </a:r>
          </a:p>
          <a:p>
            <a:r>
              <a:rPr lang="en-US" sz="2400" dirty="0" smtClean="0"/>
              <a:t>Till we’ve seen this journey thro’.</a:t>
            </a:r>
          </a:p>
          <a:p>
            <a:endParaRPr lang="en-US" sz="2400" dirty="0"/>
          </a:p>
          <a:p>
            <a:r>
              <a:rPr lang="en-US" sz="2400" dirty="0" smtClean="0"/>
              <a:t>When we sing to God in heaven,</a:t>
            </a:r>
          </a:p>
          <a:p>
            <a:r>
              <a:rPr lang="en-US" sz="2400" dirty="0" smtClean="0"/>
              <a:t>We shall find such harmony.</a:t>
            </a:r>
          </a:p>
          <a:p>
            <a:r>
              <a:rPr lang="en-US" sz="2400" dirty="0" smtClean="0"/>
              <a:t>Born of all we’ve known together</a:t>
            </a:r>
          </a:p>
          <a:p>
            <a:r>
              <a:rPr lang="en-US" sz="2400" dirty="0" smtClean="0"/>
              <a:t>Of Christ’s love and agony.</a:t>
            </a:r>
          </a:p>
          <a:p>
            <a:endParaRPr lang="en-US" sz="2400" dirty="0"/>
          </a:p>
          <a:p>
            <a:r>
              <a:rPr lang="en-US" sz="2400" dirty="0" smtClean="0"/>
              <a:t>Sister, let me be your servant.</a:t>
            </a:r>
          </a:p>
          <a:p>
            <a:r>
              <a:rPr lang="en-US" sz="2400" dirty="0" smtClean="0"/>
              <a:t>Let me be as </a:t>
            </a:r>
            <a:r>
              <a:rPr lang="en-US" sz="2400" dirty="0"/>
              <a:t>C</a:t>
            </a:r>
            <a:r>
              <a:rPr lang="en-US" sz="2400" dirty="0" smtClean="0"/>
              <a:t>hrist to you;</a:t>
            </a:r>
          </a:p>
          <a:p>
            <a:r>
              <a:rPr lang="en-US" sz="2400" dirty="0" smtClean="0"/>
              <a:t>Pray that I may have the grace to </a:t>
            </a:r>
          </a:p>
          <a:p>
            <a:r>
              <a:rPr lang="en-US" sz="2400" dirty="0" smtClean="0"/>
              <a:t>Let you be my servant too.</a:t>
            </a:r>
          </a:p>
          <a:p>
            <a:endParaRPr lang="en-US" sz="2400" dirty="0"/>
          </a:p>
          <a:p>
            <a:endParaRPr lang="en-US" dirty="0"/>
          </a:p>
        </p:txBody>
      </p:sp>
    </p:spTree>
    <p:extLst>
      <p:ext uri="{BB962C8B-B14F-4D97-AF65-F5344CB8AC3E}">
        <p14:creationId xmlns:p14="http://schemas.microsoft.com/office/powerpoint/2010/main" val="3503053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2000" y="865287"/>
            <a:ext cx="7543800" cy="5447645"/>
          </a:xfrm>
          <a:prstGeom prst="rect">
            <a:avLst/>
          </a:prstGeom>
          <a:noFill/>
        </p:spPr>
        <p:txBody>
          <a:bodyPr wrap="square" rtlCol="0">
            <a:spAutoFit/>
          </a:bodyPr>
          <a:lstStyle/>
          <a:p>
            <a:pPr algn="ctr"/>
            <a:r>
              <a:rPr lang="en-US" sz="3600" b="1" dirty="0" smtClean="0"/>
              <a:t>“Leadership is known by the personalities it enriches, not by those it dominates or captivates. Leadership is not a process of exploitation of others for extraneous ends… The proof of leading is in the qualitative growth of the led as individuals and as group members.”</a:t>
            </a:r>
          </a:p>
          <a:p>
            <a:pPr algn="ctr"/>
            <a:endParaRPr lang="en-US" sz="3600" b="1" dirty="0"/>
          </a:p>
          <a:p>
            <a:pPr algn="r"/>
            <a:r>
              <a:rPr lang="en-US" sz="2400" dirty="0" smtClean="0"/>
              <a:t>Dr. Harold Reed</a:t>
            </a:r>
          </a:p>
        </p:txBody>
      </p:sp>
    </p:spTree>
    <p:extLst>
      <p:ext uri="{BB962C8B-B14F-4D97-AF65-F5344CB8AC3E}">
        <p14:creationId xmlns:p14="http://schemas.microsoft.com/office/powerpoint/2010/main" val="1835482484"/>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0" y="533400"/>
            <a:ext cx="9144000" cy="6095999"/>
          </a:xfrm>
        </p:spPr>
        <p:txBody>
          <a:bodyPr>
            <a:normAutofit/>
          </a:bodyPr>
          <a:lstStyle/>
          <a:p>
            <a:pPr marL="0" indent="0" algn="ctr">
              <a:buNone/>
            </a:pPr>
            <a:r>
              <a:rPr lang="en-US" dirty="0" smtClean="0">
                <a:solidFill>
                  <a:srgbClr val="FFFF00"/>
                </a:solidFill>
              </a:rPr>
              <a:t>Prepared for BoardServe LLC</a:t>
            </a:r>
          </a:p>
          <a:p>
            <a:pPr marL="0" indent="0" algn="ctr">
              <a:buNone/>
            </a:pPr>
            <a:r>
              <a:rPr lang="en-US" dirty="0" smtClean="0">
                <a:solidFill>
                  <a:srgbClr val="FFFF00"/>
                </a:solidFill>
              </a:rPr>
              <a:t>Edward LeBron Fairbanks, founding director </a:t>
            </a:r>
          </a:p>
          <a:p>
            <a:pPr marL="0" indent="0" algn="ctr">
              <a:buNone/>
            </a:pPr>
            <a:endParaRPr lang="en-US" dirty="0">
              <a:solidFill>
                <a:srgbClr val="FFFF00"/>
              </a:solidFill>
            </a:endParaRPr>
          </a:p>
          <a:p>
            <a:pPr marL="0" indent="0" algn="ctr">
              <a:buNone/>
            </a:pPr>
            <a:r>
              <a:rPr lang="en-US" dirty="0" err="1" smtClean="0">
                <a:solidFill>
                  <a:schemeClr val="accent6"/>
                </a:solidFill>
              </a:rPr>
              <a:t>BoardServe.org</a:t>
            </a:r>
            <a:endParaRPr lang="en-US" dirty="0" smtClean="0">
              <a:solidFill>
                <a:schemeClr val="accent6"/>
              </a:solidFill>
            </a:endParaRPr>
          </a:p>
          <a:p>
            <a:pPr marL="0" indent="0" algn="ctr">
              <a:buNone/>
            </a:pPr>
            <a:r>
              <a:rPr lang="en-US" dirty="0" err="1" smtClean="0">
                <a:solidFill>
                  <a:schemeClr val="accent6"/>
                </a:solidFill>
              </a:rPr>
              <a:t>lfairbanks@boardserve.org</a:t>
            </a:r>
            <a:endParaRPr lang="en-US" dirty="0" smtClean="0">
              <a:solidFill>
                <a:schemeClr val="accent6"/>
              </a:solidFill>
            </a:endParaRPr>
          </a:p>
          <a:p>
            <a:pPr marL="0" indent="0" algn="ctr">
              <a:buNone/>
            </a:pPr>
            <a:r>
              <a:rPr lang="en-US" dirty="0" err="1" smtClean="0">
                <a:solidFill>
                  <a:schemeClr val="accent6"/>
                </a:solidFill>
              </a:rPr>
              <a:t>Facebook.com</a:t>
            </a:r>
            <a:r>
              <a:rPr lang="en-US" dirty="0" smtClean="0">
                <a:solidFill>
                  <a:schemeClr val="accent6"/>
                </a:solidFill>
              </a:rPr>
              <a:t>/BoardServe</a:t>
            </a:r>
          </a:p>
          <a:p>
            <a:pPr marL="0" indent="0" algn="ctr">
              <a:buNone/>
            </a:pPr>
            <a:endParaRPr lang="en-US" dirty="0" smtClean="0">
              <a:solidFill>
                <a:schemeClr val="accent6"/>
              </a:solidFill>
            </a:endParaRPr>
          </a:p>
          <a:p>
            <a:pPr marL="0" indent="0" algn="ctr">
              <a:buNone/>
            </a:pPr>
            <a:r>
              <a:rPr lang="en-US" dirty="0" smtClean="0">
                <a:solidFill>
                  <a:srgbClr val="FFFF00"/>
                </a:solidFill>
              </a:rPr>
              <a:t>Presented at Nazarene Theological College,</a:t>
            </a:r>
          </a:p>
          <a:p>
            <a:pPr marL="0" indent="0" algn="ctr">
              <a:buNone/>
            </a:pPr>
            <a:r>
              <a:rPr lang="en-US" dirty="0" smtClean="0">
                <a:solidFill>
                  <a:srgbClr val="FFFF00"/>
                </a:solidFill>
              </a:rPr>
              <a:t>Brisbane, Australia</a:t>
            </a:r>
          </a:p>
          <a:p>
            <a:pPr marL="0" indent="0" algn="ctr">
              <a:buNone/>
            </a:pPr>
            <a:r>
              <a:rPr lang="en-US" dirty="0" smtClean="0">
                <a:solidFill>
                  <a:srgbClr val="FFFF00"/>
                </a:solidFill>
              </a:rPr>
              <a:t>May 20-22, 2013</a:t>
            </a:r>
            <a:endParaRPr lang="en-US" dirty="0">
              <a:solidFill>
                <a:srgbClr val="FFFF00"/>
              </a:solidFill>
            </a:endParaRPr>
          </a:p>
        </p:txBody>
      </p:sp>
    </p:spTree>
    <p:extLst>
      <p:ext uri="{BB962C8B-B14F-4D97-AF65-F5344CB8AC3E}">
        <p14:creationId xmlns:p14="http://schemas.microsoft.com/office/powerpoint/2010/main" val="2875036424"/>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2400" dirty="0" smtClean="0"/>
              <a:t>All rights reserved</a:t>
            </a:r>
          </a:p>
          <a:p>
            <a:pPr algn="ctr"/>
            <a:endParaRPr lang="en-US" sz="2400" dirty="0"/>
          </a:p>
          <a:p>
            <a:pPr marL="0" indent="0" algn="ctr">
              <a:buNone/>
            </a:pPr>
            <a:r>
              <a:rPr lang="en-US" sz="2400" dirty="0" smtClean="0"/>
              <a:t>Please request permission to use this material</a:t>
            </a:r>
            <a:endParaRPr lang="en-US" sz="2400" dirty="0"/>
          </a:p>
        </p:txBody>
      </p:sp>
    </p:spTree>
    <p:extLst>
      <p:ext uri="{BB962C8B-B14F-4D97-AF65-F5344CB8AC3E}">
        <p14:creationId xmlns:p14="http://schemas.microsoft.com/office/powerpoint/2010/main" val="24130627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8686800" cy="6449751"/>
          </a:xfrm>
          <a:prstGeom prst="rect">
            <a:avLst/>
          </a:prstGeom>
        </p:spPr>
      </p:pic>
    </p:spTree>
    <p:extLst>
      <p:ext uri="{BB962C8B-B14F-4D97-AF65-F5344CB8AC3E}">
        <p14:creationId xmlns:p14="http://schemas.microsoft.com/office/powerpoint/2010/main" val="17171445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200" y1="6519" x2="9200" y2="95978"/>
                        <a14:foregroundMark x1="82000" y1="7074" x2="95600" y2="4993"/>
                        <a14:foregroundMark x1="94400" y1="96255" x2="83600" y2="87656"/>
                      </a14:backgroundRemoval>
                    </a14:imgEffect>
                  </a14:imgLayer>
                </a14:imgProps>
              </a:ext>
              <a:ext uri="{28A0092B-C50C-407E-A947-70E740481C1C}">
                <a14:useLocalDpi xmlns:a14="http://schemas.microsoft.com/office/drawing/2010/main" val="0"/>
              </a:ext>
            </a:extLst>
          </a:blip>
          <a:srcRect/>
          <a:stretch>
            <a:fillRect/>
          </a:stretch>
        </p:blipFill>
        <p:spPr bwMode="auto">
          <a:xfrm rot="20393434">
            <a:off x="2227854" y="497078"/>
            <a:ext cx="4231558" cy="582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rot="20393944">
            <a:off x="2940789" y="930764"/>
            <a:ext cx="3286156" cy="4538045"/>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smtClean="0">
                <a:ln w="50800"/>
                <a:solidFill>
                  <a:schemeClr val="bg1">
                    <a:shade val="50000"/>
                  </a:schemeClr>
                </a:solidFill>
                <a:latin typeface="Baskerville Old Face" pitchFamily="18" charset="0"/>
              </a:rPr>
              <a:t>Tuesday</a:t>
            </a:r>
            <a:br>
              <a:rPr lang="en-US" sz="4800" b="1" dirty="0" smtClean="0">
                <a:ln w="50800"/>
                <a:solidFill>
                  <a:schemeClr val="bg1">
                    <a:shade val="50000"/>
                  </a:schemeClr>
                </a:solidFill>
                <a:latin typeface="Baskerville Old Face" pitchFamily="18" charset="0"/>
              </a:rPr>
            </a:br>
            <a:r>
              <a:rPr lang="en-US" sz="4800" b="1" dirty="0" smtClean="0">
                <a:ln w="50800"/>
                <a:solidFill>
                  <a:schemeClr val="bg1">
                    <a:shade val="50000"/>
                  </a:schemeClr>
                </a:solidFill>
                <a:latin typeface="Baskerville Old Face" pitchFamily="18" charset="0"/>
              </a:rPr>
              <a:t>Morning</a:t>
            </a:r>
            <a:br>
              <a:rPr lang="en-US" sz="4800" b="1" dirty="0" smtClean="0">
                <a:ln w="50800"/>
                <a:solidFill>
                  <a:schemeClr val="bg1">
                    <a:shade val="50000"/>
                  </a:schemeClr>
                </a:solidFill>
                <a:latin typeface="Baskerville Old Face" pitchFamily="18" charset="0"/>
              </a:rPr>
            </a:br>
            <a:r>
              <a:rPr lang="en-US" sz="4800" b="1" dirty="0">
                <a:ln w="50800"/>
                <a:solidFill>
                  <a:schemeClr val="bg1">
                    <a:shade val="50000"/>
                  </a:schemeClr>
                </a:solidFill>
                <a:latin typeface="Baskerville Old Face" pitchFamily="18" charset="0"/>
              </a:rPr>
              <a:t/>
            </a:r>
            <a:br>
              <a:rPr lang="en-US" sz="4800" b="1" dirty="0">
                <a:ln w="50800"/>
                <a:solidFill>
                  <a:schemeClr val="bg1">
                    <a:shade val="50000"/>
                  </a:schemeClr>
                </a:solidFill>
                <a:latin typeface="Baskerville Old Face" pitchFamily="18" charset="0"/>
              </a:rPr>
            </a:br>
            <a:r>
              <a:rPr lang="en-US" b="1" dirty="0" smtClean="0">
                <a:ln w="50800"/>
                <a:solidFill>
                  <a:srgbClr val="CC9900"/>
                </a:solidFill>
                <a:latin typeface="+mn-lt"/>
              </a:rPr>
              <a:t>Lifestyle</a:t>
            </a:r>
            <a:br>
              <a:rPr lang="en-US" b="1" dirty="0" smtClean="0">
                <a:ln w="50800"/>
                <a:solidFill>
                  <a:srgbClr val="CC9900"/>
                </a:solidFill>
                <a:latin typeface="+mn-lt"/>
              </a:rPr>
            </a:br>
            <a:r>
              <a:rPr lang="en-US" b="1" dirty="0" smtClean="0">
                <a:ln w="50800"/>
                <a:solidFill>
                  <a:srgbClr val="CC9900"/>
                </a:solidFill>
                <a:latin typeface="+mn-lt"/>
              </a:rPr>
              <a:t>of</a:t>
            </a:r>
            <a:br>
              <a:rPr lang="en-US" b="1" dirty="0" smtClean="0">
                <a:ln w="50800"/>
                <a:solidFill>
                  <a:srgbClr val="CC9900"/>
                </a:solidFill>
                <a:latin typeface="+mn-lt"/>
              </a:rPr>
            </a:br>
            <a:r>
              <a:rPr lang="en-US" b="1" dirty="0" smtClean="0">
                <a:ln w="50800"/>
                <a:solidFill>
                  <a:srgbClr val="CC9900"/>
                </a:solidFill>
                <a:latin typeface="+mn-lt"/>
              </a:rPr>
              <a:t>Leadership</a:t>
            </a:r>
            <a:endParaRPr lang="en-US" b="1" dirty="0">
              <a:ln w="50800"/>
              <a:solidFill>
                <a:srgbClr val="CC9900"/>
              </a:solidFill>
              <a:latin typeface="+mn-lt"/>
            </a:endParaRPr>
          </a:p>
        </p:txBody>
      </p:sp>
    </p:spTree>
    <p:extLst>
      <p:ext uri="{BB962C8B-B14F-4D97-AF65-F5344CB8AC3E}">
        <p14:creationId xmlns:p14="http://schemas.microsoft.com/office/powerpoint/2010/main" val="1989034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381000"/>
            <a:ext cx="5715000" cy="923330"/>
          </a:xfrm>
          <a:prstGeom prst="rect">
            <a:avLst/>
          </a:prstGeom>
          <a:noFill/>
        </p:spPr>
        <p:txBody>
          <a:bodyPr wrap="square" rtlCol="0">
            <a:spAutoFit/>
          </a:bodyPr>
          <a:lstStyle/>
          <a:p>
            <a:pPr algn="ctr"/>
            <a:r>
              <a:rPr lang="en-US" sz="5400" dirty="0" smtClean="0">
                <a:ln>
                  <a:solidFill>
                    <a:sysClr val="windowText" lastClr="000000"/>
                  </a:solidFill>
                </a:ln>
                <a:solidFill>
                  <a:srgbClr val="CC9900"/>
                </a:solidFill>
                <a:latin typeface="Arial Black" pitchFamily="34" charset="0"/>
              </a:rPr>
              <a:t>Course Vision</a:t>
            </a:r>
            <a:endParaRPr lang="en-US" sz="5400" dirty="0">
              <a:ln>
                <a:solidFill>
                  <a:sysClr val="windowText" lastClr="000000"/>
                </a:solidFill>
              </a:ln>
              <a:solidFill>
                <a:srgbClr val="CC9900"/>
              </a:solidFill>
              <a:latin typeface="Arial Black" pitchFamily="34" charset="0"/>
            </a:endParaRPr>
          </a:p>
        </p:txBody>
      </p:sp>
      <p:sp>
        <p:nvSpPr>
          <p:cNvPr id="5" name="TextBox 4"/>
          <p:cNvSpPr txBox="1"/>
          <p:nvPr/>
        </p:nvSpPr>
        <p:spPr>
          <a:xfrm>
            <a:off x="609600" y="1295400"/>
            <a:ext cx="7848600" cy="3970318"/>
          </a:xfrm>
          <a:prstGeom prst="rect">
            <a:avLst/>
          </a:prstGeom>
          <a:noFill/>
        </p:spPr>
        <p:txBody>
          <a:bodyPr wrap="square" rtlCol="0">
            <a:spAutoFit/>
          </a:bodyPr>
          <a:lstStyle/>
          <a:p>
            <a:pPr>
              <a:lnSpc>
                <a:spcPct val="150000"/>
              </a:lnSpc>
              <a:spcAft>
                <a:spcPts val="600"/>
              </a:spcAft>
            </a:pPr>
            <a:r>
              <a:rPr lang="en-US" sz="2800" dirty="0" smtClean="0">
                <a:latin typeface="Arial Rounded MT Bold" pitchFamily="34" charset="0"/>
              </a:rPr>
              <a:t>The overarching vision for this course is for each student to embrace the biblical model of “servant” as the driving force and organizing principle within the individual as she/he seeks to lead a local congregation as a Christian community of faith.</a:t>
            </a:r>
            <a:endParaRPr lang="en-US" sz="2800" dirty="0">
              <a:latin typeface="Arial Rounded MT Bold" pitchFamily="34" charset="0"/>
            </a:endParaRPr>
          </a:p>
        </p:txBody>
      </p:sp>
    </p:spTree>
    <p:extLst>
      <p:ext uri="{BB962C8B-B14F-4D97-AF65-F5344CB8AC3E}">
        <p14:creationId xmlns:p14="http://schemas.microsoft.com/office/powerpoint/2010/main" val="14508255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1000" y="457200"/>
            <a:ext cx="8305800" cy="6678751"/>
          </a:xfrm>
          <a:prstGeom prst="rect">
            <a:avLst/>
          </a:prstGeom>
          <a:noFill/>
        </p:spPr>
        <p:txBody>
          <a:bodyPr wrap="square" rtlCol="0">
            <a:spAutoFit/>
          </a:bodyPr>
          <a:lstStyle/>
          <a:p>
            <a:pPr algn="ctr"/>
            <a:r>
              <a:rPr lang="en-US" sz="3600" b="1" dirty="0" smtClean="0"/>
              <a:t>A Christian Leadership Lifestyle:</a:t>
            </a:r>
          </a:p>
          <a:p>
            <a:pPr algn="ctr"/>
            <a:endParaRPr lang="en-US" sz="1200" b="1" dirty="0"/>
          </a:p>
          <a:p>
            <a:r>
              <a:rPr lang="en-US" sz="3600" u="sng" dirty="0" smtClean="0"/>
              <a:t>Instructions:</a:t>
            </a:r>
          </a:p>
          <a:p>
            <a:pPr marL="742950" indent="-742950">
              <a:buFont typeface="+mj-lt"/>
              <a:buAutoNum type="arabicPeriod"/>
            </a:pPr>
            <a:r>
              <a:rPr lang="en-US" sz="2800" b="1" dirty="0" smtClean="0"/>
              <a:t>Key Concept: </a:t>
            </a:r>
            <a:r>
              <a:rPr lang="en-US" sz="2800" dirty="0" smtClean="0"/>
              <a:t>Communication is the greatest single factor affecting one’s personal health and his/her relationship to God and others.</a:t>
            </a:r>
          </a:p>
          <a:p>
            <a:pPr marL="742950" indent="-742950">
              <a:buFont typeface="+mj-lt"/>
              <a:buAutoNum type="arabicPeriod"/>
            </a:pPr>
            <a:endParaRPr lang="en-US" sz="2800" dirty="0" smtClean="0"/>
          </a:p>
          <a:p>
            <a:pPr marL="742950" indent="-742950">
              <a:buFont typeface="+mj-lt"/>
              <a:buAutoNum type="arabicPeriod"/>
            </a:pPr>
            <a:r>
              <a:rPr lang="en-US" sz="2800" b="1" dirty="0" smtClean="0"/>
              <a:t>Key Question: </a:t>
            </a:r>
            <a:r>
              <a:rPr lang="en-US" sz="2800" dirty="0" smtClean="0"/>
              <a:t>How can we so live together as Christian that our relationships are redemptive and a witness to unbelievers of the reconciling work of God in Christ?</a:t>
            </a:r>
          </a:p>
          <a:p>
            <a:pPr marL="742950" indent="-742950">
              <a:buFont typeface="+mj-lt"/>
              <a:buAutoNum type="arabicPeriod"/>
            </a:pPr>
            <a:endParaRPr lang="en-US" sz="2800" dirty="0" smtClean="0"/>
          </a:p>
          <a:p>
            <a:pPr marL="742950" indent="-742950">
              <a:buFont typeface="+mj-lt"/>
              <a:buAutoNum type="arabicPeriod"/>
            </a:pPr>
            <a:r>
              <a:rPr lang="en-US" sz="2800" b="1" dirty="0" smtClean="0"/>
              <a:t>Key Challenge: </a:t>
            </a:r>
            <a:r>
              <a:rPr lang="en-US" sz="2800" dirty="0" smtClean="0"/>
              <a:t>“Living Worthy of our Calling” – Ephesians 4:1 </a:t>
            </a:r>
          </a:p>
          <a:p>
            <a:pPr marL="742950" indent="-742950">
              <a:buFont typeface="+mj-lt"/>
              <a:buAutoNum type="arabicPeriod"/>
            </a:pPr>
            <a:endParaRPr lang="en-US" sz="3600" dirty="0" smtClean="0"/>
          </a:p>
        </p:txBody>
      </p:sp>
    </p:spTree>
    <p:extLst>
      <p:ext uri="{BB962C8B-B14F-4D97-AF65-F5344CB8AC3E}">
        <p14:creationId xmlns:p14="http://schemas.microsoft.com/office/powerpoint/2010/main" val="8340319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1000" y="457200"/>
            <a:ext cx="8305800" cy="4770537"/>
          </a:xfrm>
          <a:prstGeom prst="rect">
            <a:avLst/>
          </a:prstGeom>
          <a:noFill/>
        </p:spPr>
        <p:txBody>
          <a:bodyPr wrap="square" rtlCol="0">
            <a:spAutoFit/>
          </a:bodyPr>
          <a:lstStyle/>
          <a:p>
            <a:pPr algn="ctr"/>
            <a:r>
              <a:rPr lang="en-US" sz="3600" b="1" dirty="0" smtClean="0"/>
              <a:t>A Christian Leadership Lifestyle:</a:t>
            </a:r>
          </a:p>
          <a:p>
            <a:pPr algn="ctr"/>
            <a:endParaRPr lang="en-US" sz="1200" b="1" dirty="0" smtClean="0"/>
          </a:p>
          <a:p>
            <a:pPr algn="ctr"/>
            <a:endParaRPr lang="en-US" sz="1200" b="1" dirty="0"/>
          </a:p>
          <a:p>
            <a:pPr algn="ctr"/>
            <a:endParaRPr lang="en-US" sz="1200" b="1" dirty="0"/>
          </a:p>
          <a:p>
            <a:pPr marL="742950" indent="-742950">
              <a:buFont typeface="+mj-lt"/>
              <a:buAutoNum type="arabicPeriod" startAt="4"/>
            </a:pPr>
            <a:r>
              <a:rPr lang="en-US" sz="2800" b="1" dirty="0" smtClean="0"/>
              <a:t>Key Insight: </a:t>
            </a:r>
            <a:r>
              <a:rPr lang="en-US" sz="2800" dirty="0" smtClean="0"/>
              <a:t>“Living the Reconciled Life” – Ephesians 4:2-3.</a:t>
            </a:r>
          </a:p>
          <a:p>
            <a:pPr marL="742950" indent="-742950">
              <a:buFont typeface="+mj-lt"/>
              <a:buAutoNum type="arabicPeriod" startAt="4"/>
            </a:pPr>
            <a:endParaRPr lang="en-US" sz="2800" dirty="0" smtClean="0"/>
          </a:p>
          <a:p>
            <a:pPr marL="742950" indent="-742950">
              <a:buFont typeface="+mj-lt"/>
              <a:buAutoNum type="arabicPeriod" startAt="4"/>
            </a:pPr>
            <a:r>
              <a:rPr lang="en-US" sz="2800" b="1" dirty="0" smtClean="0"/>
              <a:t>Key Principle: </a:t>
            </a:r>
            <a:r>
              <a:rPr lang="en-US" sz="2800" dirty="0" smtClean="0"/>
              <a:t>“Speaking the Truth in Love” – Ephesians 4:15-16.</a:t>
            </a:r>
          </a:p>
          <a:p>
            <a:pPr marL="742950" indent="-742950">
              <a:buFont typeface="+mj-lt"/>
              <a:buAutoNum type="arabicPeriod" startAt="4"/>
            </a:pPr>
            <a:endParaRPr lang="en-US" sz="2800" dirty="0" smtClean="0"/>
          </a:p>
          <a:p>
            <a:pPr marL="742950" indent="-742950">
              <a:buFont typeface="+mj-lt"/>
              <a:buAutoNum type="arabicPeriod" startAt="4"/>
            </a:pPr>
            <a:r>
              <a:rPr lang="en-US" sz="2800" b="1" dirty="0" smtClean="0"/>
              <a:t>Key Application:</a:t>
            </a:r>
            <a:r>
              <a:rPr lang="en-US" sz="2800" dirty="0" smtClean="0"/>
              <a:t> Ephesians 4:25-32.</a:t>
            </a:r>
          </a:p>
          <a:p>
            <a:pPr marL="742950" indent="-742950">
              <a:buFont typeface="+mj-lt"/>
              <a:buAutoNum type="arabicPeriod" startAt="4"/>
            </a:pPr>
            <a:endParaRPr lang="en-US" sz="3600" dirty="0" smtClean="0"/>
          </a:p>
        </p:txBody>
      </p:sp>
    </p:spTree>
    <p:extLst>
      <p:ext uri="{BB962C8B-B14F-4D97-AF65-F5344CB8AC3E}">
        <p14:creationId xmlns:p14="http://schemas.microsoft.com/office/powerpoint/2010/main" val="28892923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95400" y="524494"/>
            <a:ext cx="6554414" cy="6333506"/>
          </a:xfrm>
          <a:prstGeom prst="rect">
            <a:avLst/>
          </a:prstGeom>
        </p:spPr>
      </p:pic>
      <p:sp>
        <p:nvSpPr>
          <p:cNvPr id="4" name="TextBox 3"/>
          <p:cNvSpPr txBox="1"/>
          <p:nvPr/>
        </p:nvSpPr>
        <p:spPr>
          <a:xfrm>
            <a:off x="0" y="1779"/>
            <a:ext cx="9144000" cy="523220"/>
          </a:xfrm>
          <a:prstGeom prst="rect">
            <a:avLst/>
          </a:prstGeom>
          <a:noFill/>
        </p:spPr>
        <p:txBody>
          <a:bodyPr wrap="square" rtlCol="0">
            <a:spAutoFit/>
          </a:bodyPr>
          <a:lstStyle/>
          <a:p>
            <a:pPr algn="ctr"/>
            <a:r>
              <a:rPr lang="en-US" sz="2800" b="1" dirty="0" smtClean="0">
                <a:solidFill>
                  <a:schemeClr val="tx2"/>
                </a:solidFill>
              </a:rPr>
              <a:t>A Communication Model for Leading the People of God</a:t>
            </a:r>
            <a:endParaRPr lang="en-US" sz="2800" b="1" dirty="0">
              <a:solidFill>
                <a:schemeClr val="tx2"/>
              </a:solidFill>
            </a:endParaRPr>
          </a:p>
        </p:txBody>
      </p:sp>
      <p:sp>
        <p:nvSpPr>
          <p:cNvPr id="2" name="TextBox 1"/>
          <p:cNvSpPr txBox="1"/>
          <p:nvPr/>
        </p:nvSpPr>
        <p:spPr>
          <a:xfrm>
            <a:off x="6324600" y="524494"/>
            <a:ext cx="2362200" cy="461665"/>
          </a:xfrm>
          <a:prstGeom prst="rect">
            <a:avLst/>
          </a:prstGeom>
          <a:noFill/>
        </p:spPr>
        <p:txBody>
          <a:bodyPr wrap="square" rtlCol="0">
            <a:spAutoFit/>
          </a:bodyPr>
          <a:lstStyle/>
          <a:p>
            <a:r>
              <a:rPr lang="en-US" sz="2400" b="1" dirty="0" smtClean="0"/>
              <a:t>Ephesians 4</a:t>
            </a:r>
            <a:endParaRPr lang="en-US" sz="2400" b="1" dirty="0"/>
          </a:p>
        </p:txBody>
      </p:sp>
      <p:sp>
        <p:nvSpPr>
          <p:cNvPr id="5" name="TextBox 4"/>
          <p:cNvSpPr txBox="1"/>
          <p:nvPr/>
        </p:nvSpPr>
        <p:spPr>
          <a:xfrm>
            <a:off x="5943600" y="4157246"/>
            <a:ext cx="762000" cy="307777"/>
          </a:xfrm>
          <a:prstGeom prst="rect">
            <a:avLst/>
          </a:prstGeom>
          <a:noFill/>
        </p:spPr>
        <p:txBody>
          <a:bodyPr wrap="square" rtlCol="0">
            <a:spAutoFit/>
          </a:bodyPr>
          <a:lstStyle/>
          <a:p>
            <a:r>
              <a:rPr lang="en-US" sz="1400" dirty="0" smtClean="0">
                <a:latin typeface="Arial Rounded MT Bold" pitchFamily="34" charset="0"/>
              </a:rPr>
              <a:t>(4:27)</a:t>
            </a:r>
            <a:endParaRPr lang="en-US" sz="1400" dirty="0">
              <a:latin typeface="Arial Rounded MT Bold" pitchFamily="34" charset="0"/>
            </a:endParaRPr>
          </a:p>
        </p:txBody>
      </p:sp>
      <p:sp>
        <p:nvSpPr>
          <p:cNvPr id="6" name="TextBox 5"/>
          <p:cNvSpPr txBox="1"/>
          <p:nvPr/>
        </p:nvSpPr>
        <p:spPr>
          <a:xfrm>
            <a:off x="7162800" y="2286000"/>
            <a:ext cx="762000" cy="276999"/>
          </a:xfrm>
          <a:prstGeom prst="rect">
            <a:avLst/>
          </a:prstGeom>
          <a:noFill/>
        </p:spPr>
        <p:txBody>
          <a:bodyPr wrap="square" rtlCol="0">
            <a:spAutoFit/>
          </a:bodyPr>
          <a:lstStyle/>
          <a:p>
            <a:r>
              <a:rPr lang="en-US" sz="1200" dirty="0" smtClean="0">
                <a:latin typeface="Arial Rounded MT Bold" pitchFamily="34" charset="0"/>
              </a:rPr>
              <a:t>4:26</a:t>
            </a:r>
            <a:endParaRPr lang="en-US" sz="1200" dirty="0">
              <a:latin typeface="Arial Rounded MT Bold" pitchFamily="34" charset="0"/>
            </a:endParaRPr>
          </a:p>
        </p:txBody>
      </p:sp>
    </p:spTree>
    <p:extLst>
      <p:ext uri="{BB962C8B-B14F-4D97-AF65-F5344CB8AC3E}">
        <p14:creationId xmlns:p14="http://schemas.microsoft.com/office/powerpoint/2010/main" val="18208071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2"/>
                </a:solidFill>
              </a:rPr>
              <a:t>We “SPEAK THE TRUTH IN LOVE” because: WE ARE MEMBERS OF ONE BODY. Ephesians 4:25</a:t>
            </a:r>
            <a:endParaRPr lang="en-US" sz="3200" b="1" dirty="0">
              <a:solidFill>
                <a:schemeClr val="tx2"/>
              </a:solidFill>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81200" y="1600200"/>
            <a:ext cx="5143379" cy="5105400"/>
          </a:xfrm>
          <a:prstGeom prst="rect">
            <a:avLst/>
          </a:prstGeom>
        </p:spPr>
      </p:pic>
    </p:spTree>
    <p:extLst>
      <p:ext uri="{BB962C8B-B14F-4D97-AF65-F5344CB8AC3E}">
        <p14:creationId xmlns:p14="http://schemas.microsoft.com/office/powerpoint/2010/main" val="4988836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8915400" cy="1569660"/>
          </a:xfrm>
          <a:prstGeom prst="rect">
            <a:avLst/>
          </a:prstGeom>
          <a:noFill/>
        </p:spPr>
        <p:txBody>
          <a:bodyPr wrap="square" rtlCol="0">
            <a:spAutoFit/>
          </a:bodyPr>
          <a:lstStyle/>
          <a:p>
            <a:pPr algn="ctr"/>
            <a:r>
              <a:rPr lang="en-US" sz="3200" b="1" dirty="0" smtClean="0">
                <a:solidFill>
                  <a:schemeClr val="tx2"/>
                </a:solidFill>
              </a:rPr>
              <a:t>WE SPEAK THE TRUTH IN LOVE BECAUSE WHEN WE DO NOT, SATAN GETS A FOOTHOLD IN OUR LIVES (Ephesians 4:26-27)</a:t>
            </a:r>
            <a:endParaRPr lang="en-US" sz="3200" b="1"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645860"/>
            <a:ext cx="6357445" cy="5164515"/>
          </a:xfrm>
          <a:prstGeom prst="rect">
            <a:avLst/>
          </a:prstGeom>
        </p:spPr>
      </p:pic>
      <p:sp>
        <p:nvSpPr>
          <p:cNvPr id="6" name="TextBox 5"/>
          <p:cNvSpPr txBox="1"/>
          <p:nvPr/>
        </p:nvSpPr>
        <p:spPr>
          <a:xfrm>
            <a:off x="7010400" y="3609201"/>
            <a:ext cx="762000" cy="276999"/>
          </a:xfrm>
          <a:prstGeom prst="rect">
            <a:avLst/>
          </a:prstGeom>
          <a:noFill/>
        </p:spPr>
        <p:txBody>
          <a:bodyPr wrap="square" rtlCol="0">
            <a:spAutoFit/>
          </a:bodyPr>
          <a:lstStyle/>
          <a:p>
            <a:r>
              <a:rPr lang="en-US" sz="1200" dirty="0" smtClean="0">
                <a:latin typeface="Arial Rounded MT Bold" pitchFamily="34" charset="0"/>
              </a:rPr>
              <a:t>4:26</a:t>
            </a:r>
            <a:endParaRPr lang="en-US" sz="1200" dirty="0">
              <a:latin typeface="Arial Rounded MT Bold" pitchFamily="34" charset="0"/>
            </a:endParaRPr>
          </a:p>
        </p:txBody>
      </p:sp>
    </p:spTree>
    <p:extLst>
      <p:ext uri="{BB962C8B-B14F-4D97-AF65-F5344CB8AC3E}">
        <p14:creationId xmlns:p14="http://schemas.microsoft.com/office/powerpoint/2010/main" val="40864258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327832"/>
            <a:ext cx="5013865" cy="5530167"/>
          </a:xfrm>
          <a:prstGeom prst="rect">
            <a:avLst/>
          </a:prstGeom>
        </p:spPr>
      </p:pic>
      <p:sp>
        <p:nvSpPr>
          <p:cNvPr id="3" name="TextBox 2"/>
          <p:cNvSpPr txBox="1"/>
          <p:nvPr/>
        </p:nvSpPr>
        <p:spPr>
          <a:xfrm>
            <a:off x="6553200" y="2877979"/>
            <a:ext cx="762000" cy="246221"/>
          </a:xfrm>
          <a:prstGeom prst="rect">
            <a:avLst/>
          </a:prstGeom>
          <a:noFill/>
        </p:spPr>
        <p:txBody>
          <a:bodyPr wrap="square" rtlCol="0">
            <a:spAutoFit/>
          </a:bodyPr>
          <a:lstStyle/>
          <a:p>
            <a:r>
              <a:rPr lang="en-US" sz="1000" dirty="0" smtClean="0">
                <a:latin typeface="Arial Rounded MT Bold" pitchFamily="34" charset="0"/>
              </a:rPr>
              <a:t>4:26</a:t>
            </a:r>
            <a:endParaRPr lang="en-US" sz="1000" dirty="0">
              <a:latin typeface="Arial Rounded MT Bold" pitchFamily="34" charset="0"/>
            </a:endParaRPr>
          </a:p>
        </p:txBody>
      </p:sp>
      <p:sp>
        <p:nvSpPr>
          <p:cNvPr id="5" name="Title 1"/>
          <p:cNvSpPr>
            <a:spLocks noGrp="1"/>
          </p:cNvSpPr>
          <p:nvPr>
            <p:ph type="title"/>
          </p:nvPr>
        </p:nvSpPr>
        <p:spPr>
          <a:xfrm>
            <a:off x="0" y="274638"/>
            <a:ext cx="9144000" cy="1143000"/>
          </a:xfrm>
        </p:spPr>
        <p:txBody>
          <a:bodyPr>
            <a:noAutofit/>
          </a:bodyPr>
          <a:lstStyle/>
          <a:p>
            <a:r>
              <a:rPr lang="en-US" sz="3200" b="1" dirty="0" smtClean="0">
                <a:solidFill>
                  <a:schemeClr val="tx2"/>
                </a:solidFill>
              </a:rPr>
              <a:t>We “SPEAK THE TRUTH IN LOVE” because of the power of words to heal and to affirm. </a:t>
            </a:r>
            <a:r>
              <a:rPr lang="en-US" sz="2400" b="1" dirty="0" smtClean="0">
                <a:solidFill>
                  <a:schemeClr val="tx2"/>
                </a:solidFill>
              </a:rPr>
              <a:t>Ephesians 4:29c</a:t>
            </a:r>
            <a:endParaRPr lang="en-US" sz="2400" b="1" dirty="0">
              <a:solidFill>
                <a:schemeClr val="tx2"/>
              </a:solidFill>
            </a:endParaRPr>
          </a:p>
        </p:txBody>
      </p:sp>
      <p:sp>
        <p:nvSpPr>
          <p:cNvPr id="2" name="Text Box 2"/>
          <p:cNvSpPr txBox="1">
            <a:spLocks noChangeArrowheads="1"/>
          </p:cNvSpPr>
          <p:nvPr/>
        </p:nvSpPr>
        <p:spPr bwMode="auto">
          <a:xfrm>
            <a:off x="3836895" y="6226176"/>
            <a:ext cx="887506" cy="631824"/>
          </a:xfrm>
          <a:prstGeom prst="rect">
            <a:avLst/>
          </a:prstGeom>
          <a:solidFill>
            <a:srgbClr val="CCE0FE"/>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Rounded MT Bold" pitchFamily="34" charset="0"/>
                <a:cs typeface="Arial" pitchFamily="34" charset="0"/>
              </a:rPr>
              <a:t>Be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Rounded MT Bold" pitchFamily="34" charset="0"/>
                <a:cs typeface="Arial" pitchFamily="34" charset="0"/>
              </a:rPr>
              <a:t>Up-building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Rounded MT Bold" pitchFamily="34" charset="0"/>
                <a:cs typeface="Arial" pitchFamily="34" charset="0"/>
              </a:rPr>
              <a:t>(4:29)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793535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304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tx2"/>
                </a:solidFill>
              </a:rPr>
              <a:t>WHY DO WE “SPEAK THE TRUTH IN LOVE?” BECAUSE WE HAVE BEEN FORGIVEN IN CHRIST.  Ephesians 4:31-32)</a:t>
            </a:r>
            <a:endParaRPr lang="en-US" sz="3200" b="1" dirty="0">
              <a:solidFill>
                <a:schemeClr val="tx2"/>
              </a:solidFill>
            </a:endParaRPr>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2499" y="1600200"/>
            <a:ext cx="5376501" cy="5257800"/>
          </a:xfrm>
          <a:prstGeom prst="rect">
            <a:avLst/>
          </a:prstGeom>
        </p:spPr>
      </p:pic>
      <p:sp>
        <p:nvSpPr>
          <p:cNvPr id="4" name="TextBox 3"/>
          <p:cNvSpPr txBox="1"/>
          <p:nvPr/>
        </p:nvSpPr>
        <p:spPr>
          <a:xfrm>
            <a:off x="6705600" y="3075801"/>
            <a:ext cx="762000" cy="246221"/>
          </a:xfrm>
          <a:prstGeom prst="rect">
            <a:avLst/>
          </a:prstGeom>
          <a:noFill/>
        </p:spPr>
        <p:txBody>
          <a:bodyPr wrap="square" rtlCol="0">
            <a:spAutoFit/>
          </a:bodyPr>
          <a:lstStyle/>
          <a:p>
            <a:r>
              <a:rPr lang="en-US" sz="1000" dirty="0" smtClean="0">
                <a:latin typeface="Arial Rounded MT Bold" pitchFamily="34" charset="0"/>
              </a:rPr>
              <a:t>4:26</a:t>
            </a:r>
            <a:endParaRPr lang="en-US" sz="1000" dirty="0">
              <a:latin typeface="Arial Rounded MT Bold" pitchFamily="34" charset="0"/>
            </a:endParaRPr>
          </a:p>
        </p:txBody>
      </p:sp>
      <p:sp>
        <p:nvSpPr>
          <p:cNvPr id="7" name="TextBox 6"/>
          <p:cNvSpPr txBox="1"/>
          <p:nvPr/>
        </p:nvSpPr>
        <p:spPr>
          <a:xfrm>
            <a:off x="5638800" y="4622884"/>
            <a:ext cx="762000" cy="253916"/>
          </a:xfrm>
          <a:prstGeom prst="rect">
            <a:avLst/>
          </a:prstGeom>
          <a:noFill/>
        </p:spPr>
        <p:txBody>
          <a:bodyPr wrap="square" rtlCol="0">
            <a:spAutoFit/>
          </a:bodyPr>
          <a:lstStyle/>
          <a:p>
            <a:r>
              <a:rPr lang="en-US" sz="1050" dirty="0" smtClean="0">
                <a:latin typeface="Arial Rounded MT Bold" pitchFamily="34" charset="0"/>
              </a:rPr>
              <a:t>(4:27)</a:t>
            </a:r>
            <a:endParaRPr lang="en-US" sz="1050" dirty="0">
              <a:latin typeface="Arial Rounded MT Bold" pitchFamily="34" charset="0"/>
            </a:endParaRPr>
          </a:p>
        </p:txBody>
      </p:sp>
      <p:sp>
        <p:nvSpPr>
          <p:cNvPr id="2" name="Text Box 2"/>
          <p:cNvSpPr txBox="1">
            <a:spLocks noChangeArrowheads="1"/>
          </p:cNvSpPr>
          <p:nvPr/>
        </p:nvSpPr>
        <p:spPr bwMode="auto">
          <a:xfrm>
            <a:off x="4183063" y="6248400"/>
            <a:ext cx="846137" cy="479425"/>
          </a:xfrm>
          <a:prstGeom prst="rect">
            <a:avLst/>
          </a:prstGeom>
          <a:solidFill>
            <a:srgbClr val="CCE0FE"/>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Rounded MT Bold" pitchFamily="34" charset="0"/>
                <a:cs typeface="Arial" pitchFamily="34" charset="0"/>
              </a:rPr>
              <a:t>Be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Rounded MT Bold" pitchFamily="34" charset="0"/>
                <a:cs typeface="Arial" pitchFamily="34" charset="0"/>
              </a:rPr>
              <a:t>Up-building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Rounded MT Bold" pitchFamily="34" charset="0"/>
                <a:cs typeface="Arial" pitchFamily="34" charset="0"/>
              </a:rPr>
              <a:t>(4:29)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733579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2760" y="-1"/>
            <a:ext cx="7898480" cy="6858001"/>
          </a:xfrm>
          <a:prstGeom prst="rect">
            <a:avLst/>
          </a:prstGeom>
        </p:spPr>
      </p:pic>
    </p:spTree>
    <p:extLst>
      <p:ext uri="{BB962C8B-B14F-4D97-AF65-F5344CB8AC3E}">
        <p14:creationId xmlns:p14="http://schemas.microsoft.com/office/powerpoint/2010/main" val="2910906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1000" y="457200"/>
            <a:ext cx="8305800" cy="5816977"/>
          </a:xfrm>
          <a:prstGeom prst="rect">
            <a:avLst/>
          </a:prstGeom>
          <a:noFill/>
        </p:spPr>
        <p:txBody>
          <a:bodyPr wrap="square" rtlCol="0">
            <a:spAutoFit/>
          </a:bodyPr>
          <a:lstStyle/>
          <a:p>
            <a:r>
              <a:rPr lang="en-US" sz="4800" b="1" dirty="0" smtClean="0"/>
              <a:t>Conclusion</a:t>
            </a:r>
          </a:p>
          <a:p>
            <a:pPr algn="ctr"/>
            <a:endParaRPr lang="en-US" sz="1200" b="1" dirty="0" smtClean="0"/>
          </a:p>
          <a:p>
            <a:pPr algn="ctr"/>
            <a:endParaRPr lang="en-US" sz="1200" b="1" dirty="0"/>
          </a:p>
          <a:p>
            <a:pPr algn="ctr"/>
            <a:endParaRPr lang="en-US" sz="1200" b="1" dirty="0"/>
          </a:p>
          <a:p>
            <a:pPr marL="742950" indent="-742950">
              <a:buFont typeface="+mj-lt"/>
              <a:buAutoNum type="arabicPeriod"/>
            </a:pPr>
            <a:r>
              <a:rPr lang="en-US" sz="3600" dirty="0" smtClean="0"/>
              <a:t>The Spirit of God is deeply concerned with the speech of his people. (Ephesians 4:30a)</a:t>
            </a:r>
          </a:p>
          <a:p>
            <a:pPr marL="742950" indent="-742950">
              <a:buFont typeface="+mj-lt"/>
              <a:buAutoNum type="arabicPeriod"/>
            </a:pPr>
            <a:endParaRPr lang="en-US" sz="3600" dirty="0" smtClean="0"/>
          </a:p>
          <a:p>
            <a:pPr marL="742950" indent="-742950">
              <a:buFont typeface="+mj-lt"/>
              <a:buAutoNum type="arabicPeriod"/>
            </a:pPr>
            <a:r>
              <a:rPr lang="en-US" sz="3600" dirty="0" smtClean="0"/>
              <a:t>The spiritual life of the leader is the key to maintaining the “unity of the Spirit” in the midst of the multifaceted diversity within a Christian community.</a:t>
            </a:r>
          </a:p>
        </p:txBody>
      </p:sp>
    </p:spTree>
    <p:extLst>
      <p:ext uri="{BB962C8B-B14F-4D97-AF65-F5344CB8AC3E}">
        <p14:creationId xmlns:p14="http://schemas.microsoft.com/office/powerpoint/2010/main" val="38286311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200" y1="6519" x2="9200" y2="95978"/>
                        <a14:foregroundMark x1="82000" y1="7074" x2="95600" y2="4993"/>
                        <a14:foregroundMark x1="94400" y1="96255" x2="83600" y2="87656"/>
                      </a14:backgroundRemoval>
                    </a14:imgEffect>
                  </a14:imgLayer>
                </a14:imgProps>
              </a:ext>
              <a:ext uri="{28A0092B-C50C-407E-A947-70E740481C1C}">
                <a14:useLocalDpi xmlns:a14="http://schemas.microsoft.com/office/drawing/2010/main" val="0"/>
              </a:ext>
            </a:extLst>
          </a:blip>
          <a:srcRect/>
          <a:stretch>
            <a:fillRect/>
          </a:stretch>
        </p:blipFill>
        <p:spPr bwMode="auto">
          <a:xfrm rot="20393434">
            <a:off x="2227854" y="497078"/>
            <a:ext cx="4231558" cy="582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rot="20393944">
            <a:off x="2940789" y="930764"/>
            <a:ext cx="3286156" cy="4538045"/>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smtClean="0">
                <a:ln w="50800"/>
                <a:solidFill>
                  <a:schemeClr val="bg1">
                    <a:shade val="50000"/>
                  </a:schemeClr>
                </a:solidFill>
                <a:latin typeface="Baskerville Old Face" pitchFamily="18" charset="0"/>
              </a:rPr>
              <a:t>Tuesday</a:t>
            </a:r>
            <a:br>
              <a:rPr lang="en-US" sz="4800" b="1" dirty="0" smtClean="0">
                <a:ln w="50800"/>
                <a:solidFill>
                  <a:schemeClr val="bg1">
                    <a:shade val="50000"/>
                  </a:schemeClr>
                </a:solidFill>
                <a:latin typeface="Baskerville Old Face" pitchFamily="18" charset="0"/>
              </a:rPr>
            </a:br>
            <a:r>
              <a:rPr lang="en-US" sz="4800" b="1" dirty="0" smtClean="0">
                <a:ln w="50800"/>
                <a:solidFill>
                  <a:schemeClr val="bg1">
                    <a:shade val="50000"/>
                  </a:schemeClr>
                </a:solidFill>
                <a:latin typeface="Baskerville Old Face" pitchFamily="18" charset="0"/>
              </a:rPr>
              <a:t>Afternoon</a:t>
            </a:r>
            <a:br>
              <a:rPr lang="en-US" sz="4800" b="1" dirty="0" smtClean="0">
                <a:ln w="50800"/>
                <a:solidFill>
                  <a:schemeClr val="bg1">
                    <a:shade val="50000"/>
                  </a:schemeClr>
                </a:solidFill>
                <a:latin typeface="Baskerville Old Face" pitchFamily="18" charset="0"/>
              </a:rPr>
            </a:br>
            <a:r>
              <a:rPr lang="en-US" sz="4800" b="1" dirty="0">
                <a:ln w="50800"/>
                <a:solidFill>
                  <a:schemeClr val="bg1">
                    <a:shade val="50000"/>
                  </a:schemeClr>
                </a:solidFill>
                <a:latin typeface="Baskerville Old Face" pitchFamily="18" charset="0"/>
              </a:rPr>
              <a:t/>
            </a:r>
            <a:br>
              <a:rPr lang="en-US" sz="4800" b="1" dirty="0">
                <a:ln w="50800"/>
                <a:solidFill>
                  <a:schemeClr val="bg1">
                    <a:shade val="50000"/>
                  </a:schemeClr>
                </a:solidFill>
                <a:latin typeface="Baskerville Old Face" pitchFamily="18" charset="0"/>
              </a:rPr>
            </a:br>
            <a:r>
              <a:rPr lang="en-US" b="1" dirty="0" smtClean="0">
                <a:ln w="50800"/>
                <a:solidFill>
                  <a:srgbClr val="CC9900"/>
                </a:solidFill>
                <a:latin typeface="+mn-lt"/>
              </a:rPr>
              <a:t>Goal</a:t>
            </a:r>
            <a:br>
              <a:rPr lang="en-US" b="1" dirty="0" smtClean="0">
                <a:ln w="50800"/>
                <a:solidFill>
                  <a:srgbClr val="CC9900"/>
                </a:solidFill>
                <a:latin typeface="+mn-lt"/>
              </a:rPr>
            </a:br>
            <a:r>
              <a:rPr lang="en-US" b="1" dirty="0" smtClean="0">
                <a:ln w="50800"/>
                <a:solidFill>
                  <a:srgbClr val="CC9900"/>
                </a:solidFill>
                <a:latin typeface="+mn-lt"/>
              </a:rPr>
              <a:t>of</a:t>
            </a:r>
            <a:br>
              <a:rPr lang="en-US" b="1" dirty="0" smtClean="0">
                <a:ln w="50800"/>
                <a:solidFill>
                  <a:srgbClr val="CC9900"/>
                </a:solidFill>
                <a:latin typeface="+mn-lt"/>
              </a:rPr>
            </a:br>
            <a:r>
              <a:rPr lang="en-US" b="1" dirty="0" smtClean="0">
                <a:ln w="50800"/>
                <a:solidFill>
                  <a:srgbClr val="CC9900"/>
                </a:solidFill>
                <a:latin typeface="+mn-lt"/>
              </a:rPr>
              <a:t>Leadership</a:t>
            </a:r>
            <a:endParaRPr lang="en-US" b="1" dirty="0">
              <a:ln w="50800"/>
              <a:solidFill>
                <a:srgbClr val="CC9900"/>
              </a:solidFill>
              <a:latin typeface="+mn-lt"/>
            </a:endParaRPr>
          </a:p>
        </p:txBody>
      </p:sp>
    </p:spTree>
    <p:extLst>
      <p:ext uri="{BB962C8B-B14F-4D97-AF65-F5344CB8AC3E}">
        <p14:creationId xmlns:p14="http://schemas.microsoft.com/office/powerpoint/2010/main" val="26490056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81000"/>
            <a:ext cx="7315200" cy="923330"/>
          </a:xfrm>
          <a:prstGeom prst="rect">
            <a:avLst/>
          </a:prstGeom>
          <a:noFill/>
        </p:spPr>
        <p:txBody>
          <a:bodyPr wrap="square" rtlCol="0">
            <a:spAutoFit/>
          </a:bodyPr>
          <a:lstStyle/>
          <a:p>
            <a:pPr algn="ctr"/>
            <a:r>
              <a:rPr lang="en-US" sz="5400" dirty="0" smtClean="0">
                <a:ln>
                  <a:solidFill>
                    <a:sysClr val="windowText" lastClr="000000"/>
                  </a:solidFill>
                </a:ln>
                <a:solidFill>
                  <a:srgbClr val="CC9900"/>
                </a:solidFill>
                <a:latin typeface="Arial Black" pitchFamily="34" charset="0"/>
              </a:rPr>
              <a:t>Course Purpose</a:t>
            </a:r>
            <a:endParaRPr lang="en-US" sz="5400" dirty="0">
              <a:ln>
                <a:solidFill>
                  <a:sysClr val="windowText" lastClr="000000"/>
                </a:solidFill>
              </a:ln>
              <a:solidFill>
                <a:srgbClr val="CC9900"/>
              </a:solidFill>
              <a:latin typeface="Arial Black" pitchFamily="34" charset="0"/>
            </a:endParaRPr>
          </a:p>
        </p:txBody>
      </p:sp>
      <p:sp>
        <p:nvSpPr>
          <p:cNvPr id="5" name="TextBox 4"/>
          <p:cNvSpPr txBox="1"/>
          <p:nvPr/>
        </p:nvSpPr>
        <p:spPr>
          <a:xfrm>
            <a:off x="838200" y="1295400"/>
            <a:ext cx="7620000" cy="4939814"/>
          </a:xfrm>
          <a:prstGeom prst="rect">
            <a:avLst/>
          </a:prstGeom>
          <a:noFill/>
        </p:spPr>
        <p:txBody>
          <a:bodyPr wrap="square" rtlCol="0">
            <a:spAutoFit/>
          </a:bodyPr>
          <a:lstStyle/>
          <a:p>
            <a:pPr>
              <a:lnSpc>
                <a:spcPct val="125000"/>
              </a:lnSpc>
              <a:spcAft>
                <a:spcPts val="600"/>
              </a:spcAft>
            </a:pPr>
            <a:r>
              <a:rPr lang="en-US" sz="2800" dirty="0" smtClean="0">
                <a:latin typeface="Arial Rounded MT Bold" pitchFamily="34" charset="0"/>
              </a:rPr>
              <a:t>In the context of </a:t>
            </a:r>
            <a:r>
              <a:rPr lang="en-US" sz="2800" b="1" dirty="0" smtClean="0">
                <a:solidFill>
                  <a:srgbClr val="66FF33"/>
                </a:solidFill>
                <a:latin typeface="Arial Rounded MT Bold" pitchFamily="34" charset="0"/>
              </a:rPr>
              <a:t>biblical</a:t>
            </a:r>
            <a:r>
              <a:rPr lang="en-US" sz="2800" dirty="0" smtClean="0">
                <a:latin typeface="Arial Rounded MT Bold" pitchFamily="34" charset="0"/>
              </a:rPr>
              <a:t> and </a:t>
            </a:r>
            <a:r>
              <a:rPr lang="en-US" sz="2800" b="1" dirty="0" smtClean="0">
                <a:solidFill>
                  <a:srgbClr val="66FF33"/>
                </a:solidFill>
                <a:latin typeface="Arial Rounded MT Bold" pitchFamily="34" charset="0"/>
              </a:rPr>
              <a:t>theological</a:t>
            </a:r>
            <a:r>
              <a:rPr lang="en-US" sz="2800" dirty="0" smtClean="0">
                <a:latin typeface="Arial Rounded MT Bold" pitchFamily="34" charset="0"/>
              </a:rPr>
              <a:t> foundations, and from the perspectives of </a:t>
            </a:r>
            <a:r>
              <a:rPr lang="en-US" sz="2800" b="1" dirty="0" smtClean="0">
                <a:solidFill>
                  <a:srgbClr val="66FF33"/>
                </a:solidFill>
                <a:latin typeface="Arial Rounded MT Bold" pitchFamily="34" charset="0"/>
              </a:rPr>
              <a:t>spiritual</a:t>
            </a:r>
            <a:r>
              <a:rPr lang="en-US" sz="2800" dirty="0" smtClean="0">
                <a:latin typeface="Arial Rounded MT Bold" pitchFamily="34" charset="0"/>
              </a:rPr>
              <a:t>, </a:t>
            </a:r>
            <a:r>
              <a:rPr lang="en-US" sz="2800" b="1" dirty="0" smtClean="0">
                <a:solidFill>
                  <a:srgbClr val="66FF33"/>
                </a:solidFill>
                <a:latin typeface="Arial Rounded MT Bold" pitchFamily="34" charset="0"/>
              </a:rPr>
              <a:t>strategic</a:t>
            </a:r>
            <a:r>
              <a:rPr lang="en-US" sz="2800" dirty="0" smtClean="0">
                <a:latin typeface="Arial Rounded MT Bold" pitchFamily="34" charset="0"/>
              </a:rPr>
              <a:t>, and </a:t>
            </a:r>
            <a:r>
              <a:rPr lang="en-US" sz="2800" b="1" dirty="0" smtClean="0">
                <a:solidFill>
                  <a:srgbClr val="66FF33"/>
                </a:solidFill>
                <a:latin typeface="Arial Rounded MT Bold" pitchFamily="34" charset="0"/>
              </a:rPr>
              <a:t>skills</a:t>
            </a:r>
            <a:r>
              <a:rPr lang="en-US" sz="2800" dirty="0" smtClean="0">
                <a:latin typeface="Arial Rounded MT Bold" pitchFamily="34" charset="0"/>
              </a:rPr>
              <a:t> formation, this course will encourage each participate to a lifelong pursuit of and commitment to personal and congregational understanding of Christian leadership and the unique relationship between the theology we profess and the way we lead.</a:t>
            </a:r>
            <a:endParaRPr lang="en-US" sz="2800" dirty="0">
              <a:latin typeface="Arial Rounded MT Bold" pitchFamily="34" charset="0"/>
            </a:endParaRPr>
          </a:p>
        </p:txBody>
      </p:sp>
    </p:spTree>
    <p:extLst>
      <p:ext uri="{BB962C8B-B14F-4D97-AF65-F5344CB8AC3E}">
        <p14:creationId xmlns:p14="http://schemas.microsoft.com/office/powerpoint/2010/main" val="4804679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85800" y="457200"/>
            <a:ext cx="7848600" cy="5632311"/>
          </a:xfrm>
          <a:prstGeom prst="rect">
            <a:avLst/>
          </a:prstGeom>
          <a:noFill/>
        </p:spPr>
        <p:txBody>
          <a:bodyPr wrap="square" rtlCol="0">
            <a:spAutoFit/>
          </a:bodyPr>
          <a:lstStyle/>
          <a:p>
            <a:pPr algn="ctr"/>
            <a:r>
              <a:rPr lang="en-US" sz="3600" b="1" dirty="0" smtClean="0"/>
              <a:t>Leadership for</a:t>
            </a:r>
          </a:p>
          <a:p>
            <a:pPr algn="ctr"/>
            <a:r>
              <a:rPr lang="en-US" sz="3600" b="1" dirty="0" smtClean="0"/>
              <a:t>Congregational Transformation</a:t>
            </a:r>
          </a:p>
          <a:p>
            <a:pPr algn="ctr"/>
            <a:endParaRPr lang="en-US" sz="1200" b="1" dirty="0" smtClean="0"/>
          </a:p>
          <a:p>
            <a:pPr algn="ctr"/>
            <a:endParaRPr lang="en-US" sz="1200" b="1" dirty="0"/>
          </a:p>
          <a:p>
            <a:pPr algn="ctr"/>
            <a:endParaRPr lang="en-US" sz="1200" b="1" dirty="0" smtClean="0"/>
          </a:p>
          <a:p>
            <a:pPr algn="ctr"/>
            <a:r>
              <a:rPr lang="en-US" sz="3600" dirty="0" smtClean="0"/>
              <a:t>Leadership for congregational transformation involves the equipping of the people of God for ministry and mission. The assignment of transformational leadership is to define, clarify, and prepare each disciple </a:t>
            </a:r>
          </a:p>
          <a:p>
            <a:pPr algn="ctr"/>
            <a:r>
              <a:rPr lang="en-US" sz="3600" dirty="0"/>
              <a:t>for her </a:t>
            </a:r>
            <a:r>
              <a:rPr lang="en-US" sz="3600" dirty="0" smtClean="0"/>
              <a:t>or his  </a:t>
            </a:r>
            <a:r>
              <a:rPr lang="en-US" sz="3600" dirty="0"/>
              <a:t>God-called </a:t>
            </a:r>
            <a:r>
              <a:rPr lang="en-US" sz="3600" dirty="0" smtClean="0"/>
              <a:t>ministry.</a:t>
            </a:r>
            <a:endParaRPr lang="en-US" sz="3600" dirty="0"/>
          </a:p>
        </p:txBody>
      </p:sp>
    </p:spTree>
    <p:extLst>
      <p:ext uri="{BB962C8B-B14F-4D97-AF65-F5344CB8AC3E}">
        <p14:creationId xmlns:p14="http://schemas.microsoft.com/office/powerpoint/2010/main" val="38286311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1000" y="304800"/>
            <a:ext cx="8305800" cy="4770537"/>
          </a:xfrm>
          <a:prstGeom prst="rect">
            <a:avLst/>
          </a:prstGeom>
          <a:noFill/>
        </p:spPr>
        <p:txBody>
          <a:bodyPr wrap="square" rtlCol="0">
            <a:spAutoFit/>
          </a:bodyPr>
          <a:lstStyle/>
          <a:p>
            <a:pPr algn="ctr"/>
            <a:r>
              <a:rPr lang="en-US" sz="3600" b="1" dirty="0" smtClean="0"/>
              <a:t>The nature of transformational leadership is outlined in Ephesians 4:11-16.</a:t>
            </a:r>
          </a:p>
          <a:p>
            <a:pPr algn="ctr"/>
            <a:endParaRPr lang="en-US" sz="1200" b="1" dirty="0" smtClean="0"/>
          </a:p>
          <a:p>
            <a:pPr algn="ctr"/>
            <a:endParaRPr lang="en-US" sz="1200" b="1" dirty="0"/>
          </a:p>
          <a:p>
            <a:pPr algn="ctr"/>
            <a:endParaRPr lang="en-US" sz="1200" b="1" dirty="0"/>
          </a:p>
          <a:p>
            <a:pPr marL="742950" indent="-742950">
              <a:buFont typeface="+mj-lt"/>
              <a:buAutoNum type="alphaUcPeriod"/>
            </a:pPr>
            <a:r>
              <a:rPr lang="en-US" sz="2800" dirty="0" smtClean="0"/>
              <a:t>The </a:t>
            </a:r>
            <a:r>
              <a:rPr lang="en-US" sz="2800" dirty="0" smtClean="0">
                <a:solidFill>
                  <a:srgbClr val="66FF33"/>
                </a:solidFill>
              </a:rPr>
              <a:t>context</a:t>
            </a:r>
            <a:r>
              <a:rPr lang="en-US" sz="2800" dirty="0" smtClean="0"/>
              <a:t> of congregational transformation is “</a:t>
            </a:r>
            <a:r>
              <a:rPr lang="en-US" sz="2800" dirty="0" smtClean="0">
                <a:solidFill>
                  <a:srgbClr val="66FF33"/>
                </a:solidFill>
              </a:rPr>
              <a:t>God’s People</a:t>
            </a:r>
            <a:r>
              <a:rPr lang="en-US" sz="2800" dirty="0" smtClean="0"/>
              <a:t>” or “ministry participation.” (Ephesians 4:11).</a:t>
            </a:r>
          </a:p>
          <a:p>
            <a:pPr marL="742950" indent="-742950">
              <a:buFont typeface="+mj-lt"/>
              <a:buAutoNum type="alphaUcPeriod"/>
            </a:pPr>
            <a:endParaRPr lang="en-US" sz="2800" dirty="0" smtClean="0"/>
          </a:p>
          <a:p>
            <a:pPr marL="742950" indent="-742950">
              <a:buFont typeface="+mj-lt"/>
              <a:buAutoNum type="alphaUcPeriod"/>
            </a:pPr>
            <a:r>
              <a:rPr lang="en-US" sz="2800" dirty="0" smtClean="0"/>
              <a:t>The </a:t>
            </a:r>
            <a:r>
              <a:rPr lang="en-US" sz="2800" dirty="0" smtClean="0">
                <a:solidFill>
                  <a:srgbClr val="66FF33"/>
                </a:solidFill>
              </a:rPr>
              <a:t>task </a:t>
            </a:r>
            <a:r>
              <a:rPr lang="en-US" sz="2800" dirty="0" smtClean="0"/>
              <a:t>in congregational transformation is to “</a:t>
            </a:r>
            <a:r>
              <a:rPr lang="en-US" sz="2800" dirty="0" smtClean="0">
                <a:solidFill>
                  <a:srgbClr val="66FF33"/>
                </a:solidFill>
              </a:rPr>
              <a:t>prepare</a:t>
            </a:r>
            <a:r>
              <a:rPr lang="en-US" sz="2800" dirty="0" smtClean="0"/>
              <a:t> </a:t>
            </a:r>
            <a:r>
              <a:rPr lang="en-US" sz="2800" dirty="0" smtClean="0">
                <a:solidFill>
                  <a:srgbClr val="66FF33"/>
                </a:solidFill>
              </a:rPr>
              <a:t>God’s people</a:t>
            </a:r>
            <a:r>
              <a:rPr lang="en-US" sz="2800" dirty="0" smtClean="0"/>
              <a:t>” or “ministry formation.” (Ephesians 4:12) </a:t>
            </a:r>
          </a:p>
        </p:txBody>
      </p:sp>
    </p:spTree>
    <p:extLst>
      <p:ext uri="{BB962C8B-B14F-4D97-AF65-F5344CB8AC3E}">
        <p14:creationId xmlns:p14="http://schemas.microsoft.com/office/powerpoint/2010/main" val="382863116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1000" y="304800"/>
            <a:ext cx="8305800" cy="6494085"/>
          </a:xfrm>
          <a:prstGeom prst="rect">
            <a:avLst/>
          </a:prstGeom>
          <a:noFill/>
        </p:spPr>
        <p:txBody>
          <a:bodyPr wrap="square" rtlCol="0">
            <a:spAutoFit/>
          </a:bodyPr>
          <a:lstStyle/>
          <a:p>
            <a:pPr algn="ctr"/>
            <a:r>
              <a:rPr lang="en-US" sz="3600" b="1" dirty="0" smtClean="0"/>
              <a:t>The nature of transformational leadership is outlined in Ephesians 4:11-16.</a:t>
            </a:r>
          </a:p>
          <a:p>
            <a:pPr algn="ctr"/>
            <a:endParaRPr lang="en-US" sz="1200" b="1" dirty="0"/>
          </a:p>
          <a:p>
            <a:pPr algn="ctr"/>
            <a:endParaRPr lang="en-US" sz="1200" b="1" dirty="0"/>
          </a:p>
          <a:p>
            <a:pPr marL="742950" indent="-742950">
              <a:buFont typeface="+mj-lt"/>
              <a:buAutoNum type="alphaUcPeriod" startAt="3"/>
            </a:pPr>
            <a:r>
              <a:rPr lang="en-US" sz="2800" dirty="0" smtClean="0"/>
              <a:t>The </a:t>
            </a:r>
            <a:r>
              <a:rPr lang="en-US" sz="2800" dirty="0" smtClean="0">
                <a:solidFill>
                  <a:srgbClr val="66FF33"/>
                </a:solidFill>
              </a:rPr>
              <a:t>goal</a:t>
            </a:r>
            <a:r>
              <a:rPr lang="en-US" sz="2800" dirty="0" smtClean="0"/>
              <a:t> of congregational transformation is “</a:t>
            </a:r>
            <a:r>
              <a:rPr lang="en-US" sz="2800" dirty="0" smtClean="0">
                <a:solidFill>
                  <a:srgbClr val="66FF33"/>
                </a:solidFill>
              </a:rPr>
              <a:t>works of service</a:t>
            </a:r>
            <a:r>
              <a:rPr lang="en-US" sz="2800" dirty="0" smtClean="0"/>
              <a:t>” or “ministry expression.” (Ephesians 4:12).</a:t>
            </a:r>
          </a:p>
          <a:p>
            <a:pPr marL="742950" indent="-742950">
              <a:buFont typeface="+mj-lt"/>
              <a:buAutoNum type="alphaUcPeriod" startAt="3"/>
            </a:pPr>
            <a:endParaRPr lang="en-US" sz="2800" dirty="0" smtClean="0"/>
          </a:p>
          <a:p>
            <a:pPr marL="742950" indent="-742950">
              <a:buFont typeface="+mj-lt"/>
              <a:buAutoNum type="alphaUcPeriod" startAt="3"/>
            </a:pPr>
            <a:r>
              <a:rPr lang="en-US" sz="2800" dirty="0" smtClean="0"/>
              <a:t>The </a:t>
            </a:r>
            <a:r>
              <a:rPr lang="en-US" sz="2800" dirty="0" smtClean="0">
                <a:solidFill>
                  <a:srgbClr val="66FF33"/>
                </a:solidFill>
              </a:rPr>
              <a:t>dynamic</a:t>
            </a:r>
            <a:r>
              <a:rPr lang="en-US" sz="2800" dirty="0" smtClean="0"/>
              <a:t> of congregational transformation is “</a:t>
            </a:r>
            <a:r>
              <a:rPr lang="en-US" sz="2800" dirty="0" smtClean="0">
                <a:solidFill>
                  <a:srgbClr val="66FF33"/>
                </a:solidFill>
              </a:rPr>
              <a:t>love within the body of </a:t>
            </a:r>
            <a:r>
              <a:rPr lang="en-US" sz="2800" dirty="0">
                <a:solidFill>
                  <a:srgbClr val="66FF33"/>
                </a:solidFill>
              </a:rPr>
              <a:t>C</a:t>
            </a:r>
            <a:r>
              <a:rPr lang="en-US" sz="2800" dirty="0" smtClean="0">
                <a:solidFill>
                  <a:srgbClr val="66FF33"/>
                </a:solidFill>
              </a:rPr>
              <a:t>hrist</a:t>
            </a:r>
            <a:r>
              <a:rPr lang="en-US" sz="2800" dirty="0" smtClean="0"/>
              <a:t>” or “ministry interaction.” (Ephesians 4:15-16).</a:t>
            </a:r>
          </a:p>
          <a:p>
            <a:pPr marL="742950" indent="-742950">
              <a:buFont typeface="+mj-lt"/>
              <a:buAutoNum type="alphaUcPeriod" startAt="3"/>
            </a:pPr>
            <a:endParaRPr lang="en-US" sz="2800" dirty="0" smtClean="0"/>
          </a:p>
          <a:p>
            <a:pPr marL="742950" indent="-742950">
              <a:buFont typeface="+mj-lt"/>
              <a:buAutoNum type="alphaUcPeriod" startAt="3"/>
            </a:pPr>
            <a:r>
              <a:rPr lang="en-US" sz="2800" dirty="0" smtClean="0"/>
              <a:t>The </a:t>
            </a:r>
            <a:r>
              <a:rPr lang="en-US" sz="2800" dirty="0" smtClean="0">
                <a:solidFill>
                  <a:srgbClr val="66FF33"/>
                </a:solidFill>
              </a:rPr>
              <a:t>purpose</a:t>
            </a:r>
            <a:r>
              <a:rPr lang="en-US" sz="2800" dirty="0" smtClean="0"/>
              <a:t> of congregational transformation is a “</a:t>
            </a:r>
            <a:r>
              <a:rPr lang="en-US" sz="2800" dirty="0" smtClean="0">
                <a:solidFill>
                  <a:srgbClr val="66FF33"/>
                </a:solidFill>
              </a:rPr>
              <a:t>holiness lifestyle</a:t>
            </a:r>
            <a:r>
              <a:rPr lang="en-US" sz="2800" dirty="0" smtClean="0"/>
              <a:t>” or Christ-like ministry.” (Ephesians 4:13).</a:t>
            </a:r>
          </a:p>
        </p:txBody>
      </p:sp>
    </p:spTree>
    <p:extLst>
      <p:ext uri="{BB962C8B-B14F-4D97-AF65-F5344CB8AC3E}">
        <p14:creationId xmlns:p14="http://schemas.microsoft.com/office/powerpoint/2010/main" val="68196400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57952"/>
            <a:ext cx="9144000" cy="6542095"/>
          </a:xfrm>
          <a:prstGeom prst="rect">
            <a:avLst/>
          </a:prstGeom>
        </p:spPr>
      </p:pic>
    </p:spTree>
    <p:extLst>
      <p:ext uri="{BB962C8B-B14F-4D97-AF65-F5344CB8AC3E}">
        <p14:creationId xmlns:p14="http://schemas.microsoft.com/office/powerpoint/2010/main" val="30171298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56" y="2801112"/>
            <a:ext cx="8247888" cy="1237488"/>
          </a:xfrm>
          <a:prstGeom prst="rect">
            <a:avLst/>
          </a:prstGeom>
        </p:spPr>
      </p:pic>
      <p:sp>
        <p:nvSpPr>
          <p:cNvPr id="3" name="TextBox 2"/>
          <p:cNvSpPr txBox="1"/>
          <p:nvPr/>
        </p:nvSpPr>
        <p:spPr>
          <a:xfrm>
            <a:off x="1348401" y="541775"/>
            <a:ext cx="6423999" cy="1692771"/>
          </a:xfrm>
          <a:prstGeom prst="rect">
            <a:avLst/>
          </a:prstGeom>
          <a:noFill/>
        </p:spPr>
        <p:txBody>
          <a:bodyPr wrap="square" rtlCol="0">
            <a:spAutoFit/>
          </a:bodyPr>
          <a:lstStyle/>
          <a:p>
            <a:pPr algn="ctr"/>
            <a:r>
              <a:rPr lang="en-US" sz="2400" b="1" dirty="0" smtClean="0">
                <a:solidFill>
                  <a:schemeClr val="accent6">
                    <a:lumMod val="75000"/>
                  </a:schemeClr>
                </a:solidFill>
              </a:rPr>
              <a:t>THE LEADER AS CATALYST IN</a:t>
            </a:r>
          </a:p>
          <a:p>
            <a:pPr algn="ctr"/>
            <a:r>
              <a:rPr lang="en-US" sz="2400" b="1" dirty="0" smtClean="0">
                <a:solidFill>
                  <a:schemeClr val="accent6">
                    <a:lumMod val="75000"/>
                  </a:schemeClr>
                </a:solidFill>
              </a:rPr>
              <a:t>TRANSFORMING A COMMUNITY OF FAITH</a:t>
            </a:r>
          </a:p>
          <a:p>
            <a:pPr algn="ctr"/>
            <a:endParaRPr lang="en-US" sz="2400" b="1" dirty="0"/>
          </a:p>
          <a:p>
            <a:pPr algn="ctr"/>
            <a:r>
              <a:rPr lang="en-US" sz="3200" b="1" i="1" dirty="0" smtClean="0">
                <a:solidFill>
                  <a:sysClr val="windowText" lastClr="000000"/>
                </a:solidFill>
              </a:rPr>
              <a:t>Dreaming and Planning</a:t>
            </a:r>
            <a:endParaRPr lang="en-US" sz="3200" b="1" i="1" dirty="0">
              <a:solidFill>
                <a:sysClr val="windowText" lastClr="000000"/>
              </a:solidFill>
            </a:endParaRPr>
          </a:p>
        </p:txBody>
      </p:sp>
    </p:spTree>
    <p:extLst>
      <p:ext uri="{BB962C8B-B14F-4D97-AF65-F5344CB8AC3E}">
        <p14:creationId xmlns:p14="http://schemas.microsoft.com/office/powerpoint/2010/main" val="348080902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6828" y="228600"/>
            <a:ext cx="7887572" cy="6180833"/>
          </a:xfrm>
          <a:prstGeom prst="rect">
            <a:avLst/>
          </a:prstGeom>
        </p:spPr>
      </p:pic>
      <p:sp>
        <p:nvSpPr>
          <p:cNvPr id="2" name="Rectangle 2"/>
          <p:cNvSpPr>
            <a:spLocks noChangeArrowheads="1"/>
          </p:cNvSpPr>
          <p:nvPr/>
        </p:nvSpPr>
        <p:spPr bwMode="auto">
          <a:xfrm>
            <a:off x="3810000" y="264553"/>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Rectangle 2"/>
          <p:cNvSpPr>
            <a:spLocks noChangeArrowheads="1"/>
          </p:cNvSpPr>
          <p:nvPr/>
        </p:nvSpPr>
        <p:spPr bwMode="auto">
          <a:xfrm>
            <a:off x="762000" y="2765492"/>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Rectangle 2"/>
          <p:cNvSpPr>
            <a:spLocks noChangeArrowheads="1"/>
          </p:cNvSpPr>
          <p:nvPr/>
        </p:nvSpPr>
        <p:spPr bwMode="auto">
          <a:xfrm>
            <a:off x="6781800" y="2765491"/>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Rectangle 2"/>
          <p:cNvSpPr>
            <a:spLocks noChangeArrowheads="1"/>
          </p:cNvSpPr>
          <p:nvPr/>
        </p:nvSpPr>
        <p:spPr bwMode="auto">
          <a:xfrm>
            <a:off x="3771900" y="5257800"/>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Rectangle 2"/>
          <p:cNvSpPr>
            <a:spLocks noChangeArrowheads="1"/>
          </p:cNvSpPr>
          <p:nvPr/>
        </p:nvSpPr>
        <p:spPr bwMode="auto">
          <a:xfrm>
            <a:off x="3810000" y="2765490"/>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Title 1"/>
          <p:cNvSpPr>
            <a:spLocks noGrp="1"/>
          </p:cNvSpPr>
          <p:nvPr>
            <p:ph type="title" idx="4294967295"/>
          </p:nvPr>
        </p:nvSpPr>
        <p:spPr>
          <a:xfrm>
            <a:off x="457200" y="304800"/>
            <a:ext cx="2286000" cy="1066800"/>
          </a:xfrm>
        </p:spPr>
        <p:txBody>
          <a:bodyPr>
            <a:normAutofit fontScale="90000"/>
          </a:bodyPr>
          <a:lstStyle/>
          <a:p>
            <a:r>
              <a:rPr lang="en-US" dirty="0" smtClean="0"/>
              <a:t>Planning</a:t>
            </a:r>
            <a:br>
              <a:rPr lang="en-US" dirty="0" smtClean="0"/>
            </a:br>
            <a:r>
              <a:rPr lang="en-US" dirty="0" smtClean="0"/>
              <a:t>Cycle</a:t>
            </a:r>
            <a:endParaRPr lang="en-US" dirty="0"/>
          </a:p>
        </p:txBody>
      </p:sp>
    </p:spTree>
    <p:extLst>
      <p:ext uri="{BB962C8B-B14F-4D97-AF65-F5344CB8AC3E}">
        <p14:creationId xmlns:p14="http://schemas.microsoft.com/office/powerpoint/2010/main" val="344159606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46828" y="228600"/>
            <a:ext cx="7887572" cy="6180833"/>
          </a:xfrm>
          <a:prstGeom prst="rect">
            <a:avLst/>
          </a:prstGeom>
        </p:spPr>
      </p:pic>
      <p:sp>
        <p:nvSpPr>
          <p:cNvPr id="4" name="Rectangle 2"/>
          <p:cNvSpPr>
            <a:spLocks noChangeArrowheads="1"/>
          </p:cNvSpPr>
          <p:nvPr/>
        </p:nvSpPr>
        <p:spPr bwMode="auto">
          <a:xfrm>
            <a:off x="762000" y="2765492"/>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Rectangle 2"/>
          <p:cNvSpPr>
            <a:spLocks noChangeArrowheads="1"/>
          </p:cNvSpPr>
          <p:nvPr/>
        </p:nvSpPr>
        <p:spPr bwMode="auto">
          <a:xfrm>
            <a:off x="6781800" y="2765491"/>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Rectangle 2"/>
          <p:cNvSpPr>
            <a:spLocks noChangeArrowheads="1"/>
          </p:cNvSpPr>
          <p:nvPr/>
        </p:nvSpPr>
        <p:spPr bwMode="auto">
          <a:xfrm>
            <a:off x="3771900" y="5257800"/>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Rectangle 2"/>
          <p:cNvSpPr>
            <a:spLocks noChangeArrowheads="1"/>
          </p:cNvSpPr>
          <p:nvPr/>
        </p:nvSpPr>
        <p:spPr bwMode="auto">
          <a:xfrm>
            <a:off x="3810000" y="2765490"/>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 name="TextBox 1"/>
          <p:cNvSpPr txBox="1"/>
          <p:nvPr/>
        </p:nvSpPr>
        <p:spPr>
          <a:xfrm>
            <a:off x="3657600" y="228600"/>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smtClean="0">
                <a:solidFill>
                  <a:schemeClr val="bg1"/>
                </a:solidFill>
              </a:rPr>
              <a:t>1. Understand</a:t>
            </a:r>
          </a:p>
          <a:p>
            <a:pPr algn="ctr"/>
            <a:r>
              <a:rPr lang="en-US" b="1" dirty="0">
                <a:solidFill>
                  <a:schemeClr val="bg1"/>
                </a:solidFill>
              </a:rPr>
              <a:t>y</a:t>
            </a:r>
            <a:r>
              <a:rPr lang="en-US" b="1" dirty="0" smtClean="0">
                <a:solidFill>
                  <a:schemeClr val="bg1"/>
                </a:solidFill>
              </a:rPr>
              <a:t>our mission:</a:t>
            </a:r>
          </a:p>
          <a:p>
            <a:pPr algn="ctr"/>
            <a:endParaRPr lang="en-US" sz="1000" b="1" dirty="0">
              <a:solidFill>
                <a:schemeClr val="bg1"/>
              </a:solidFill>
            </a:endParaRPr>
          </a:p>
          <a:p>
            <a:pPr algn="ctr"/>
            <a:r>
              <a:rPr lang="en-US" sz="1400" b="1" dirty="0" smtClean="0">
                <a:solidFill>
                  <a:schemeClr val="bg1"/>
                </a:solidFill>
              </a:rPr>
              <a:t>OVERARCHING MISSION STATEMENT</a:t>
            </a:r>
            <a:endParaRPr lang="en-US" sz="1400" b="1" dirty="0">
              <a:solidFill>
                <a:schemeClr val="bg1"/>
              </a:solidFill>
            </a:endParaRPr>
          </a:p>
        </p:txBody>
      </p:sp>
      <p:sp>
        <p:nvSpPr>
          <p:cNvPr id="8" name="Title 1"/>
          <p:cNvSpPr>
            <a:spLocks noGrp="1"/>
          </p:cNvSpPr>
          <p:nvPr>
            <p:ph type="title" idx="4294967295"/>
          </p:nvPr>
        </p:nvSpPr>
        <p:spPr>
          <a:xfrm>
            <a:off x="457200" y="304800"/>
            <a:ext cx="2286000" cy="1066800"/>
          </a:xfrm>
        </p:spPr>
        <p:txBody>
          <a:bodyPr>
            <a:normAutofit fontScale="90000"/>
          </a:bodyPr>
          <a:lstStyle/>
          <a:p>
            <a:r>
              <a:rPr lang="en-US" dirty="0" smtClean="0"/>
              <a:t>Planning</a:t>
            </a:r>
            <a:br>
              <a:rPr lang="en-US" dirty="0" smtClean="0"/>
            </a:br>
            <a:r>
              <a:rPr lang="en-US" dirty="0" smtClean="0"/>
              <a:t>Cycle</a:t>
            </a:r>
            <a:endParaRPr lang="en-US" dirty="0"/>
          </a:p>
        </p:txBody>
      </p:sp>
    </p:spTree>
    <p:extLst>
      <p:ext uri="{BB962C8B-B14F-4D97-AF65-F5344CB8AC3E}">
        <p14:creationId xmlns:p14="http://schemas.microsoft.com/office/powerpoint/2010/main" val="247714202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5" name="Rectangle 4"/>
          <p:cNvSpPr/>
          <p:nvPr/>
        </p:nvSpPr>
        <p:spPr>
          <a:xfrm>
            <a:off x="76200" y="0"/>
            <a:ext cx="8991600" cy="6705600"/>
          </a:xfrm>
          <a:prstGeom prst="rect">
            <a:avLst/>
          </a:prstGeom>
          <a:solidFill>
            <a:schemeClr val="tx2">
              <a:lumMod val="75000"/>
            </a:schemeClr>
          </a:solid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09600" y="1307842"/>
            <a:ext cx="8001000" cy="5016758"/>
          </a:xfrm>
          <a:prstGeom prst="rect">
            <a:avLst/>
          </a:prstGeom>
          <a:noFill/>
        </p:spPr>
        <p:txBody>
          <a:bodyPr wrap="square" rtlCol="0">
            <a:spAutoFit/>
          </a:bodyPr>
          <a:lstStyle/>
          <a:p>
            <a:r>
              <a:rPr lang="en-US" sz="2000" b="1" dirty="0">
                <a:solidFill>
                  <a:schemeClr val="bg1"/>
                </a:solidFill>
              </a:rPr>
              <a:t>“My mission is to be a Christian role model and leader to my family first, and subsequently to the Mount Vernon Nazarene College community in the context of servant and visionary leadership.</a:t>
            </a:r>
            <a:endParaRPr lang="en-US" sz="2000" dirty="0">
              <a:solidFill>
                <a:schemeClr val="bg1"/>
              </a:solidFill>
            </a:endParaRPr>
          </a:p>
          <a:p>
            <a:r>
              <a:rPr lang="en-US" sz="2000" b="1" dirty="0">
                <a:solidFill>
                  <a:schemeClr val="bg1"/>
                </a:solidFill>
              </a:rPr>
              <a:t> </a:t>
            </a:r>
            <a:endParaRPr lang="en-US" sz="2000" dirty="0">
              <a:solidFill>
                <a:schemeClr val="bg1"/>
              </a:solidFill>
            </a:endParaRPr>
          </a:p>
          <a:p>
            <a:r>
              <a:rPr lang="en-US" sz="2000" b="1" dirty="0">
                <a:solidFill>
                  <a:schemeClr val="bg1"/>
                </a:solidFill>
              </a:rPr>
              <a:t>I will give attention to the financial needs of my family, including retirement, and keep myself physically and emotionally conditioned to enable me to function with maximum effectiveness.</a:t>
            </a:r>
            <a:endParaRPr lang="en-US" sz="2000" dirty="0">
              <a:solidFill>
                <a:schemeClr val="bg1"/>
              </a:solidFill>
            </a:endParaRPr>
          </a:p>
          <a:p>
            <a:r>
              <a:rPr lang="en-US" sz="2000" b="1" dirty="0">
                <a:solidFill>
                  <a:schemeClr val="bg1"/>
                </a:solidFill>
              </a:rPr>
              <a:t> </a:t>
            </a:r>
            <a:endParaRPr lang="en-US" sz="2000" dirty="0">
              <a:solidFill>
                <a:schemeClr val="bg1"/>
              </a:solidFill>
            </a:endParaRPr>
          </a:p>
          <a:p>
            <a:r>
              <a:rPr lang="en-US" sz="2000" b="1" dirty="0">
                <a:solidFill>
                  <a:schemeClr val="bg1"/>
                </a:solidFill>
              </a:rPr>
              <a:t>I am a growing professional who gives priority time to strategic planning for the institution I serve. In this context, I will enable and energize my family, friends, and colleagues to give their best to their unique roles and assignments.</a:t>
            </a:r>
            <a:endParaRPr lang="en-US" sz="2000" dirty="0">
              <a:solidFill>
                <a:schemeClr val="bg1"/>
              </a:solidFill>
            </a:endParaRPr>
          </a:p>
          <a:p>
            <a:r>
              <a:rPr lang="en-US" sz="2000" b="1" dirty="0">
                <a:solidFill>
                  <a:schemeClr val="bg1"/>
                </a:solidFill>
              </a:rPr>
              <a:t> </a:t>
            </a:r>
            <a:endParaRPr lang="en-US" sz="2000" dirty="0">
              <a:solidFill>
                <a:schemeClr val="bg1"/>
              </a:solidFill>
            </a:endParaRPr>
          </a:p>
          <a:p>
            <a:r>
              <a:rPr lang="en-US" sz="2000" b="1" dirty="0">
                <a:solidFill>
                  <a:schemeClr val="bg1"/>
                </a:solidFill>
              </a:rPr>
              <a:t>All of my activities initiate from and operate out of a pastoral calling as one who views himself first and foremost as a follower of Jesus who articulates, models, and is committed to His life and teachings</a:t>
            </a:r>
            <a:r>
              <a:rPr lang="en-US" sz="2000" b="1" dirty="0" smtClean="0">
                <a:solidFill>
                  <a:schemeClr val="bg1"/>
                </a:solidFill>
              </a:rPr>
              <a:t>.”</a:t>
            </a:r>
            <a:endParaRPr lang="en-US" sz="2000" dirty="0">
              <a:solidFill>
                <a:schemeClr val="bg1"/>
              </a:solidFill>
            </a:endParaRPr>
          </a:p>
        </p:txBody>
      </p:sp>
      <p:sp>
        <p:nvSpPr>
          <p:cNvPr id="7" name="Rectangle 6"/>
          <p:cNvSpPr/>
          <p:nvPr/>
        </p:nvSpPr>
        <p:spPr>
          <a:xfrm>
            <a:off x="914947" y="159603"/>
            <a:ext cx="7314118" cy="830997"/>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4800" b="1" dirty="0" smtClean="0">
                <a:ln>
                  <a:solidFill>
                    <a:srgbClr val="CC9900"/>
                  </a:solidFill>
                </a:ln>
                <a:solidFill>
                  <a:schemeClr val="bg1"/>
                </a:solidFill>
              </a:rPr>
              <a:t>Personal Mission Statement</a:t>
            </a:r>
            <a:endParaRPr lang="en-US" sz="4800" b="1" dirty="0">
              <a:ln>
                <a:solidFill>
                  <a:srgbClr val="CC9900"/>
                </a:solidFill>
              </a:ln>
              <a:solidFill>
                <a:schemeClr val="bg1"/>
              </a:solidFill>
            </a:endParaRPr>
          </a:p>
        </p:txBody>
      </p:sp>
    </p:spTree>
    <p:extLst>
      <p:ext uri="{BB962C8B-B14F-4D97-AF65-F5344CB8AC3E}">
        <p14:creationId xmlns:p14="http://schemas.microsoft.com/office/powerpoint/2010/main" val="419421257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5" name="Rectangle 4"/>
          <p:cNvSpPr/>
          <p:nvPr/>
        </p:nvSpPr>
        <p:spPr>
          <a:xfrm>
            <a:off x="76200" y="76200"/>
            <a:ext cx="8991600" cy="6705600"/>
          </a:xfrm>
          <a:prstGeom prst="rect">
            <a:avLst/>
          </a:prstGeom>
          <a:solidFill>
            <a:schemeClr val="tx2">
              <a:lumMod val="75000"/>
            </a:schemeClr>
          </a:solid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09600" y="1813679"/>
            <a:ext cx="8077200" cy="4001095"/>
          </a:xfrm>
          <a:prstGeom prst="rect">
            <a:avLst/>
          </a:prstGeom>
          <a:noFill/>
        </p:spPr>
        <p:txBody>
          <a:bodyPr wrap="square" rtlCol="0">
            <a:spAutoFit/>
          </a:bodyPr>
          <a:lstStyle/>
          <a:p>
            <a:r>
              <a:rPr lang="en-US" sz="2400" dirty="0" smtClean="0">
                <a:solidFill>
                  <a:schemeClr val="bg1"/>
                </a:solidFill>
              </a:rPr>
              <a:t>On </a:t>
            </a:r>
            <a:r>
              <a:rPr lang="en-US" sz="2400" dirty="0">
                <a:solidFill>
                  <a:schemeClr val="bg1"/>
                </a:solidFill>
              </a:rPr>
              <a:t>August 1, 2009, I revised the above personal mission statement to reflect a new phase of ministry to which I had been called following my retirement form MVNU:</a:t>
            </a:r>
          </a:p>
          <a:p>
            <a:r>
              <a:rPr lang="en-US" sz="2000" dirty="0">
                <a:solidFill>
                  <a:schemeClr val="bg1"/>
                </a:solidFill>
              </a:rPr>
              <a:t> </a:t>
            </a:r>
          </a:p>
          <a:p>
            <a:r>
              <a:rPr lang="en-US" sz="2400" b="1" dirty="0">
                <a:solidFill>
                  <a:schemeClr val="bg1"/>
                </a:solidFill>
              </a:rPr>
              <a:t>“I want my ‘senior’ years to be characterized by personal growth, professional development, maturing faith, mentoring leaders, nurturing family, cultivating friendships, compassion for the poor, and passing on to a new generation of  Christian leaders, particularly through writing, what has been so freely passed on to me.”</a:t>
            </a:r>
          </a:p>
          <a:p>
            <a:endParaRPr lang="en-US" dirty="0"/>
          </a:p>
        </p:txBody>
      </p:sp>
      <p:sp>
        <p:nvSpPr>
          <p:cNvPr id="7" name="Rectangle 6"/>
          <p:cNvSpPr/>
          <p:nvPr/>
        </p:nvSpPr>
        <p:spPr>
          <a:xfrm>
            <a:off x="1122922" y="344269"/>
            <a:ext cx="6898171" cy="646331"/>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3600" b="1" dirty="0" smtClean="0">
                <a:ln>
                  <a:solidFill>
                    <a:srgbClr val="CC9900"/>
                  </a:solidFill>
                </a:ln>
                <a:solidFill>
                  <a:schemeClr val="bg1"/>
                </a:solidFill>
              </a:rPr>
              <a:t>Personal Mission Statement (cont.)</a:t>
            </a:r>
            <a:endParaRPr lang="en-US" sz="3600" b="1" dirty="0">
              <a:ln>
                <a:solidFill>
                  <a:srgbClr val="CC9900"/>
                </a:solidFill>
              </a:ln>
              <a:solidFill>
                <a:schemeClr val="bg1"/>
              </a:solidFill>
            </a:endParaRPr>
          </a:p>
        </p:txBody>
      </p:sp>
    </p:spTree>
    <p:extLst>
      <p:ext uri="{BB962C8B-B14F-4D97-AF65-F5344CB8AC3E}">
        <p14:creationId xmlns:p14="http://schemas.microsoft.com/office/powerpoint/2010/main" val="368790780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6828" y="228600"/>
            <a:ext cx="7887572" cy="6180833"/>
          </a:xfrm>
          <a:prstGeom prst="rect">
            <a:avLst/>
          </a:prstGeom>
        </p:spPr>
      </p:pic>
      <p:sp>
        <p:nvSpPr>
          <p:cNvPr id="4" name="Rectangle 2"/>
          <p:cNvSpPr>
            <a:spLocks noChangeArrowheads="1"/>
          </p:cNvSpPr>
          <p:nvPr/>
        </p:nvSpPr>
        <p:spPr bwMode="auto">
          <a:xfrm>
            <a:off x="762000" y="2765492"/>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Rectangle 2"/>
          <p:cNvSpPr>
            <a:spLocks noChangeArrowheads="1"/>
          </p:cNvSpPr>
          <p:nvPr/>
        </p:nvSpPr>
        <p:spPr bwMode="auto">
          <a:xfrm>
            <a:off x="6781800" y="2765491"/>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Rectangle 2"/>
          <p:cNvSpPr>
            <a:spLocks noChangeArrowheads="1"/>
          </p:cNvSpPr>
          <p:nvPr/>
        </p:nvSpPr>
        <p:spPr bwMode="auto">
          <a:xfrm>
            <a:off x="3771900" y="5257800"/>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Box 6"/>
          <p:cNvSpPr txBox="1"/>
          <p:nvPr/>
        </p:nvSpPr>
        <p:spPr>
          <a:xfrm>
            <a:off x="3657600" y="228600"/>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smtClean="0">
                <a:solidFill>
                  <a:schemeClr val="bg1"/>
                </a:solidFill>
              </a:rPr>
              <a:t>1. Understand</a:t>
            </a:r>
          </a:p>
          <a:p>
            <a:pPr algn="ctr"/>
            <a:r>
              <a:rPr lang="en-US" b="1" dirty="0" smtClean="0">
                <a:solidFill>
                  <a:schemeClr val="bg1"/>
                </a:solidFill>
              </a:rPr>
              <a:t>your mission:</a:t>
            </a:r>
          </a:p>
          <a:p>
            <a:pPr algn="ctr"/>
            <a:endParaRPr lang="en-US" sz="1000" b="1" dirty="0">
              <a:solidFill>
                <a:schemeClr val="bg1"/>
              </a:solidFill>
            </a:endParaRPr>
          </a:p>
          <a:p>
            <a:pPr algn="ctr"/>
            <a:r>
              <a:rPr lang="en-US" sz="1400" b="1" dirty="0" smtClean="0">
                <a:solidFill>
                  <a:schemeClr val="bg1"/>
                </a:solidFill>
              </a:rPr>
              <a:t>OVERARCHING MISSION STATEMENT</a:t>
            </a:r>
            <a:endParaRPr lang="en-US" sz="1400" b="1" dirty="0">
              <a:solidFill>
                <a:schemeClr val="bg1"/>
              </a:solidFill>
            </a:endParaRPr>
          </a:p>
        </p:txBody>
      </p:sp>
      <p:sp>
        <p:nvSpPr>
          <p:cNvPr id="8" name="TextBox 7"/>
          <p:cNvSpPr txBox="1"/>
          <p:nvPr/>
        </p:nvSpPr>
        <p:spPr>
          <a:xfrm>
            <a:off x="3581400" y="2669738"/>
            <a:ext cx="1981200" cy="1292662"/>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smtClean="0">
                <a:solidFill>
                  <a:schemeClr val="bg1"/>
                </a:solidFill>
              </a:rPr>
              <a:t>Continually</a:t>
            </a:r>
          </a:p>
          <a:p>
            <a:pPr algn="ctr"/>
            <a:r>
              <a:rPr lang="en-US" b="1" dirty="0" smtClean="0">
                <a:solidFill>
                  <a:schemeClr val="bg1"/>
                </a:solidFill>
              </a:rPr>
              <a:t>review and revise</a:t>
            </a:r>
          </a:p>
          <a:p>
            <a:pPr algn="ctr"/>
            <a:r>
              <a:rPr lang="en-US" b="1" dirty="0">
                <a:solidFill>
                  <a:schemeClr val="bg1"/>
                </a:solidFill>
              </a:rPr>
              <a:t>y</a:t>
            </a:r>
            <a:r>
              <a:rPr lang="en-US" b="1" dirty="0" smtClean="0">
                <a:solidFill>
                  <a:schemeClr val="bg1"/>
                </a:solidFill>
              </a:rPr>
              <a:t>our strategy:</a:t>
            </a:r>
          </a:p>
          <a:p>
            <a:pPr algn="ctr"/>
            <a:endParaRPr lang="en-US" sz="1000" b="1" dirty="0">
              <a:solidFill>
                <a:schemeClr val="bg1"/>
              </a:solidFill>
            </a:endParaRPr>
          </a:p>
          <a:p>
            <a:pPr algn="ctr"/>
            <a:r>
              <a:rPr lang="en-US" sz="1400" b="1" dirty="0" smtClean="0">
                <a:solidFill>
                  <a:schemeClr val="bg1"/>
                </a:solidFill>
              </a:rPr>
              <a:t>REVIEW AND REVISE</a:t>
            </a:r>
            <a:endParaRPr lang="en-US" sz="1400" b="1" dirty="0">
              <a:solidFill>
                <a:schemeClr val="bg1"/>
              </a:solidFill>
            </a:endParaRPr>
          </a:p>
        </p:txBody>
      </p:sp>
      <p:sp>
        <p:nvSpPr>
          <p:cNvPr id="9" name="Title 1"/>
          <p:cNvSpPr>
            <a:spLocks noGrp="1"/>
          </p:cNvSpPr>
          <p:nvPr>
            <p:ph type="title" idx="4294967295"/>
          </p:nvPr>
        </p:nvSpPr>
        <p:spPr>
          <a:xfrm>
            <a:off x="457200" y="304800"/>
            <a:ext cx="2286000" cy="1066800"/>
          </a:xfrm>
        </p:spPr>
        <p:txBody>
          <a:bodyPr>
            <a:normAutofit fontScale="90000"/>
          </a:bodyPr>
          <a:lstStyle/>
          <a:p>
            <a:r>
              <a:rPr lang="en-US" dirty="0" smtClean="0"/>
              <a:t>Planning</a:t>
            </a:r>
            <a:br>
              <a:rPr lang="en-US" dirty="0" smtClean="0"/>
            </a:br>
            <a:r>
              <a:rPr lang="en-US" dirty="0" smtClean="0"/>
              <a:t>Cycle</a:t>
            </a:r>
            <a:endParaRPr lang="en-US" dirty="0"/>
          </a:p>
        </p:txBody>
      </p:sp>
    </p:spTree>
    <p:extLst>
      <p:ext uri="{BB962C8B-B14F-4D97-AF65-F5344CB8AC3E}">
        <p14:creationId xmlns:p14="http://schemas.microsoft.com/office/powerpoint/2010/main" val="21788380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7315200" cy="923330"/>
          </a:xfrm>
          <a:prstGeom prst="rect">
            <a:avLst/>
          </a:prstGeom>
          <a:noFill/>
        </p:spPr>
        <p:txBody>
          <a:bodyPr wrap="square" rtlCol="0">
            <a:spAutoFit/>
          </a:bodyPr>
          <a:lstStyle/>
          <a:p>
            <a:pPr algn="ctr"/>
            <a:r>
              <a:rPr lang="en-US" sz="5400" dirty="0" smtClean="0">
                <a:ln>
                  <a:solidFill>
                    <a:sysClr val="windowText" lastClr="000000"/>
                  </a:solidFill>
                </a:ln>
                <a:solidFill>
                  <a:srgbClr val="CC9900"/>
                </a:solidFill>
                <a:latin typeface="Arial Black" pitchFamily="34" charset="0"/>
              </a:rPr>
              <a:t>Course Themes</a:t>
            </a:r>
            <a:endParaRPr lang="en-US" sz="5400" dirty="0">
              <a:ln>
                <a:solidFill>
                  <a:sysClr val="windowText" lastClr="000000"/>
                </a:solidFill>
              </a:ln>
              <a:solidFill>
                <a:srgbClr val="CC9900"/>
              </a:solidFill>
              <a:latin typeface="Arial Black" pitchFamily="34" charset="0"/>
            </a:endParaRPr>
          </a:p>
        </p:txBody>
      </p:sp>
      <p:sp>
        <p:nvSpPr>
          <p:cNvPr id="5" name="TextBox 4"/>
          <p:cNvSpPr txBox="1"/>
          <p:nvPr/>
        </p:nvSpPr>
        <p:spPr>
          <a:xfrm>
            <a:off x="381000" y="990600"/>
            <a:ext cx="8534400" cy="5801588"/>
          </a:xfrm>
          <a:prstGeom prst="rect">
            <a:avLst/>
          </a:prstGeom>
          <a:noFill/>
        </p:spPr>
        <p:txBody>
          <a:bodyPr wrap="square" rtlCol="0">
            <a:spAutoFit/>
          </a:bodyPr>
          <a:lstStyle/>
          <a:p>
            <a:pPr>
              <a:spcAft>
                <a:spcPts val="600"/>
              </a:spcAft>
            </a:pPr>
            <a:r>
              <a:rPr lang="en-US" sz="2400" dirty="0" smtClean="0">
                <a:latin typeface="Arial Rounded MT Bold" pitchFamily="34" charset="0"/>
              </a:rPr>
              <a:t>The </a:t>
            </a:r>
            <a:r>
              <a:rPr lang="en-US" sz="2800" b="1" dirty="0" smtClean="0">
                <a:solidFill>
                  <a:srgbClr val="66FF33"/>
                </a:solidFill>
                <a:latin typeface="Arial Rounded MT Bold" pitchFamily="34" charset="0"/>
              </a:rPr>
              <a:t>MOTIVATION</a:t>
            </a:r>
            <a:r>
              <a:rPr lang="en-US" sz="2400" dirty="0" smtClean="0">
                <a:latin typeface="Arial Rounded MT Bold" pitchFamily="34" charset="0"/>
              </a:rPr>
              <a:t> of servant leadership is 	grounded in a theology of church and ministry.</a:t>
            </a:r>
          </a:p>
          <a:p>
            <a:pPr>
              <a:spcAft>
                <a:spcPts val="600"/>
              </a:spcAft>
            </a:pPr>
            <a:r>
              <a:rPr lang="en-US" sz="2400" dirty="0" smtClean="0">
                <a:latin typeface="Arial Rounded MT Bold" pitchFamily="34" charset="0"/>
              </a:rPr>
              <a:t>The </a:t>
            </a:r>
            <a:r>
              <a:rPr lang="en-US" sz="2800" b="1" dirty="0" smtClean="0">
                <a:solidFill>
                  <a:srgbClr val="66FF33"/>
                </a:solidFill>
                <a:latin typeface="Arial Rounded MT Bold" pitchFamily="34" charset="0"/>
              </a:rPr>
              <a:t>LIFESTYLE</a:t>
            </a:r>
            <a:r>
              <a:rPr lang="en-US" sz="2800" dirty="0" smtClean="0">
                <a:solidFill>
                  <a:srgbClr val="66FF33"/>
                </a:solidFill>
                <a:latin typeface="Arial Rounded MT Bold" pitchFamily="34" charset="0"/>
              </a:rPr>
              <a:t> </a:t>
            </a:r>
            <a:r>
              <a:rPr lang="en-US" sz="2400" dirty="0" smtClean="0">
                <a:latin typeface="Arial Rounded MT Bold" pitchFamily="34" charset="0"/>
              </a:rPr>
              <a:t>of servant leadership is 	characterized by a passion for Christlikeness.</a:t>
            </a:r>
          </a:p>
          <a:p>
            <a:pPr>
              <a:spcAft>
                <a:spcPts val="600"/>
              </a:spcAft>
            </a:pPr>
            <a:r>
              <a:rPr lang="en-US" sz="2400" dirty="0" smtClean="0">
                <a:latin typeface="Arial Rounded MT Bold" pitchFamily="34" charset="0"/>
              </a:rPr>
              <a:t>The </a:t>
            </a:r>
            <a:r>
              <a:rPr lang="en-US" sz="2800" b="1" dirty="0" smtClean="0">
                <a:solidFill>
                  <a:srgbClr val="66FF33"/>
                </a:solidFill>
                <a:latin typeface="Arial Rounded MT Bold" pitchFamily="34" charset="0"/>
              </a:rPr>
              <a:t>GOAL</a:t>
            </a:r>
            <a:r>
              <a:rPr lang="en-US" sz="2800" dirty="0" smtClean="0">
                <a:solidFill>
                  <a:srgbClr val="66FF33"/>
                </a:solidFill>
                <a:latin typeface="Arial Rounded MT Bold" pitchFamily="34" charset="0"/>
              </a:rPr>
              <a:t> </a:t>
            </a:r>
            <a:r>
              <a:rPr lang="en-US" sz="2400" dirty="0" smtClean="0">
                <a:latin typeface="Arial Rounded MT Bold" pitchFamily="34" charset="0"/>
              </a:rPr>
              <a:t>of servant leadership is reconciliation, 	transformation, and disciple-making, 		individually and collectively.</a:t>
            </a:r>
          </a:p>
          <a:p>
            <a:pPr>
              <a:spcAft>
                <a:spcPts val="600"/>
              </a:spcAft>
            </a:pPr>
            <a:r>
              <a:rPr lang="en-US" sz="2400" dirty="0" smtClean="0">
                <a:latin typeface="Arial Rounded MT Bold" pitchFamily="34" charset="0"/>
              </a:rPr>
              <a:t>The </a:t>
            </a:r>
            <a:r>
              <a:rPr lang="en-US" sz="2800" b="1" dirty="0" smtClean="0">
                <a:solidFill>
                  <a:srgbClr val="66FF33"/>
                </a:solidFill>
                <a:latin typeface="Arial Rounded MT Bold" pitchFamily="34" charset="0"/>
              </a:rPr>
              <a:t>METHOD</a:t>
            </a:r>
            <a:r>
              <a:rPr lang="en-US" sz="2800" dirty="0" smtClean="0">
                <a:solidFill>
                  <a:srgbClr val="66FF33"/>
                </a:solidFill>
                <a:latin typeface="Arial Rounded MT Bold" pitchFamily="34" charset="0"/>
              </a:rPr>
              <a:t> </a:t>
            </a:r>
            <a:r>
              <a:rPr lang="en-US" sz="2400" dirty="0" smtClean="0">
                <a:latin typeface="Arial Rounded MT Bold" pitchFamily="34" charset="0"/>
              </a:rPr>
              <a:t>of servant leadership is example, 	visioning, “strengths-development,” and teaching.</a:t>
            </a:r>
          </a:p>
          <a:p>
            <a:pPr>
              <a:spcAft>
                <a:spcPts val="600"/>
              </a:spcAft>
            </a:pPr>
            <a:r>
              <a:rPr lang="en-US" sz="2400" dirty="0" smtClean="0">
                <a:latin typeface="Arial Rounded MT Bold" pitchFamily="34" charset="0"/>
              </a:rPr>
              <a:t>The </a:t>
            </a:r>
            <a:r>
              <a:rPr lang="en-US" sz="2800" b="1" dirty="0" smtClean="0">
                <a:solidFill>
                  <a:srgbClr val="66FF33"/>
                </a:solidFill>
                <a:latin typeface="Arial Rounded MT Bold" pitchFamily="34" charset="0"/>
              </a:rPr>
              <a:t>PAIN</a:t>
            </a:r>
            <a:r>
              <a:rPr lang="en-US" sz="2800" dirty="0" smtClean="0">
                <a:solidFill>
                  <a:srgbClr val="66FF33"/>
                </a:solidFill>
                <a:latin typeface="Arial Rounded MT Bold" pitchFamily="34" charset="0"/>
              </a:rPr>
              <a:t> </a:t>
            </a:r>
            <a:r>
              <a:rPr lang="en-US" sz="2400" dirty="0" smtClean="0">
                <a:latin typeface="Arial Rounded MT Bold" pitchFamily="34" charset="0"/>
              </a:rPr>
              <a:t>of servant leadership is experienced in 	the tension when good and Godly people collide.</a:t>
            </a:r>
          </a:p>
          <a:p>
            <a:pPr>
              <a:spcAft>
                <a:spcPts val="600"/>
              </a:spcAft>
            </a:pPr>
            <a:r>
              <a:rPr lang="en-US" sz="2400" dirty="0" smtClean="0">
                <a:latin typeface="Arial Rounded MT Bold" pitchFamily="34" charset="0"/>
              </a:rPr>
              <a:t>The </a:t>
            </a:r>
            <a:r>
              <a:rPr lang="en-US" sz="2800" b="1" dirty="0" smtClean="0">
                <a:solidFill>
                  <a:srgbClr val="66FF33"/>
                </a:solidFill>
                <a:latin typeface="Arial Rounded MT Bold" pitchFamily="34" charset="0"/>
              </a:rPr>
              <a:t>EVIDENCE</a:t>
            </a:r>
            <a:r>
              <a:rPr lang="en-US" sz="2800" dirty="0" smtClean="0">
                <a:solidFill>
                  <a:srgbClr val="66FF33"/>
                </a:solidFill>
                <a:latin typeface="Arial Rounded MT Bold" pitchFamily="34" charset="0"/>
              </a:rPr>
              <a:t> </a:t>
            </a:r>
            <a:r>
              <a:rPr lang="en-US" sz="2400" dirty="0" smtClean="0">
                <a:latin typeface="Arial Rounded MT Bold" pitchFamily="34" charset="0"/>
              </a:rPr>
              <a:t>of servant leadership is 			in the qualitative growth of the led.</a:t>
            </a:r>
            <a:endParaRPr lang="en-US" sz="2400" dirty="0">
              <a:latin typeface="Arial Rounded MT Bold" pitchFamily="34" charset="0"/>
            </a:endParaRPr>
          </a:p>
        </p:txBody>
      </p:sp>
    </p:spTree>
    <p:extLst>
      <p:ext uri="{BB962C8B-B14F-4D97-AF65-F5344CB8AC3E}">
        <p14:creationId xmlns:p14="http://schemas.microsoft.com/office/powerpoint/2010/main" val="37154906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6828" y="228600"/>
            <a:ext cx="7887572" cy="6180833"/>
          </a:xfrm>
          <a:prstGeom prst="rect">
            <a:avLst/>
          </a:prstGeom>
        </p:spPr>
      </p:pic>
      <p:sp>
        <p:nvSpPr>
          <p:cNvPr id="4" name="Rectangle 2"/>
          <p:cNvSpPr>
            <a:spLocks noChangeArrowheads="1"/>
          </p:cNvSpPr>
          <p:nvPr/>
        </p:nvSpPr>
        <p:spPr bwMode="auto">
          <a:xfrm>
            <a:off x="762000" y="2765492"/>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Rectangle 2"/>
          <p:cNvSpPr>
            <a:spLocks noChangeArrowheads="1"/>
          </p:cNvSpPr>
          <p:nvPr/>
        </p:nvSpPr>
        <p:spPr bwMode="auto">
          <a:xfrm>
            <a:off x="3771900" y="5257800"/>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Box 4"/>
          <p:cNvSpPr txBox="1"/>
          <p:nvPr/>
        </p:nvSpPr>
        <p:spPr>
          <a:xfrm>
            <a:off x="3657600" y="228600"/>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smtClean="0">
                <a:solidFill>
                  <a:schemeClr val="bg1"/>
                </a:solidFill>
              </a:rPr>
              <a:t>1. Understand</a:t>
            </a:r>
          </a:p>
          <a:p>
            <a:pPr algn="ctr"/>
            <a:r>
              <a:rPr lang="en-US" b="1" dirty="0" smtClean="0">
                <a:solidFill>
                  <a:schemeClr val="bg1"/>
                </a:solidFill>
              </a:rPr>
              <a:t>Your mission:</a:t>
            </a:r>
          </a:p>
          <a:p>
            <a:pPr algn="ctr"/>
            <a:endParaRPr lang="en-US" sz="1000" b="1" dirty="0">
              <a:solidFill>
                <a:schemeClr val="bg1"/>
              </a:solidFill>
            </a:endParaRPr>
          </a:p>
          <a:p>
            <a:pPr algn="ctr"/>
            <a:r>
              <a:rPr lang="en-US" sz="1400" b="1" dirty="0" smtClean="0">
                <a:solidFill>
                  <a:schemeClr val="bg1"/>
                </a:solidFill>
              </a:rPr>
              <a:t>OVERARCHING MISSION STATEMENT</a:t>
            </a:r>
            <a:endParaRPr lang="en-US" sz="1400" b="1" dirty="0">
              <a:solidFill>
                <a:schemeClr val="bg1"/>
              </a:solidFill>
            </a:endParaRPr>
          </a:p>
        </p:txBody>
      </p:sp>
      <p:sp>
        <p:nvSpPr>
          <p:cNvPr id="7" name="TextBox 6"/>
          <p:cNvSpPr txBox="1"/>
          <p:nvPr/>
        </p:nvSpPr>
        <p:spPr>
          <a:xfrm>
            <a:off x="3581400" y="2669738"/>
            <a:ext cx="1981200" cy="1292662"/>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smtClean="0">
                <a:solidFill>
                  <a:schemeClr val="bg1"/>
                </a:solidFill>
              </a:rPr>
              <a:t>Continually</a:t>
            </a:r>
          </a:p>
          <a:p>
            <a:pPr algn="ctr"/>
            <a:r>
              <a:rPr lang="en-US" b="1" dirty="0" smtClean="0">
                <a:solidFill>
                  <a:schemeClr val="bg1"/>
                </a:solidFill>
              </a:rPr>
              <a:t>review and revise</a:t>
            </a:r>
          </a:p>
          <a:p>
            <a:pPr algn="ctr"/>
            <a:r>
              <a:rPr lang="en-US" b="1" dirty="0">
                <a:solidFill>
                  <a:schemeClr val="bg1"/>
                </a:solidFill>
              </a:rPr>
              <a:t>y</a:t>
            </a:r>
            <a:r>
              <a:rPr lang="en-US" b="1" dirty="0" smtClean="0">
                <a:solidFill>
                  <a:schemeClr val="bg1"/>
                </a:solidFill>
              </a:rPr>
              <a:t>our strategy:</a:t>
            </a:r>
          </a:p>
          <a:p>
            <a:pPr algn="ctr"/>
            <a:endParaRPr lang="en-US" sz="1000" b="1" dirty="0">
              <a:solidFill>
                <a:schemeClr val="bg1"/>
              </a:solidFill>
            </a:endParaRPr>
          </a:p>
          <a:p>
            <a:pPr algn="ctr"/>
            <a:r>
              <a:rPr lang="en-US" sz="1400" b="1" dirty="0" smtClean="0">
                <a:solidFill>
                  <a:schemeClr val="bg1"/>
                </a:solidFill>
              </a:rPr>
              <a:t>REVIEW AND REVISE</a:t>
            </a:r>
            <a:endParaRPr lang="en-US" sz="1400" b="1" dirty="0">
              <a:solidFill>
                <a:schemeClr val="bg1"/>
              </a:solidFill>
            </a:endParaRPr>
          </a:p>
        </p:txBody>
      </p:sp>
      <p:sp>
        <p:nvSpPr>
          <p:cNvPr id="8" name="TextBox 7"/>
          <p:cNvSpPr txBox="1"/>
          <p:nvPr/>
        </p:nvSpPr>
        <p:spPr>
          <a:xfrm>
            <a:off x="6781800" y="2655094"/>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smtClean="0">
                <a:solidFill>
                  <a:schemeClr val="bg1"/>
                </a:solidFill>
              </a:rPr>
              <a:t>2. Assess your situation:</a:t>
            </a:r>
          </a:p>
          <a:p>
            <a:pPr algn="ctr"/>
            <a:endParaRPr lang="en-US" sz="1000" b="1" dirty="0">
              <a:solidFill>
                <a:schemeClr val="bg1"/>
              </a:solidFill>
            </a:endParaRPr>
          </a:p>
          <a:p>
            <a:pPr algn="ctr"/>
            <a:r>
              <a:rPr lang="en-US" sz="1400" b="1" dirty="0" smtClean="0">
                <a:solidFill>
                  <a:schemeClr val="bg1"/>
                </a:solidFill>
              </a:rPr>
              <a:t>SITUATION</a:t>
            </a:r>
          </a:p>
          <a:p>
            <a:pPr algn="ctr"/>
            <a:r>
              <a:rPr lang="en-US" sz="1400" b="1" dirty="0" smtClean="0">
                <a:solidFill>
                  <a:schemeClr val="bg1"/>
                </a:solidFill>
              </a:rPr>
              <a:t>ASSESSMENT</a:t>
            </a:r>
            <a:endParaRPr lang="en-US" sz="1400" b="1" dirty="0">
              <a:solidFill>
                <a:schemeClr val="bg1"/>
              </a:solidFill>
            </a:endParaRPr>
          </a:p>
        </p:txBody>
      </p:sp>
      <p:sp>
        <p:nvSpPr>
          <p:cNvPr id="9" name="Title 1"/>
          <p:cNvSpPr>
            <a:spLocks noGrp="1"/>
          </p:cNvSpPr>
          <p:nvPr>
            <p:ph type="title" idx="4294967295"/>
          </p:nvPr>
        </p:nvSpPr>
        <p:spPr>
          <a:xfrm>
            <a:off x="457200" y="304800"/>
            <a:ext cx="2286000" cy="1066800"/>
          </a:xfrm>
        </p:spPr>
        <p:txBody>
          <a:bodyPr>
            <a:normAutofit fontScale="90000"/>
          </a:bodyPr>
          <a:lstStyle/>
          <a:p>
            <a:r>
              <a:rPr lang="en-US" dirty="0" smtClean="0"/>
              <a:t>Planning</a:t>
            </a:r>
            <a:br>
              <a:rPr lang="en-US" dirty="0" smtClean="0"/>
            </a:br>
            <a:r>
              <a:rPr lang="en-US" dirty="0" smtClean="0"/>
              <a:t>Cycle</a:t>
            </a:r>
            <a:endParaRPr lang="en-US" dirty="0"/>
          </a:p>
        </p:txBody>
      </p:sp>
    </p:spTree>
    <p:extLst>
      <p:ext uri="{BB962C8B-B14F-4D97-AF65-F5344CB8AC3E}">
        <p14:creationId xmlns:p14="http://schemas.microsoft.com/office/powerpoint/2010/main" val="377078014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33400" y="397401"/>
            <a:ext cx="8001000" cy="5478423"/>
          </a:xfrm>
          <a:prstGeom prst="rect">
            <a:avLst/>
          </a:prstGeom>
        </p:spPr>
        <p:txBody>
          <a:bodyPr wrap="square">
            <a:spAutoFit/>
          </a:bodyPr>
          <a:lstStyle/>
          <a:p>
            <a:pPr algn="ctr"/>
            <a:r>
              <a:rPr lang="en-US" sz="4800" b="1" dirty="0">
                <a:ln>
                  <a:solidFill>
                    <a:srgbClr val="CC9900"/>
                  </a:solidFill>
                </a:ln>
              </a:rPr>
              <a:t>CONSTITUENCY ASSESSMENT</a:t>
            </a:r>
          </a:p>
          <a:p>
            <a:pPr algn="ctr"/>
            <a:r>
              <a:rPr lang="en-US" sz="2800" dirty="0"/>
              <a:t>(CONGREGATIONAL ANALYSIS, </a:t>
            </a:r>
            <a:endParaRPr lang="en-US" sz="2800" dirty="0" smtClean="0"/>
          </a:p>
          <a:p>
            <a:pPr algn="ctr"/>
            <a:r>
              <a:rPr lang="en-US" sz="2800" dirty="0" smtClean="0"/>
              <a:t>SITUATION </a:t>
            </a:r>
            <a:r>
              <a:rPr lang="en-US" sz="2800" dirty="0"/>
              <a:t>ANALYSIS, GROUP NEEDS ASSESSMENT)</a:t>
            </a:r>
          </a:p>
          <a:p>
            <a:r>
              <a:rPr lang="en-US" sz="2800" dirty="0"/>
              <a:t>  </a:t>
            </a:r>
          </a:p>
          <a:p>
            <a:pPr algn="ctr">
              <a:spcAft>
                <a:spcPts val="1200"/>
              </a:spcAft>
            </a:pPr>
            <a:r>
              <a:rPr lang="en-US" sz="2800" dirty="0">
                <a:latin typeface="Arial Rounded MT Bold" pitchFamily="34" charset="0"/>
              </a:rPr>
              <a:t>“UNDERSTANDING WHERE </a:t>
            </a:r>
            <a:endParaRPr lang="en-US" sz="2800" dirty="0" smtClean="0">
              <a:latin typeface="Arial Rounded MT Bold" pitchFamily="34" charset="0"/>
            </a:endParaRPr>
          </a:p>
          <a:p>
            <a:pPr algn="ctr">
              <a:spcAft>
                <a:spcPts val="1200"/>
              </a:spcAft>
            </a:pPr>
            <a:r>
              <a:rPr lang="en-US" sz="2800" dirty="0" smtClean="0">
                <a:latin typeface="Arial Rounded MT Bold" pitchFamily="34" charset="0"/>
              </a:rPr>
              <a:t>YOU </a:t>
            </a:r>
            <a:r>
              <a:rPr lang="en-US" sz="2800" dirty="0">
                <a:latin typeface="Arial Rounded MT Bold" pitchFamily="34" charset="0"/>
              </a:rPr>
              <a:t>AND YOUR PEOPLE ARE </a:t>
            </a:r>
            <a:r>
              <a:rPr lang="en-US" sz="2800" i="1" dirty="0" smtClean="0">
                <a:latin typeface="Arial Rounded MT Bold" pitchFamily="34" charset="0"/>
              </a:rPr>
              <a:t>NOW </a:t>
            </a:r>
            <a:r>
              <a:rPr lang="en-US" sz="2800" dirty="0" smtClean="0">
                <a:latin typeface="Arial Rounded MT Bold" pitchFamily="34" charset="0"/>
              </a:rPr>
              <a:t> </a:t>
            </a:r>
          </a:p>
          <a:p>
            <a:pPr algn="ctr">
              <a:spcAft>
                <a:spcPts val="1200"/>
              </a:spcAft>
            </a:pPr>
            <a:r>
              <a:rPr lang="en-US" sz="2800" dirty="0" smtClean="0">
                <a:latin typeface="Arial Rounded MT Bold" pitchFamily="34" charset="0"/>
              </a:rPr>
              <a:t>AS </a:t>
            </a:r>
            <a:r>
              <a:rPr lang="en-US" sz="2800" dirty="0">
                <a:latin typeface="Arial Rounded MT Bold" pitchFamily="34" charset="0"/>
              </a:rPr>
              <a:t>THE REALISTIC STARTING POINT </a:t>
            </a:r>
            <a:endParaRPr lang="en-US" sz="2800" dirty="0" smtClean="0">
              <a:latin typeface="Arial Rounded MT Bold" pitchFamily="34" charset="0"/>
            </a:endParaRPr>
          </a:p>
          <a:p>
            <a:pPr algn="ctr">
              <a:spcAft>
                <a:spcPts val="1200"/>
              </a:spcAft>
            </a:pPr>
            <a:r>
              <a:rPr lang="en-US" sz="2800" dirty="0" smtClean="0">
                <a:latin typeface="Arial Rounded MT Bold" pitchFamily="34" charset="0"/>
              </a:rPr>
              <a:t>FROM </a:t>
            </a:r>
            <a:r>
              <a:rPr lang="en-US" sz="2800" dirty="0">
                <a:latin typeface="Arial Rounded MT Bold" pitchFamily="34" charset="0"/>
              </a:rPr>
              <a:t>WHICH YOU MOVE TO </a:t>
            </a:r>
            <a:endParaRPr lang="en-US" sz="2800" dirty="0" smtClean="0">
              <a:latin typeface="Arial Rounded MT Bold" pitchFamily="34" charset="0"/>
            </a:endParaRPr>
          </a:p>
          <a:p>
            <a:pPr algn="ctr">
              <a:spcAft>
                <a:spcPts val="1200"/>
              </a:spcAft>
            </a:pPr>
            <a:r>
              <a:rPr lang="en-US" sz="2800" i="1" dirty="0" smtClean="0">
                <a:latin typeface="Arial Rounded MT Bold" pitchFamily="34" charset="0"/>
              </a:rPr>
              <a:t>WHERE</a:t>
            </a:r>
            <a:r>
              <a:rPr lang="en-US" sz="2800" dirty="0" smtClean="0">
                <a:latin typeface="Arial Rounded MT Bold" pitchFamily="34" charset="0"/>
              </a:rPr>
              <a:t> </a:t>
            </a:r>
            <a:r>
              <a:rPr lang="en-US" sz="2800" dirty="0">
                <a:latin typeface="Arial Rounded MT Bold" pitchFamily="34" charset="0"/>
              </a:rPr>
              <a:t>YOU WANT TO GO,</a:t>
            </a:r>
            <a:r>
              <a:rPr lang="en-US" sz="2800" i="1" dirty="0">
                <a:latin typeface="Arial Rounded MT Bold" pitchFamily="34" charset="0"/>
              </a:rPr>
              <a:t> </a:t>
            </a:r>
            <a:endParaRPr lang="en-US" sz="2800" i="1" dirty="0" smtClean="0">
              <a:latin typeface="Arial Rounded MT Bold" pitchFamily="34" charset="0"/>
            </a:endParaRPr>
          </a:p>
          <a:p>
            <a:pPr algn="ctr">
              <a:spcAft>
                <a:spcPts val="1200"/>
              </a:spcAft>
            </a:pPr>
            <a:r>
              <a:rPr lang="en-US" sz="2800" i="1" dirty="0" smtClean="0">
                <a:latin typeface="Arial Rounded MT Bold" pitchFamily="34" charset="0"/>
              </a:rPr>
              <a:t>WHY</a:t>
            </a:r>
            <a:r>
              <a:rPr lang="en-US" sz="2800" dirty="0" smtClean="0">
                <a:latin typeface="Arial Rounded MT Bold" pitchFamily="34" charset="0"/>
              </a:rPr>
              <a:t> </a:t>
            </a:r>
            <a:r>
              <a:rPr lang="en-US" sz="2800" dirty="0">
                <a:latin typeface="Arial Rounded MT Bold" pitchFamily="34" charset="0"/>
              </a:rPr>
              <a:t>YOU NEED TO MOVE.” </a:t>
            </a:r>
          </a:p>
        </p:txBody>
      </p:sp>
    </p:spTree>
    <p:extLst>
      <p:ext uri="{BB962C8B-B14F-4D97-AF65-F5344CB8AC3E}">
        <p14:creationId xmlns:p14="http://schemas.microsoft.com/office/powerpoint/2010/main" val="261030193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747"/>
          <a:stretch/>
        </p:blipFill>
        <p:spPr>
          <a:xfrm>
            <a:off x="0" y="0"/>
            <a:ext cx="9144000" cy="6858000"/>
          </a:xfrm>
          <a:prstGeom prst="rect">
            <a:avLst/>
          </a:prstGeom>
        </p:spPr>
      </p:pic>
      <p:sp>
        <p:nvSpPr>
          <p:cNvPr id="4" name="TextBox 3"/>
          <p:cNvSpPr txBox="1"/>
          <p:nvPr/>
        </p:nvSpPr>
        <p:spPr>
          <a:xfrm>
            <a:off x="4899212" y="685800"/>
            <a:ext cx="4016188" cy="1015663"/>
          </a:xfrm>
          <a:prstGeom prst="rect">
            <a:avLst/>
          </a:prstGeom>
          <a:noFill/>
        </p:spPr>
        <p:txBody>
          <a:bodyPr wrap="square" rtlCol="0">
            <a:spAutoFit/>
          </a:bodyPr>
          <a:lstStyle/>
          <a:p>
            <a:pPr algn="ctr"/>
            <a:r>
              <a:rPr lang="en-US" sz="2000" dirty="0" smtClean="0">
                <a:solidFill>
                  <a:schemeClr val="bg1"/>
                </a:solidFill>
                <a:latin typeface="Arial Rounded MT Bold" pitchFamily="34" charset="0"/>
              </a:rPr>
              <a:t>Flow of </a:t>
            </a:r>
          </a:p>
          <a:p>
            <a:pPr algn="ctr"/>
            <a:r>
              <a:rPr lang="en-US" sz="2000" dirty="0" smtClean="0">
                <a:solidFill>
                  <a:schemeClr val="bg1"/>
                </a:solidFill>
                <a:latin typeface="Arial Rounded MT Bold" pitchFamily="34" charset="0"/>
              </a:rPr>
              <a:t>Institutional/organizational </a:t>
            </a:r>
          </a:p>
          <a:p>
            <a:pPr algn="ctr"/>
            <a:r>
              <a:rPr lang="en-US" sz="2000" dirty="0" smtClean="0">
                <a:solidFill>
                  <a:schemeClr val="bg1"/>
                </a:solidFill>
                <a:latin typeface="Arial Rounded MT Bold" pitchFamily="34" charset="0"/>
              </a:rPr>
              <a:t>Planning Process</a:t>
            </a:r>
            <a:endParaRPr lang="en-US" sz="2000" dirty="0">
              <a:solidFill>
                <a:schemeClr val="bg1"/>
              </a:solidFill>
              <a:latin typeface="Arial Rounded MT Bold" pitchFamily="34" charset="0"/>
            </a:endParaRPr>
          </a:p>
        </p:txBody>
      </p:sp>
    </p:spTree>
    <p:extLst>
      <p:ext uri="{BB962C8B-B14F-4D97-AF65-F5344CB8AC3E}">
        <p14:creationId xmlns:p14="http://schemas.microsoft.com/office/powerpoint/2010/main" val="406695206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6828" y="228600"/>
            <a:ext cx="7887572" cy="6180833"/>
          </a:xfrm>
          <a:prstGeom prst="rect">
            <a:avLst/>
          </a:prstGeom>
        </p:spPr>
      </p:pic>
      <p:sp>
        <p:nvSpPr>
          <p:cNvPr id="4" name="Rectangle 2"/>
          <p:cNvSpPr>
            <a:spLocks noChangeArrowheads="1"/>
          </p:cNvSpPr>
          <p:nvPr/>
        </p:nvSpPr>
        <p:spPr bwMode="auto">
          <a:xfrm>
            <a:off x="762000" y="2765492"/>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Box 4"/>
          <p:cNvSpPr txBox="1"/>
          <p:nvPr/>
        </p:nvSpPr>
        <p:spPr>
          <a:xfrm>
            <a:off x="3657600" y="228600"/>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smtClean="0">
                <a:solidFill>
                  <a:schemeClr val="bg1"/>
                </a:solidFill>
              </a:rPr>
              <a:t>1. Understand</a:t>
            </a:r>
          </a:p>
          <a:p>
            <a:pPr algn="ctr"/>
            <a:r>
              <a:rPr lang="en-US" b="1" dirty="0" smtClean="0">
                <a:solidFill>
                  <a:schemeClr val="bg1"/>
                </a:solidFill>
              </a:rPr>
              <a:t>Your mission:</a:t>
            </a:r>
          </a:p>
          <a:p>
            <a:pPr algn="ctr"/>
            <a:endParaRPr lang="en-US" sz="1000" b="1" dirty="0">
              <a:solidFill>
                <a:schemeClr val="bg1"/>
              </a:solidFill>
            </a:endParaRPr>
          </a:p>
          <a:p>
            <a:pPr algn="ctr"/>
            <a:r>
              <a:rPr lang="en-US" sz="1400" b="1" dirty="0" smtClean="0">
                <a:solidFill>
                  <a:schemeClr val="bg1"/>
                </a:solidFill>
              </a:rPr>
              <a:t>OVERARCHING MISSION STATEMENT</a:t>
            </a:r>
            <a:endParaRPr lang="en-US" sz="1400" b="1" dirty="0">
              <a:solidFill>
                <a:schemeClr val="bg1"/>
              </a:solidFill>
            </a:endParaRPr>
          </a:p>
        </p:txBody>
      </p:sp>
      <p:sp>
        <p:nvSpPr>
          <p:cNvPr id="6" name="TextBox 5"/>
          <p:cNvSpPr txBox="1"/>
          <p:nvPr/>
        </p:nvSpPr>
        <p:spPr>
          <a:xfrm>
            <a:off x="3581400" y="2669738"/>
            <a:ext cx="1981200" cy="1292662"/>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smtClean="0">
                <a:solidFill>
                  <a:schemeClr val="bg1"/>
                </a:solidFill>
              </a:rPr>
              <a:t>Continually</a:t>
            </a:r>
          </a:p>
          <a:p>
            <a:pPr algn="ctr"/>
            <a:r>
              <a:rPr lang="en-US" b="1" dirty="0" smtClean="0">
                <a:solidFill>
                  <a:schemeClr val="bg1"/>
                </a:solidFill>
              </a:rPr>
              <a:t>review and revise</a:t>
            </a:r>
          </a:p>
          <a:p>
            <a:pPr algn="ctr"/>
            <a:r>
              <a:rPr lang="en-US" b="1" dirty="0">
                <a:solidFill>
                  <a:schemeClr val="bg1"/>
                </a:solidFill>
              </a:rPr>
              <a:t>y</a:t>
            </a:r>
            <a:r>
              <a:rPr lang="en-US" b="1" dirty="0" smtClean="0">
                <a:solidFill>
                  <a:schemeClr val="bg1"/>
                </a:solidFill>
              </a:rPr>
              <a:t>our strategy:</a:t>
            </a:r>
          </a:p>
          <a:p>
            <a:pPr algn="ctr"/>
            <a:endParaRPr lang="en-US" sz="1000" b="1" dirty="0">
              <a:solidFill>
                <a:schemeClr val="bg1"/>
              </a:solidFill>
            </a:endParaRPr>
          </a:p>
          <a:p>
            <a:pPr algn="ctr"/>
            <a:r>
              <a:rPr lang="en-US" sz="1400" b="1" dirty="0" smtClean="0">
                <a:solidFill>
                  <a:schemeClr val="bg1"/>
                </a:solidFill>
              </a:rPr>
              <a:t>REVIEW AND REVISE</a:t>
            </a:r>
            <a:endParaRPr lang="en-US" sz="1400" b="1" dirty="0">
              <a:solidFill>
                <a:schemeClr val="bg1"/>
              </a:solidFill>
            </a:endParaRPr>
          </a:p>
        </p:txBody>
      </p:sp>
      <p:sp>
        <p:nvSpPr>
          <p:cNvPr id="7" name="TextBox 6"/>
          <p:cNvSpPr txBox="1"/>
          <p:nvPr/>
        </p:nvSpPr>
        <p:spPr>
          <a:xfrm>
            <a:off x="6781800" y="2655094"/>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smtClean="0">
                <a:solidFill>
                  <a:schemeClr val="bg1"/>
                </a:solidFill>
              </a:rPr>
              <a:t>2. Assess your situation:</a:t>
            </a:r>
          </a:p>
          <a:p>
            <a:pPr algn="ctr"/>
            <a:endParaRPr lang="en-US" sz="1000" b="1" dirty="0">
              <a:solidFill>
                <a:schemeClr val="bg1"/>
              </a:solidFill>
            </a:endParaRPr>
          </a:p>
          <a:p>
            <a:pPr algn="ctr"/>
            <a:r>
              <a:rPr lang="en-US" sz="1400" b="1" dirty="0" smtClean="0">
                <a:solidFill>
                  <a:schemeClr val="bg1"/>
                </a:solidFill>
              </a:rPr>
              <a:t>SITUATION</a:t>
            </a:r>
          </a:p>
          <a:p>
            <a:pPr algn="ctr"/>
            <a:r>
              <a:rPr lang="en-US" sz="1400" b="1" dirty="0" smtClean="0">
                <a:solidFill>
                  <a:schemeClr val="bg1"/>
                </a:solidFill>
              </a:rPr>
              <a:t>ASSESSMENT</a:t>
            </a:r>
            <a:endParaRPr lang="en-US" sz="1400" b="1" dirty="0">
              <a:solidFill>
                <a:schemeClr val="bg1"/>
              </a:solidFill>
            </a:endParaRPr>
          </a:p>
        </p:txBody>
      </p:sp>
      <p:sp>
        <p:nvSpPr>
          <p:cNvPr id="8" name="TextBox 7"/>
          <p:cNvSpPr txBox="1"/>
          <p:nvPr/>
        </p:nvSpPr>
        <p:spPr>
          <a:xfrm>
            <a:off x="3657600" y="5169694"/>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3</a:t>
            </a:r>
            <a:r>
              <a:rPr lang="en-US" b="1" dirty="0" smtClean="0">
                <a:solidFill>
                  <a:schemeClr val="bg1"/>
                </a:solidFill>
              </a:rPr>
              <a:t>. Develop your goals:</a:t>
            </a:r>
          </a:p>
          <a:p>
            <a:pPr algn="ctr"/>
            <a:endParaRPr lang="en-US" sz="1000" b="1" dirty="0">
              <a:solidFill>
                <a:schemeClr val="bg1"/>
              </a:solidFill>
            </a:endParaRPr>
          </a:p>
          <a:p>
            <a:pPr algn="ctr"/>
            <a:r>
              <a:rPr lang="en-US" sz="1400" b="1" dirty="0" smtClean="0">
                <a:solidFill>
                  <a:schemeClr val="bg1"/>
                </a:solidFill>
              </a:rPr>
              <a:t>PERSONAL/</a:t>
            </a:r>
          </a:p>
          <a:p>
            <a:pPr algn="ctr"/>
            <a:r>
              <a:rPr lang="en-US" sz="1400" b="1" dirty="0" smtClean="0">
                <a:solidFill>
                  <a:schemeClr val="bg1"/>
                </a:solidFill>
              </a:rPr>
              <a:t>PROFESSIONAL</a:t>
            </a:r>
            <a:endParaRPr lang="en-US" sz="1400" b="1" dirty="0">
              <a:solidFill>
                <a:schemeClr val="bg1"/>
              </a:solidFill>
            </a:endParaRPr>
          </a:p>
        </p:txBody>
      </p:sp>
      <p:sp>
        <p:nvSpPr>
          <p:cNvPr id="9" name="Title 1"/>
          <p:cNvSpPr>
            <a:spLocks noGrp="1"/>
          </p:cNvSpPr>
          <p:nvPr>
            <p:ph type="title" idx="4294967295"/>
          </p:nvPr>
        </p:nvSpPr>
        <p:spPr>
          <a:xfrm>
            <a:off x="457200" y="304800"/>
            <a:ext cx="2286000" cy="1066800"/>
          </a:xfrm>
        </p:spPr>
        <p:txBody>
          <a:bodyPr>
            <a:normAutofit fontScale="90000"/>
          </a:bodyPr>
          <a:lstStyle/>
          <a:p>
            <a:r>
              <a:rPr lang="en-US" dirty="0" smtClean="0"/>
              <a:t>Planning</a:t>
            </a:r>
            <a:br>
              <a:rPr lang="en-US" dirty="0" smtClean="0"/>
            </a:br>
            <a:r>
              <a:rPr lang="en-US" dirty="0" smtClean="0"/>
              <a:t>Cycle</a:t>
            </a:r>
            <a:endParaRPr lang="en-US" dirty="0"/>
          </a:p>
        </p:txBody>
      </p:sp>
    </p:spTree>
    <p:extLst>
      <p:ext uri="{BB962C8B-B14F-4D97-AF65-F5344CB8AC3E}">
        <p14:creationId xmlns:p14="http://schemas.microsoft.com/office/powerpoint/2010/main" val="120531549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838200" y="397401"/>
            <a:ext cx="7391400" cy="6217087"/>
          </a:xfrm>
          <a:prstGeom prst="rect">
            <a:avLst/>
          </a:prstGeom>
        </p:spPr>
        <p:txBody>
          <a:bodyPr wrap="square">
            <a:spAutoFit/>
          </a:bodyPr>
          <a:lstStyle/>
          <a:p>
            <a:pPr algn="ctr"/>
            <a:r>
              <a:rPr lang="en-US" sz="4800" b="1" dirty="0">
                <a:ln>
                  <a:solidFill>
                    <a:srgbClr val="CC9900"/>
                  </a:solidFill>
                </a:ln>
              </a:rPr>
              <a:t>ESTABLISH GROWTH </a:t>
            </a:r>
            <a:r>
              <a:rPr lang="en-US" sz="4800" b="1" dirty="0" smtClean="0">
                <a:ln>
                  <a:solidFill>
                    <a:srgbClr val="CC9900"/>
                  </a:solidFill>
                </a:ln>
              </a:rPr>
              <a:t>GOALS</a:t>
            </a:r>
            <a:endParaRPr lang="en-US" sz="4800" b="1" dirty="0">
              <a:ln>
                <a:solidFill>
                  <a:srgbClr val="CC9900"/>
                </a:solidFill>
              </a:ln>
            </a:endParaRPr>
          </a:p>
          <a:p>
            <a:pPr algn="ctr"/>
            <a:r>
              <a:rPr lang="en-US" sz="2800" dirty="0" smtClean="0"/>
              <a:t>Growth </a:t>
            </a:r>
            <a:r>
              <a:rPr lang="en-US" sz="2800" dirty="0"/>
              <a:t>goals are statements of faith for the </a:t>
            </a:r>
            <a:r>
              <a:rPr lang="en-US" sz="2800" dirty="0" smtClean="0"/>
              <a:t>Christian leader </a:t>
            </a:r>
            <a:r>
              <a:rPr lang="en-US" sz="2800" dirty="0"/>
              <a:t>that express clearly what we believe God will </a:t>
            </a:r>
            <a:r>
              <a:rPr lang="en-US" sz="2800" dirty="0" smtClean="0"/>
              <a:t>do</a:t>
            </a:r>
            <a:r>
              <a:rPr lang="en-US" sz="2800" dirty="0"/>
              <a:t> </a:t>
            </a:r>
            <a:r>
              <a:rPr lang="en-US" sz="2800" dirty="0" smtClean="0"/>
              <a:t>through </a:t>
            </a:r>
            <a:r>
              <a:rPr lang="en-US" sz="2800" dirty="0"/>
              <a:t>us.</a:t>
            </a:r>
          </a:p>
          <a:p>
            <a:r>
              <a:rPr lang="en-US" sz="2800" dirty="0"/>
              <a:t> </a:t>
            </a:r>
          </a:p>
          <a:p>
            <a:r>
              <a:rPr lang="en-US" sz="2800" dirty="0">
                <a:latin typeface="Arial Rounded MT Bold" pitchFamily="34" charset="0"/>
              </a:rPr>
              <a:t>A GOAL should be:</a:t>
            </a:r>
          </a:p>
          <a:p>
            <a:pPr>
              <a:lnSpc>
                <a:spcPct val="150000"/>
              </a:lnSpc>
            </a:pPr>
            <a:r>
              <a:rPr lang="en-US" sz="2800" dirty="0"/>
              <a:t> 		</a:t>
            </a:r>
            <a:r>
              <a:rPr lang="en-US" sz="2800" dirty="0">
                <a:latin typeface="Arial Rounded MT Bold" pitchFamily="34" charset="0"/>
              </a:rPr>
              <a:t>1. Be measurable.</a:t>
            </a:r>
          </a:p>
          <a:p>
            <a:pPr>
              <a:lnSpc>
                <a:spcPct val="150000"/>
              </a:lnSpc>
            </a:pPr>
            <a:r>
              <a:rPr lang="en-US" sz="2800" dirty="0">
                <a:latin typeface="Arial Rounded MT Bold" pitchFamily="34" charset="0"/>
              </a:rPr>
              <a:t> 		2. Be feasible</a:t>
            </a:r>
          </a:p>
          <a:p>
            <a:pPr>
              <a:lnSpc>
                <a:spcPct val="150000"/>
              </a:lnSpc>
            </a:pPr>
            <a:r>
              <a:rPr lang="en-US" sz="2800" dirty="0">
                <a:latin typeface="Arial Rounded MT Bold" pitchFamily="34" charset="0"/>
              </a:rPr>
              <a:t> 		3. Be attainable.</a:t>
            </a:r>
          </a:p>
          <a:p>
            <a:pPr>
              <a:lnSpc>
                <a:spcPct val="150000"/>
              </a:lnSpc>
            </a:pPr>
            <a:r>
              <a:rPr lang="en-US" sz="2800" dirty="0">
                <a:latin typeface="Arial Rounded MT Bold" pitchFamily="34" charset="0"/>
              </a:rPr>
              <a:t> 		4. Contain </a:t>
            </a:r>
            <a:r>
              <a:rPr lang="en-US" sz="2800" dirty="0" smtClean="0">
                <a:latin typeface="Arial Rounded MT Bold" pitchFamily="34" charset="0"/>
              </a:rPr>
              <a:t>an </a:t>
            </a:r>
            <a:r>
              <a:rPr lang="en-US" sz="2800" u="sng" dirty="0" smtClean="0">
                <a:latin typeface="Arial Rounded MT Bold" pitchFamily="34" charset="0"/>
              </a:rPr>
              <a:t>action</a:t>
            </a:r>
            <a:r>
              <a:rPr lang="en-US" sz="2800" dirty="0" smtClean="0">
                <a:latin typeface="Arial Rounded MT Bold" pitchFamily="34" charset="0"/>
              </a:rPr>
              <a:t> </a:t>
            </a:r>
            <a:r>
              <a:rPr lang="en-US" sz="2800" dirty="0">
                <a:latin typeface="Arial Rounded MT Bold" pitchFamily="34" charset="0"/>
              </a:rPr>
              <a:t>verb.</a:t>
            </a:r>
          </a:p>
          <a:p>
            <a:pPr>
              <a:lnSpc>
                <a:spcPct val="150000"/>
              </a:lnSpc>
            </a:pPr>
            <a:r>
              <a:rPr lang="en-US" sz="2800" dirty="0">
                <a:latin typeface="Arial Rounded MT Bold" pitchFamily="34" charset="0"/>
              </a:rPr>
              <a:t> 		5. Have a deadline.</a:t>
            </a:r>
          </a:p>
        </p:txBody>
      </p:sp>
    </p:spTree>
    <p:extLst>
      <p:ext uri="{BB962C8B-B14F-4D97-AF65-F5344CB8AC3E}">
        <p14:creationId xmlns:p14="http://schemas.microsoft.com/office/powerpoint/2010/main" val="116960158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6828" y="228600"/>
            <a:ext cx="7887572" cy="6180833"/>
          </a:xfrm>
          <a:prstGeom prst="rect">
            <a:avLst/>
          </a:prstGeom>
        </p:spPr>
      </p:pic>
      <p:sp>
        <p:nvSpPr>
          <p:cNvPr id="4" name="TextBox 3"/>
          <p:cNvSpPr txBox="1"/>
          <p:nvPr/>
        </p:nvSpPr>
        <p:spPr>
          <a:xfrm>
            <a:off x="3657600" y="228600"/>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smtClean="0">
                <a:solidFill>
                  <a:schemeClr val="bg1"/>
                </a:solidFill>
              </a:rPr>
              <a:t>1. Understand</a:t>
            </a:r>
          </a:p>
          <a:p>
            <a:pPr algn="ctr"/>
            <a:r>
              <a:rPr lang="en-US" b="1" dirty="0" smtClean="0">
                <a:solidFill>
                  <a:schemeClr val="bg1"/>
                </a:solidFill>
              </a:rPr>
              <a:t>Your mission:</a:t>
            </a:r>
          </a:p>
          <a:p>
            <a:pPr algn="ctr"/>
            <a:endParaRPr lang="en-US" sz="1000" b="1" dirty="0">
              <a:solidFill>
                <a:schemeClr val="bg1"/>
              </a:solidFill>
            </a:endParaRPr>
          </a:p>
          <a:p>
            <a:pPr algn="ctr"/>
            <a:r>
              <a:rPr lang="en-US" sz="1400" b="1" dirty="0" smtClean="0">
                <a:solidFill>
                  <a:schemeClr val="bg1"/>
                </a:solidFill>
              </a:rPr>
              <a:t>OVERARCHING MISSION STATEMENT</a:t>
            </a:r>
            <a:endParaRPr lang="en-US" sz="1400" b="1" dirty="0">
              <a:solidFill>
                <a:schemeClr val="bg1"/>
              </a:solidFill>
            </a:endParaRPr>
          </a:p>
        </p:txBody>
      </p:sp>
      <p:sp>
        <p:nvSpPr>
          <p:cNvPr id="5" name="TextBox 4"/>
          <p:cNvSpPr txBox="1"/>
          <p:nvPr/>
        </p:nvSpPr>
        <p:spPr>
          <a:xfrm>
            <a:off x="3581400" y="2669738"/>
            <a:ext cx="1981200" cy="1292662"/>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smtClean="0">
                <a:solidFill>
                  <a:schemeClr val="bg1"/>
                </a:solidFill>
              </a:rPr>
              <a:t>Continually</a:t>
            </a:r>
          </a:p>
          <a:p>
            <a:pPr algn="ctr"/>
            <a:r>
              <a:rPr lang="en-US" b="1" dirty="0" smtClean="0">
                <a:solidFill>
                  <a:schemeClr val="bg1"/>
                </a:solidFill>
              </a:rPr>
              <a:t>review and revise</a:t>
            </a:r>
          </a:p>
          <a:p>
            <a:pPr algn="ctr"/>
            <a:r>
              <a:rPr lang="en-US" b="1" dirty="0">
                <a:solidFill>
                  <a:schemeClr val="bg1"/>
                </a:solidFill>
              </a:rPr>
              <a:t>y</a:t>
            </a:r>
            <a:r>
              <a:rPr lang="en-US" b="1" dirty="0" smtClean="0">
                <a:solidFill>
                  <a:schemeClr val="bg1"/>
                </a:solidFill>
              </a:rPr>
              <a:t>our strategy:</a:t>
            </a:r>
          </a:p>
          <a:p>
            <a:pPr algn="ctr"/>
            <a:endParaRPr lang="en-US" sz="1000" b="1" dirty="0">
              <a:solidFill>
                <a:schemeClr val="bg1"/>
              </a:solidFill>
            </a:endParaRPr>
          </a:p>
          <a:p>
            <a:pPr algn="ctr"/>
            <a:r>
              <a:rPr lang="en-US" sz="1400" b="1" dirty="0" smtClean="0">
                <a:solidFill>
                  <a:schemeClr val="bg1"/>
                </a:solidFill>
              </a:rPr>
              <a:t>REVIEW AND REVISE</a:t>
            </a:r>
            <a:endParaRPr lang="en-US" sz="1400" b="1" dirty="0">
              <a:solidFill>
                <a:schemeClr val="bg1"/>
              </a:solidFill>
            </a:endParaRPr>
          </a:p>
        </p:txBody>
      </p:sp>
      <p:sp>
        <p:nvSpPr>
          <p:cNvPr id="6" name="TextBox 5"/>
          <p:cNvSpPr txBox="1"/>
          <p:nvPr/>
        </p:nvSpPr>
        <p:spPr>
          <a:xfrm>
            <a:off x="6781800" y="2655094"/>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smtClean="0">
                <a:solidFill>
                  <a:schemeClr val="bg1"/>
                </a:solidFill>
              </a:rPr>
              <a:t>2. Assess your situation:</a:t>
            </a:r>
          </a:p>
          <a:p>
            <a:pPr algn="ctr"/>
            <a:endParaRPr lang="en-US" sz="1000" b="1" dirty="0">
              <a:solidFill>
                <a:schemeClr val="bg1"/>
              </a:solidFill>
            </a:endParaRPr>
          </a:p>
          <a:p>
            <a:pPr algn="ctr"/>
            <a:r>
              <a:rPr lang="en-US" sz="1400" b="1" dirty="0" smtClean="0">
                <a:solidFill>
                  <a:schemeClr val="bg1"/>
                </a:solidFill>
              </a:rPr>
              <a:t>SITUATION</a:t>
            </a:r>
          </a:p>
          <a:p>
            <a:pPr algn="ctr"/>
            <a:r>
              <a:rPr lang="en-US" sz="1400" b="1" dirty="0" smtClean="0">
                <a:solidFill>
                  <a:schemeClr val="bg1"/>
                </a:solidFill>
              </a:rPr>
              <a:t>ASSESSMENT</a:t>
            </a:r>
            <a:endParaRPr lang="en-US" sz="1400" b="1" dirty="0">
              <a:solidFill>
                <a:schemeClr val="bg1"/>
              </a:solidFill>
            </a:endParaRPr>
          </a:p>
        </p:txBody>
      </p:sp>
      <p:sp>
        <p:nvSpPr>
          <p:cNvPr id="7" name="TextBox 6"/>
          <p:cNvSpPr txBox="1"/>
          <p:nvPr/>
        </p:nvSpPr>
        <p:spPr>
          <a:xfrm>
            <a:off x="3657600" y="5169694"/>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3</a:t>
            </a:r>
            <a:r>
              <a:rPr lang="en-US" b="1" dirty="0" smtClean="0">
                <a:solidFill>
                  <a:schemeClr val="bg1"/>
                </a:solidFill>
              </a:rPr>
              <a:t>. Develop your goals:</a:t>
            </a:r>
          </a:p>
          <a:p>
            <a:pPr algn="ctr"/>
            <a:endParaRPr lang="en-US" sz="1000" b="1" dirty="0">
              <a:solidFill>
                <a:schemeClr val="bg1"/>
              </a:solidFill>
            </a:endParaRPr>
          </a:p>
          <a:p>
            <a:pPr algn="ctr"/>
            <a:r>
              <a:rPr lang="en-US" sz="1400" b="1" dirty="0" smtClean="0">
                <a:solidFill>
                  <a:schemeClr val="bg1"/>
                </a:solidFill>
              </a:rPr>
              <a:t>PERSONAL/</a:t>
            </a:r>
          </a:p>
          <a:p>
            <a:pPr algn="ctr"/>
            <a:r>
              <a:rPr lang="en-US" sz="1400" b="1" dirty="0" smtClean="0">
                <a:solidFill>
                  <a:schemeClr val="bg1"/>
                </a:solidFill>
              </a:rPr>
              <a:t>PROFESSIONAL</a:t>
            </a:r>
            <a:endParaRPr lang="en-US" sz="1400" b="1" dirty="0">
              <a:solidFill>
                <a:schemeClr val="bg1"/>
              </a:solidFill>
            </a:endParaRPr>
          </a:p>
        </p:txBody>
      </p:sp>
      <p:sp>
        <p:nvSpPr>
          <p:cNvPr id="8" name="TextBox 7"/>
          <p:cNvSpPr txBox="1"/>
          <p:nvPr/>
        </p:nvSpPr>
        <p:spPr>
          <a:xfrm>
            <a:off x="609600" y="2743200"/>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smtClean="0">
                <a:solidFill>
                  <a:schemeClr val="bg1"/>
                </a:solidFill>
              </a:rPr>
              <a:t>4. Implement your plan:</a:t>
            </a:r>
          </a:p>
          <a:p>
            <a:pPr algn="ctr"/>
            <a:endParaRPr lang="en-US" sz="1000" b="1" dirty="0">
              <a:solidFill>
                <a:schemeClr val="bg1"/>
              </a:solidFill>
            </a:endParaRPr>
          </a:p>
          <a:p>
            <a:pPr algn="ctr"/>
            <a:r>
              <a:rPr lang="en-US" sz="1400" b="1" dirty="0" smtClean="0">
                <a:solidFill>
                  <a:schemeClr val="bg1"/>
                </a:solidFill>
              </a:rPr>
              <a:t>COMPREHENSIVE</a:t>
            </a:r>
          </a:p>
          <a:p>
            <a:pPr algn="ctr"/>
            <a:r>
              <a:rPr lang="en-US" sz="1400" b="1" dirty="0" smtClean="0">
                <a:solidFill>
                  <a:schemeClr val="bg1"/>
                </a:solidFill>
              </a:rPr>
              <a:t>IMPLEMENTATION</a:t>
            </a:r>
            <a:endParaRPr lang="en-US" sz="1400" b="1" dirty="0">
              <a:solidFill>
                <a:schemeClr val="bg1"/>
              </a:solidFill>
            </a:endParaRPr>
          </a:p>
        </p:txBody>
      </p:sp>
      <p:sp>
        <p:nvSpPr>
          <p:cNvPr id="9" name="Title 1"/>
          <p:cNvSpPr>
            <a:spLocks noGrp="1"/>
          </p:cNvSpPr>
          <p:nvPr>
            <p:ph type="title" idx="4294967295"/>
          </p:nvPr>
        </p:nvSpPr>
        <p:spPr>
          <a:xfrm>
            <a:off x="457200" y="304800"/>
            <a:ext cx="2286000" cy="1066800"/>
          </a:xfrm>
        </p:spPr>
        <p:txBody>
          <a:bodyPr>
            <a:normAutofit fontScale="90000"/>
          </a:bodyPr>
          <a:lstStyle/>
          <a:p>
            <a:r>
              <a:rPr lang="en-US" dirty="0" smtClean="0"/>
              <a:t>Planning</a:t>
            </a:r>
            <a:br>
              <a:rPr lang="en-US" dirty="0" smtClean="0"/>
            </a:br>
            <a:r>
              <a:rPr lang="en-US" dirty="0" smtClean="0"/>
              <a:t>Cycle</a:t>
            </a:r>
            <a:endParaRPr lang="en-US" dirty="0"/>
          </a:p>
        </p:txBody>
      </p:sp>
    </p:spTree>
    <p:extLst>
      <p:ext uri="{BB962C8B-B14F-4D97-AF65-F5344CB8AC3E}">
        <p14:creationId xmlns:p14="http://schemas.microsoft.com/office/powerpoint/2010/main" val="19108971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56" y="2795016"/>
            <a:ext cx="8247888" cy="1243584"/>
          </a:xfrm>
          <a:prstGeom prst="rect">
            <a:avLst/>
          </a:prstGeom>
        </p:spPr>
      </p:pic>
      <p:sp>
        <p:nvSpPr>
          <p:cNvPr id="3" name="TextBox 2"/>
          <p:cNvSpPr txBox="1"/>
          <p:nvPr/>
        </p:nvSpPr>
        <p:spPr>
          <a:xfrm>
            <a:off x="1348401" y="541775"/>
            <a:ext cx="6423999" cy="1692771"/>
          </a:xfrm>
          <a:prstGeom prst="rect">
            <a:avLst/>
          </a:prstGeom>
          <a:noFill/>
        </p:spPr>
        <p:txBody>
          <a:bodyPr wrap="square" rtlCol="0">
            <a:spAutoFit/>
          </a:bodyPr>
          <a:lstStyle/>
          <a:p>
            <a:pPr algn="ctr"/>
            <a:r>
              <a:rPr lang="en-US" sz="2400" b="1" dirty="0" smtClean="0">
                <a:solidFill>
                  <a:schemeClr val="accent6">
                    <a:lumMod val="75000"/>
                  </a:schemeClr>
                </a:solidFill>
              </a:rPr>
              <a:t>THE LEADER AS CATALYST IN</a:t>
            </a:r>
          </a:p>
          <a:p>
            <a:pPr algn="ctr"/>
            <a:r>
              <a:rPr lang="en-US" sz="2400" b="1" dirty="0" smtClean="0">
                <a:solidFill>
                  <a:schemeClr val="accent6">
                    <a:lumMod val="75000"/>
                  </a:schemeClr>
                </a:solidFill>
              </a:rPr>
              <a:t>TRANSFORMING A COMMUNITY OF FAITH</a:t>
            </a:r>
          </a:p>
          <a:p>
            <a:pPr algn="ctr"/>
            <a:endParaRPr lang="en-US" sz="2400" b="1" dirty="0"/>
          </a:p>
          <a:p>
            <a:pPr algn="ctr"/>
            <a:r>
              <a:rPr lang="en-US" sz="3200" b="1" i="1" dirty="0" smtClean="0"/>
              <a:t>Organizing and Administering</a:t>
            </a:r>
            <a:endParaRPr lang="en-US" sz="3200" b="1" i="1" dirty="0"/>
          </a:p>
        </p:txBody>
      </p:sp>
    </p:spTree>
    <p:extLst>
      <p:ext uri="{BB962C8B-B14F-4D97-AF65-F5344CB8AC3E}">
        <p14:creationId xmlns:p14="http://schemas.microsoft.com/office/powerpoint/2010/main" val="218044593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5" name="Rectangle 4"/>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04800" y="402134"/>
            <a:ext cx="9144000" cy="5693866"/>
          </a:xfrm>
          <a:prstGeom prst="rect">
            <a:avLst/>
          </a:prstGeom>
        </p:spPr>
        <p:txBody>
          <a:bodyPr wrap="square">
            <a:spAutoFit/>
          </a:bodyPr>
          <a:lstStyle/>
          <a:p>
            <a:r>
              <a:rPr lang="en-US" sz="2800" b="1" dirty="0" smtClean="0">
                <a:ln>
                  <a:solidFill>
                    <a:srgbClr val="CC9900"/>
                  </a:solidFill>
                </a:ln>
                <a:solidFill>
                  <a:schemeClr val="bg1"/>
                </a:solidFill>
              </a:rPr>
              <a:t>    </a:t>
            </a:r>
            <a:r>
              <a:rPr lang="en-US" sz="2800" b="1" dirty="0" smtClean="0">
                <a:ln>
                  <a:solidFill>
                    <a:srgbClr val="CC9900"/>
                  </a:solidFill>
                </a:ln>
              </a:rPr>
              <a:t>Christian </a:t>
            </a:r>
            <a:r>
              <a:rPr lang="en-US" sz="2800" b="1" dirty="0">
                <a:ln>
                  <a:solidFill>
                    <a:srgbClr val="CC9900"/>
                  </a:solidFill>
                </a:ln>
              </a:rPr>
              <a:t>leaders, by God’s grace, </a:t>
            </a:r>
            <a:r>
              <a:rPr lang="en-US" sz="2800" b="1" dirty="0" smtClean="0">
                <a:ln>
                  <a:solidFill>
                    <a:srgbClr val="CC9900"/>
                  </a:solidFill>
                </a:ln>
              </a:rPr>
              <a:t>plan </a:t>
            </a:r>
            <a:r>
              <a:rPr lang="en-US" sz="2800" b="1" dirty="0">
                <a:ln>
                  <a:solidFill>
                    <a:srgbClr val="CC9900"/>
                  </a:solidFill>
                </a:ln>
              </a:rPr>
              <a:t>for things to </a:t>
            </a:r>
            <a:endParaRPr lang="en-US" sz="2800" b="1" dirty="0" smtClean="0">
              <a:ln>
                <a:solidFill>
                  <a:srgbClr val="CC9900"/>
                </a:solidFill>
              </a:ln>
            </a:endParaRPr>
          </a:p>
          <a:p>
            <a:r>
              <a:rPr lang="en-US" sz="2800" b="1" dirty="0" smtClean="0">
                <a:ln>
                  <a:solidFill>
                    <a:srgbClr val="CC9900"/>
                  </a:solidFill>
                </a:ln>
              </a:rPr>
              <a:t>    happen</a:t>
            </a:r>
            <a:r>
              <a:rPr lang="en-US" sz="2800" b="1" dirty="0">
                <a:ln>
                  <a:solidFill>
                    <a:srgbClr val="CC9900"/>
                  </a:solidFill>
                </a:ln>
              </a:rPr>
              <a:t>. </a:t>
            </a:r>
            <a:r>
              <a:rPr lang="en-US" sz="2800" b="1" dirty="0" smtClean="0">
                <a:ln>
                  <a:solidFill>
                    <a:srgbClr val="CC9900"/>
                  </a:solidFill>
                </a:ln>
              </a:rPr>
              <a:t>And</a:t>
            </a:r>
            <a:r>
              <a:rPr lang="en-US" sz="2800" b="1" dirty="0">
                <a:ln>
                  <a:solidFill>
                    <a:srgbClr val="CC9900"/>
                  </a:solidFill>
                </a:ln>
              </a:rPr>
              <a:t>, they organize </a:t>
            </a:r>
            <a:r>
              <a:rPr lang="en-US" sz="2800" b="1" dirty="0" smtClean="0">
                <a:ln>
                  <a:solidFill>
                    <a:srgbClr val="CC9900"/>
                  </a:solidFill>
                </a:ln>
              </a:rPr>
              <a:t>accordingly. These leaders:</a:t>
            </a:r>
          </a:p>
          <a:p>
            <a:endParaRPr lang="en-US" sz="2800" b="1" dirty="0" smtClean="0"/>
          </a:p>
          <a:p>
            <a:pPr marL="228600" indent="-215900">
              <a:buClr>
                <a:schemeClr val="accent5"/>
              </a:buClr>
              <a:buFont typeface="Wingdings" pitchFamily="2" charset="2"/>
              <a:buChar char="ü"/>
            </a:pPr>
            <a:r>
              <a:rPr lang="en-US" sz="2000" dirty="0" smtClean="0">
                <a:latin typeface="Arial Rounded MT Bold" pitchFamily="34" charset="0"/>
              </a:rPr>
              <a:t> Are deciders rather than drifters.</a:t>
            </a:r>
          </a:p>
          <a:p>
            <a:pPr marL="228600" indent="-215900">
              <a:buClr>
                <a:schemeClr val="accent5"/>
              </a:buClr>
              <a:buFont typeface="Wingdings" pitchFamily="2" charset="2"/>
              <a:buChar char="ü"/>
            </a:pPr>
            <a:r>
              <a:rPr lang="en-US" sz="2000" dirty="0" smtClean="0">
                <a:latin typeface="Arial Rounded MT Bold" pitchFamily="34" charset="0"/>
              </a:rPr>
              <a:t> Know </a:t>
            </a:r>
            <a:r>
              <a:rPr lang="en-US" sz="2000" dirty="0">
                <a:latin typeface="Arial Rounded MT Bold" pitchFamily="34" charset="0"/>
              </a:rPr>
              <a:t>where they are going, and how they are going to get there.</a:t>
            </a:r>
          </a:p>
          <a:p>
            <a:pPr marL="228600" indent="-215900">
              <a:buClr>
                <a:schemeClr val="accent5"/>
              </a:buClr>
              <a:buFont typeface="Wingdings" pitchFamily="2" charset="2"/>
              <a:buChar char="ü"/>
            </a:pPr>
            <a:r>
              <a:rPr lang="en-US" sz="2000" dirty="0" smtClean="0">
                <a:latin typeface="Arial Rounded MT Bold" pitchFamily="34" charset="0"/>
              </a:rPr>
              <a:t> Are </a:t>
            </a:r>
            <a:r>
              <a:rPr lang="en-US" sz="2000" dirty="0">
                <a:latin typeface="Arial Rounded MT Bold" pitchFamily="34" charset="0"/>
              </a:rPr>
              <a:t>results-oriented and not just activity-oriented.</a:t>
            </a:r>
          </a:p>
          <a:p>
            <a:pPr marL="228600" indent="-215900">
              <a:buClr>
                <a:schemeClr val="accent5"/>
              </a:buClr>
              <a:buFont typeface="Wingdings" pitchFamily="2" charset="2"/>
              <a:buChar char="ü"/>
            </a:pPr>
            <a:r>
              <a:rPr lang="en-US" sz="2000" dirty="0" smtClean="0">
                <a:latin typeface="Arial Rounded MT Bold" pitchFamily="34" charset="0"/>
              </a:rPr>
              <a:t> Are </a:t>
            </a:r>
            <a:r>
              <a:rPr lang="en-US" sz="2000" dirty="0">
                <a:latin typeface="Arial Rounded MT Bold" pitchFamily="34" charset="0"/>
              </a:rPr>
              <a:t>among the 3% who write down their growth goals.</a:t>
            </a:r>
          </a:p>
          <a:p>
            <a:pPr marL="228600" indent="-215900">
              <a:buClr>
                <a:schemeClr val="accent5"/>
              </a:buClr>
              <a:buFont typeface="Wingdings" pitchFamily="2" charset="2"/>
              <a:buChar char="ü"/>
            </a:pPr>
            <a:r>
              <a:rPr lang="en-US" sz="2000" dirty="0" smtClean="0">
                <a:latin typeface="Arial Rounded MT Bold" pitchFamily="34" charset="0"/>
              </a:rPr>
              <a:t> </a:t>
            </a:r>
            <a:r>
              <a:rPr lang="en-US" sz="2000" dirty="0">
                <a:latin typeface="Arial Rounded MT Bold" pitchFamily="34" charset="0"/>
              </a:rPr>
              <a:t>P</a:t>
            </a:r>
            <a:r>
              <a:rPr lang="en-US" sz="2000" dirty="0" smtClean="0">
                <a:latin typeface="Arial Rounded MT Bold" pitchFamily="34" charset="0"/>
              </a:rPr>
              <a:t>ursue </a:t>
            </a:r>
            <a:r>
              <a:rPr lang="en-US" sz="2000" dirty="0">
                <a:latin typeface="Arial Rounded MT Bold" pitchFamily="34" charset="0"/>
              </a:rPr>
              <a:t>goal setting in the context of a broader planning strategy.</a:t>
            </a:r>
          </a:p>
          <a:p>
            <a:pPr marL="228600" indent="-215900">
              <a:buClr>
                <a:schemeClr val="accent5"/>
              </a:buClr>
              <a:buFont typeface="Wingdings" pitchFamily="2" charset="2"/>
              <a:buChar char="ü"/>
            </a:pPr>
            <a:r>
              <a:rPr lang="en-US" sz="2000" dirty="0" smtClean="0">
                <a:latin typeface="Arial Rounded MT Bold" pitchFamily="34" charset="0"/>
              </a:rPr>
              <a:t> Develop </a:t>
            </a:r>
            <a:r>
              <a:rPr lang="en-US" sz="2000" dirty="0">
                <a:latin typeface="Arial Rounded MT Bold" pitchFamily="34" charset="0"/>
              </a:rPr>
              <a:t>a mission statement.</a:t>
            </a:r>
          </a:p>
          <a:p>
            <a:pPr marL="228600" indent="-215900">
              <a:buClr>
                <a:schemeClr val="accent5"/>
              </a:buClr>
              <a:buFont typeface="Wingdings" pitchFamily="2" charset="2"/>
              <a:buChar char="ü"/>
            </a:pPr>
            <a:r>
              <a:rPr lang="en-US" sz="2000" dirty="0" smtClean="0">
                <a:latin typeface="Arial Rounded MT Bold" pitchFamily="34" charset="0"/>
              </a:rPr>
              <a:t> Dream </a:t>
            </a:r>
            <a:r>
              <a:rPr lang="en-US" sz="2000" dirty="0">
                <a:latin typeface="Arial Rounded MT Bold" pitchFamily="34" charset="0"/>
              </a:rPr>
              <a:t>great dreams.</a:t>
            </a:r>
          </a:p>
          <a:p>
            <a:pPr marL="228600" indent="-215900">
              <a:buClr>
                <a:schemeClr val="accent5"/>
              </a:buClr>
              <a:buFont typeface="Wingdings" pitchFamily="2" charset="2"/>
              <a:buChar char="ü"/>
            </a:pPr>
            <a:r>
              <a:rPr lang="en-US" sz="2000" dirty="0" smtClean="0">
                <a:latin typeface="Arial Rounded MT Bold" pitchFamily="34" charset="0"/>
              </a:rPr>
              <a:t> Understand </a:t>
            </a:r>
            <a:r>
              <a:rPr lang="en-US" sz="2000" dirty="0">
                <a:latin typeface="Arial Rounded MT Bold" pitchFamily="34" charset="0"/>
              </a:rPr>
              <a:t>leadership is the transference of vision.</a:t>
            </a:r>
          </a:p>
          <a:p>
            <a:pPr marL="228600" indent="-215900">
              <a:buClr>
                <a:schemeClr val="accent5"/>
              </a:buClr>
              <a:buFont typeface="Wingdings" pitchFamily="2" charset="2"/>
              <a:buChar char="ü"/>
            </a:pPr>
            <a:r>
              <a:rPr lang="en-US" sz="2000" dirty="0" smtClean="0">
                <a:latin typeface="Arial Rounded MT Bold" pitchFamily="34" charset="0"/>
              </a:rPr>
              <a:t> Are </a:t>
            </a:r>
            <a:r>
              <a:rPr lang="en-US" sz="2000" dirty="0">
                <a:latin typeface="Arial Rounded MT Bold" pitchFamily="34" charset="0"/>
              </a:rPr>
              <a:t>constantly involved in an ongoing analysis of their constituents.</a:t>
            </a:r>
          </a:p>
          <a:p>
            <a:pPr marL="228600" indent="-215900">
              <a:buClr>
                <a:schemeClr val="accent5"/>
              </a:buClr>
              <a:buFont typeface="Wingdings" pitchFamily="2" charset="2"/>
              <a:buChar char="ü"/>
            </a:pPr>
            <a:r>
              <a:rPr lang="en-US" sz="2000" dirty="0" smtClean="0">
                <a:latin typeface="Arial Rounded MT Bold" pitchFamily="34" charset="0"/>
              </a:rPr>
              <a:t> Establish </a:t>
            </a:r>
            <a:r>
              <a:rPr lang="en-US" sz="2000" dirty="0">
                <a:latin typeface="Arial Rounded MT Bold" pitchFamily="34" charset="0"/>
              </a:rPr>
              <a:t>growth goals.</a:t>
            </a:r>
          </a:p>
          <a:p>
            <a:pPr marL="228600" indent="-215900">
              <a:buClr>
                <a:schemeClr val="accent5"/>
              </a:buClr>
              <a:buFont typeface="Wingdings" pitchFamily="2" charset="2"/>
              <a:buChar char="ü"/>
            </a:pPr>
            <a:r>
              <a:rPr lang="en-US" sz="2000" dirty="0" smtClean="0">
                <a:latin typeface="Arial Rounded MT Bold" pitchFamily="34" charset="0"/>
              </a:rPr>
              <a:t> Are </a:t>
            </a:r>
            <a:r>
              <a:rPr lang="en-US" sz="2000" dirty="0">
                <a:latin typeface="Arial Rounded MT Bold" pitchFamily="34" charset="0"/>
              </a:rPr>
              <a:t>mission driven.</a:t>
            </a:r>
          </a:p>
          <a:p>
            <a:pPr marL="228600" indent="-215900">
              <a:buClr>
                <a:schemeClr val="accent5"/>
              </a:buClr>
              <a:buFont typeface="Wingdings" pitchFamily="2" charset="2"/>
              <a:buChar char="ü"/>
            </a:pPr>
            <a:r>
              <a:rPr lang="en-US" sz="2000" dirty="0" smtClean="0">
                <a:latin typeface="Arial Rounded MT Bold" pitchFamily="34" charset="0"/>
              </a:rPr>
              <a:t> Work </a:t>
            </a:r>
            <a:r>
              <a:rPr lang="en-US" sz="2000" dirty="0">
                <a:latin typeface="Arial Rounded MT Bold" pitchFamily="34" charset="0"/>
              </a:rPr>
              <a:t>hard at detailing programs and plans.</a:t>
            </a:r>
          </a:p>
          <a:p>
            <a:pPr marL="228600" indent="-215900">
              <a:buClr>
                <a:schemeClr val="accent5"/>
              </a:buClr>
              <a:buFont typeface="Wingdings" pitchFamily="2" charset="2"/>
              <a:buChar char="ü"/>
            </a:pPr>
            <a:r>
              <a:rPr lang="en-US" sz="2000" dirty="0" smtClean="0">
                <a:latin typeface="Arial Rounded MT Bold" pitchFamily="34" charset="0"/>
              </a:rPr>
              <a:t> Continually </a:t>
            </a:r>
            <a:r>
              <a:rPr lang="en-US" sz="2000" dirty="0">
                <a:latin typeface="Arial Rounded MT Bold" pitchFamily="34" charset="0"/>
              </a:rPr>
              <a:t>reviews and revises the planning strategy for growth.</a:t>
            </a:r>
          </a:p>
          <a:p>
            <a:pPr marL="228600" indent="-215900">
              <a:buClr>
                <a:schemeClr val="accent5"/>
              </a:buClr>
              <a:buFont typeface="Wingdings" pitchFamily="2" charset="2"/>
              <a:buChar char="ü"/>
            </a:pPr>
            <a:r>
              <a:rPr lang="en-US" sz="2000" dirty="0" smtClean="0">
                <a:latin typeface="Arial Rounded MT Bold" pitchFamily="34" charset="0"/>
              </a:rPr>
              <a:t> Expect </a:t>
            </a:r>
            <a:r>
              <a:rPr lang="en-US" sz="2000" dirty="0">
                <a:latin typeface="Arial Rounded MT Bold" pitchFamily="34" charset="0"/>
              </a:rPr>
              <a:t>great things from God and attempt great things for God.</a:t>
            </a:r>
          </a:p>
        </p:txBody>
      </p:sp>
    </p:spTree>
    <p:extLst>
      <p:ext uri="{BB962C8B-B14F-4D97-AF65-F5344CB8AC3E}">
        <p14:creationId xmlns:p14="http://schemas.microsoft.com/office/powerpoint/2010/main" val="112439724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1853497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56" y="2776728"/>
            <a:ext cx="8247888" cy="1261872"/>
          </a:xfrm>
          <a:prstGeom prst="rect">
            <a:avLst/>
          </a:prstGeom>
        </p:spPr>
      </p:pic>
      <p:sp>
        <p:nvSpPr>
          <p:cNvPr id="3" name="TextBox 2"/>
          <p:cNvSpPr txBox="1"/>
          <p:nvPr/>
        </p:nvSpPr>
        <p:spPr>
          <a:xfrm>
            <a:off x="1348401" y="541775"/>
            <a:ext cx="6423999" cy="1692771"/>
          </a:xfrm>
          <a:prstGeom prst="rect">
            <a:avLst/>
          </a:prstGeom>
          <a:noFill/>
        </p:spPr>
        <p:txBody>
          <a:bodyPr wrap="square" rtlCol="0">
            <a:spAutoFit/>
          </a:bodyPr>
          <a:lstStyle/>
          <a:p>
            <a:pPr algn="ctr"/>
            <a:r>
              <a:rPr lang="en-US" sz="2400" b="1" dirty="0" smtClean="0">
                <a:solidFill>
                  <a:schemeClr val="accent6">
                    <a:lumMod val="75000"/>
                  </a:schemeClr>
                </a:solidFill>
              </a:rPr>
              <a:t>THE LEADER AS CATALYST IN</a:t>
            </a:r>
          </a:p>
          <a:p>
            <a:pPr algn="ctr"/>
            <a:r>
              <a:rPr lang="en-US" sz="2400" b="1" dirty="0" smtClean="0">
                <a:solidFill>
                  <a:schemeClr val="accent6">
                    <a:lumMod val="75000"/>
                  </a:schemeClr>
                </a:solidFill>
              </a:rPr>
              <a:t>TRANSFORMING A COMMUNITY OF FAITH</a:t>
            </a:r>
          </a:p>
          <a:p>
            <a:pPr algn="ctr"/>
            <a:endParaRPr lang="en-US" sz="2400" b="1" dirty="0"/>
          </a:p>
          <a:p>
            <a:pPr algn="ctr"/>
            <a:r>
              <a:rPr lang="en-US" sz="3200" b="1" i="1" dirty="0" smtClean="0"/>
              <a:t>Motivating and Inspiring</a:t>
            </a:r>
            <a:endParaRPr lang="en-US" sz="3200" b="1" i="1" dirty="0"/>
          </a:p>
        </p:txBody>
      </p:sp>
    </p:spTree>
    <p:extLst>
      <p:ext uri="{BB962C8B-B14F-4D97-AF65-F5344CB8AC3E}">
        <p14:creationId xmlns:p14="http://schemas.microsoft.com/office/powerpoint/2010/main" val="40573457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200" y1="6519" x2="9200" y2="95978"/>
                        <a14:foregroundMark x1="82000" y1="7074" x2="95600" y2="4993"/>
                        <a14:foregroundMark x1="94400" y1="96255" x2="83600" y2="87656"/>
                      </a14:backgroundRemoval>
                    </a14:imgEffect>
                  </a14:imgLayer>
                </a14:imgProps>
              </a:ext>
              <a:ext uri="{28A0092B-C50C-407E-A947-70E740481C1C}">
                <a14:useLocalDpi xmlns:a14="http://schemas.microsoft.com/office/drawing/2010/main" val="0"/>
              </a:ext>
            </a:extLst>
          </a:blip>
          <a:srcRect/>
          <a:stretch>
            <a:fillRect/>
          </a:stretch>
        </p:blipFill>
        <p:spPr bwMode="auto">
          <a:xfrm rot="20393434">
            <a:off x="2227854" y="497078"/>
            <a:ext cx="4231558" cy="582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rot="20393944">
            <a:off x="2940789" y="930764"/>
            <a:ext cx="3286156" cy="4538045"/>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smtClean="0">
                <a:ln w="50800"/>
                <a:solidFill>
                  <a:schemeClr val="bg1">
                    <a:shade val="50000"/>
                  </a:schemeClr>
                </a:solidFill>
                <a:latin typeface="Baskerville Old Face" pitchFamily="18" charset="0"/>
              </a:rPr>
              <a:t>Monday</a:t>
            </a:r>
            <a:br>
              <a:rPr lang="en-US" sz="4800" b="1" dirty="0" smtClean="0">
                <a:ln w="50800"/>
                <a:solidFill>
                  <a:schemeClr val="bg1">
                    <a:shade val="50000"/>
                  </a:schemeClr>
                </a:solidFill>
                <a:latin typeface="Baskerville Old Face" pitchFamily="18" charset="0"/>
              </a:rPr>
            </a:br>
            <a:r>
              <a:rPr lang="en-US" sz="4800" b="1" dirty="0" smtClean="0">
                <a:ln w="50800"/>
                <a:solidFill>
                  <a:schemeClr val="bg1">
                    <a:shade val="50000"/>
                  </a:schemeClr>
                </a:solidFill>
                <a:latin typeface="Baskerville Old Face" pitchFamily="18" charset="0"/>
              </a:rPr>
              <a:t>Afternoon</a:t>
            </a:r>
            <a:br>
              <a:rPr lang="en-US" sz="4800" b="1" dirty="0" smtClean="0">
                <a:ln w="50800"/>
                <a:solidFill>
                  <a:schemeClr val="bg1">
                    <a:shade val="50000"/>
                  </a:schemeClr>
                </a:solidFill>
                <a:latin typeface="Baskerville Old Face" pitchFamily="18" charset="0"/>
              </a:rPr>
            </a:br>
            <a:r>
              <a:rPr lang="en-US" sz="4800" b="1" dirty="0">
                <a:ln w="50800"/>
                <a:solidFill>
                  <a:schemeClr val="bg1">
                    <a:shade val="50000"/>
                  </a:schemeClr>
                </a:solidFill>
                <a:latin typeface="Baskerville Old Face" pitchFamily="18" charset="0"/>
              </a:rPr>
              <a:t/>
            </a:r>
            <a:br>
              <a:rPr lang="en-US" sz="4800" b="1" dirty="0">
                <a:ln w="50800"/>
                <a:solidFill>
                  <a:schemeClr val="bg1">
                    <a:shade val="50000"/>
                  </a:schemeClr>
                </a:solidFill>
                <a:latin typeface="Baskerville Old Face" pitchFamily="18" charset="0"/>
              </a:rPr>
            </a:br>
            <a:r>
              <a:rPr lang="en-US" b="1" dirty="0" smtClean="0">
                <a:ln w="50800"/>
                <a:solidFill>
                  <a:srgbClr val="CC9900"/>
                </a:solidFill>
                <a:latin typeface="+mn-lt"/>
              </a:rPr>
              <a:t>Motivation</a:t>
            </a:r>
            <a:br>
              <a:rPr lang="en-US" b="1" dirty="0" smtClean="0">
                <a:ln w="50800"/>
                <a:solidFill>
                  <a:srgbClr val="CC9900"/>
                </a:solidFill>
                <a:latin typeface="+mn-lt"/>
              </a:rPr>
            </a:br>
            <a:r>
              <a:rPr lang="en-US" b="1" dirty="0" smtClean="0">
                <a:ln w="50800"/>
                <a:solidFill>
                  <a:srgbClr val="CC9900"/>
                </a:solidFill>
                <a:latin typeface="+mn-lt"/>
              </a:rPr>
              <a:t>of</a:t>
            </a:r>
            <a:br>
              <a:rPr lang="en-US" b="1" dirty="0" smtClean="0">
                <a:ln w="50800"/>
                <a:solidFill>
                  <a:srgbClr val="CC9900"/>
                </a:solidFill>
                <a:latin typeface="+mn-lt"/>
              </a:rPr>
            </a:br>
            <a:r>
              <a:rPr lang="en-US" b="1" dirty="0" smtClean="0">
                <a:ln w="50800"/>
                <a:solidFill>
                  <a:srgbClr val="CC9900"/>
                </a:solidFill>
                <a:latin typeface="+mn-lt"/>
              </a:rPr>
              <a:t>Leadership</a:t>
            </a:r>
            <a:endParaRPr lang="en-US" b="1" dirty="0">
              <a:ln w="50800"/>
              <a:solidFill>
                <a:srgbClr val="CC9900"/>
              </a:solidFill>
              <a:latin typeface="+mn-lt"/>
            </a:endParaRPr>
          </a:p>
        </p:txBody>
      </p:sp>
    </p:spTree>
    <p:extLst>
      <p:ext uri="{BB962C8B-B14F-4D97-AF65-F5344CB8AC3E}">
        <p14:creationId xmlns:p14="http://schemas.microsoft.com/office/powerpoint/2010/main" val="60429663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57200" y="457200"/>
            <a:ext cx="8458200" cy="6340197"/>
          </a:xfrm>
          <a:prstGeom prst="rect">
            <a:avLst/>
          </a:prstGeom>
          <a:noFill/>
        </p:spPr>
        <p:txBody>
          <a:bodyPr wrap="square" rtlCol="0">
            <a:spAutoFit/>
          </a:bodyPr>
          <a:lstStyle/>
          <a:p>
            <a:pPr algn="ctr"/>
            <a:r>
              <a:rPr lang="en-US" sz="4800" b="1" u="sng" dirty="0" smtClean="0"/>
              <a:t>Encouraging the Heart</a:t>
            </a:r>
          </a:p>
          <a:p>
            <a:endParaRPr lang="en-US" sz="3200" dirty="0"/>
          </a:p>
          <a:p>
            <a:pPr>
              <a:spcAft>
                <a:spcPts val="1200"/>
              </a:spcAft>
            </a:pPr>
            <a:r>
              <a:rPr lang="en-US" sz="3200" dirty="0" smtClean="0"/>
              <a:t>The First Essential: Set clear Standards</a:t>
            </a:r>
          </a:p>
          <a:p>
            <a:pPr>
              <a:spcAft>
                <a:spcPts val="1200"/>
              </a:spcAft>
            </a:pPr>
            <a:r>
              <a:rPr lang="en-US" sz="3200" dirty="0" smtClean="0"/>
              <a:t>The Second Essential: Expect the Best</a:t>
            </a:r>
          </a:p>
          <a:p>
            <a:pPr>
              <a:spcAft>
                <a:spcPts val="1200"/>
              </a:spcAft>
            </a:pPr>
            <a:r>
              <a:rPr lang="en-US" sz="3200" dirty="0" smtClean="0"/>
              <a:t>The Third Essential: Pay Attention</a:t>
            </a:r>
          </a:p>
          <a:p>
            <a:pPr>
              <a:spcAft>
                <a:spcPts val="1200"/>
              </a:spcAft>
            </a:pPr>
            <a:r>
              <a:rPr lang="en-US" sz="3200" dirty="0" smtClean="0"/>
              <a:t>The Fourth Essential: Personalize Recognition</a:t>
            </a:r>
          </a:p>
          <a:p>
            <a:pPr>
              <a:spcAft>
                <a:spcPts val="1200"/>
              </a:spcAft>
            </a:pPr>
            <a:r>
              <a:rPr lang="en-US" sz="3200" dirty="0" smtClean="0"/>
              <a:t>The Fifth Essential: Tell the Story</a:t>
            </a:r>
          </a:p>
          <a:p>
            <a:pPr>
              <a:spcAft>
                <a:spcPts val="1200"/>
              </a:spcAft>
            </a:pPr>
            <a:r>
              <a:rPr lang="en-US" sz="3200" dirty="0" smtClean="0"/>
              <a:t>The Sixth Essential: Celebrate Together</a:t>
            </a:r>
          </a:p>
          <a:p>
            <a:pPr>
              <a:spcAft>
                <a:spcPts val="1200"/>
              </a:spcAft>
            </a:pPr>
            <a:r>
              <a:rPr lang="en-US" sz="3200" dirty="0" smtClean="0"/>
              <a:t>The Seventh Essential: Set the Example</a:t>
            </a:r>
          </a:p>
          <a:p>
            <a:pPr algn="r">
              <a:spcAft>
                <a:spcPts val="1200"/>
              </a:spcAft>
            </a:pPr>
            <a:r>
              <a:rPr lang="en-US" sz="2800" dirty="0" smtClean="0"/>
              <a:t>James </a:t>
            </a:r>
            <a:r>
              <a:rPr lang="en-US" sz="2800" dirty="0" err="1" smtClean="0"/>
              <a:t>Kouzes</a:t>
            </a:r>
            <a:r>
              <a:rPr lang="en-US" sz="2800" dirty="0" smtClean="0"/>
              <a:t> and Barry Posner</a:t>
            </a:r>
          </a:p>
        </p:txBody>
      </p:sp>
    </p:spTree>
    <p:extLst>
      <p:ext uri="{BB962C8B-B14F-4D97-AF65-F5344CB8AC3E}">
        <p14:creationId xmlns:p14="http://schemas.microsoft.com/office/powerpoint/2010/main" val="117177657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56" y="2776728"/>
            <a:ext cx="8247888" cy="1261872"/>
          </a:xfrm>
          <a:prstGeom prst="rect">
            <a:avLst/>
          </a:prstGeom>
        </p:spPr>
      </p:pic>
      <p:sp>
        <p:nvSpPr>
          <p:cNvPr id="3" name="TextBox 2"/>
          <p:cNvSpPr txBox="1"/>
          <p:nvPr/>
        </p:nvSpPr>
        <p:spPr>
          <a:xfrm>
            <a:off x="1348401" y="541775"/>
            <a:ext cx="6423999" cy="1692771"/>
          </a:xfrm>
          <a:prstGeom prst="rect">
            <a:avLst/>
          </a:prstGeom>
          <a:noFill/>
        </p:spPr>
        <p:txBody>
          <a:bodyPr wrap="square" rtlCol="0">
            <a:spAutoFit/>
          </a:bodyPr>
          <a:lstStyle/>
          <a:p>
            <a:pPr algn="ctr"/>
            <a:r>
              <a:rPr lang="en-US" sz="2400" b="1" dirty="0" smtClean="0">
                <a:solidFill>
                  <a:schemeClr val="accent6">
                    <a:lumMod val="75000"/>
                  </a:schemeClr>
                </a:solidFill>
              </a:rPr>
              <a:t>THE LEADER AS CATALYST IN</a:t>
            </a:r>
          </a:p>
          <a:p>
            <a:pPr algn="ctr"/>
            <a:r>
              <a:rPr lang="en-US" sz="2400" b="1" dirty="0" smtClean="0">
                <a:solidFill>
                  <a:schemeClr val="accent6">
                    <a:lumMod val="75000"/>
                  </a:schemeClr>
                </a:solidFill>
              </a:rPr>
              <a:t>TRANSFORMING A COMMUNITY OF FAITH</a:t>
            </a:r>
          </a:p>
          <a:p>
            <a:pPr algn="ctr"/>
            <a:endParaRPr lang="en-US" sz="2400" b="1" dirty="0"/>
          </a:p>
          <a:p>
            <a:pPr algn="ctr"/>
            <a:r>
              <a:rPr lang="en-US" sz="3200" b="1" i="1" dirty="0" smtClean="0"/>
              <a:t>Evaluating and Encouraging</a:t>
            </a:r>
            <a:endParaRPr lang="en-US" sz="3200" b="1" i="1" dirty="0"/>
          </a:p>
        </p:txBody>
      </p:sp>
    </p:spTree>
    <p:extLst>
      <p:ext uri="{BB962C8B-B14F-4D97-AF65-F5344CB8AC3E}">
        <p14:creationId xmlns:p14="http://schemas.microsoft.com/office/powerpoint/2010/main" val="93533049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duotone>
              <a:prstClr val="black"/>
              <a:srgbClr val="002060">
                <a:tint val="45000"/>
                <a:satMod val="400000"/>
              </a:srgbClr>
            </a:duotone>
          </a:blip>
          <a:stretch>
            <a:fillRect/>
          </a:stretch>
        </p:blipFill>
        <p:spPr>
          <a:xfrm>
            <a:off x="0" y="0"/>
            <a:ext cx="9144000" cy="6858000"/>
          </a:xfrm>
          <a:prstGeom prst="rect">
            <a:avLst/>
          </a:prstGeom>
        </p:spPr>
      </p:pic>
    </p:spTree>
    <p:extLst>
      <p:ext uri="{BB962C8B-B14F-4D97-AF65-F5344CB8AC3E}">
        <p14:creationId xmlns:p14="http://schemas.microsoft.com/office/powerpoint/2010/main" val="226349052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duotone>
              <a:prstClr val="black"/>
              <a:srgbClr val="002060">
                <a:tint val="45000"/>
                <a:satMod val="400000"/>
              </a:srgbClr>
            </a:duotone>
          </a:blip>
          <a:stretch>
            <a:fillRect/>
          </a:stretch>
        </p:blipFill>
        <p:spPr>
          <a:xfrm>
            <a:off x="0" y="0"/>
            <a:ext cx="9144000" cy="6858000"/>
          </a:xfrm>
          <a:prstGeom prst="rect">
            <a:avLst/>
          </a:prstGeom>
        </p:spPr>
      </p:pic>
    </p:spTree>
    <p:extLst>
      <p:ext uri="{BB962C8B-B14F-4D97-AF65-F5344CB8AC3E}">
        <p14:creationId xmlns:p14="http://schemas.microsoft.com/office/powerpoint/2010/main" val="275273612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duotone>
              <a:prstClr val="black"/>
              <a:srgbClr val="002060">
                <a:tint val="45000"/>
                <a:satMod val="400000"/>
              </a:srgbClr>
            </a:duotone>
          </a:blip>
          <a:stretch>
            <a:fillRect/>
          </a:stretch>
        </p:blipFill>
        <p:spPr>
          <a:xfrm>
            <a:off x="0" y="0"/>
            <a:ext cx="9144000" cy="6858000"/>
          </a:xfrm>
          <a:prstGeom prst="rect">
            <a:avLst/>
          </a:prstGeom>
        </p:spPr>
      </p:pic>
    </p:spTree>
    <p:extLst>
      <p:ext uri="{BB962C8B-B14F-4D97-AF65-F5344CB8AC3E}">
        <p14:creationId xmlns:p14="http://schemas.microsoft.com/office/powerpoint/2010/main" val="155993491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780094"/>
            <a:ext cx="9144000"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78976"/>
            <a:ext cx="9144000"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952"/>
            <a:ext cx="9144000" cy="6542095"/>
          </a:xfrm>
          <a:prstGeom prst="rect">
            <a:avLst/>
          </a:prstGeom>
        </p:spPr>
      </p:pic>
    </p:spTree>
    <p:extLst>
      <p:ext uri="{BB962C8B-B14F-4D97-AF65-F5344CB8AC3E}">
        <p14:creationId xmlns:p14="http://schemas.microsoft.com/office/powerpoint/2010/main" val="296749105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200" y1="6519" x2="9200" y2="95978"/>
                        <a14:foregroundMark x1="82000" y1="7074" x2="95600" y2="4993"/>
                        <a14:foregroundMark x1="94400" y1="96255" x2="83600" y2="87656"/>
                      </a14:backgroundRemoval>
                    </a14:imgEffect>
                  </a14:imgLayer>
                </a14:imgProps>
              </a:ext>
              <a:ext uri="{28A0092B-C50C-407E-A947-70E740481C1C}">
                <a14:useLocalDpi xmlns:a14="http://schemas.microsoft.com/office/drawing/2010/main" val="0"/>
              </a:ext>
            </a:extLst>
          </a:blip>
          <a:srcRect/>
          <a:stretch>
            <a:fillRect/>
          </a:stretch>
        </p:blipFill>
        <p:spPr bwMode="auto">
          <a:xfrm rot="20393434">
            <a:off x="2227854" y="497078"/>
            <a:ext cx="4231558" cy="582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rot="20393944">
            <a:off x="2940789" y="930764"/>
            <a:ext cx="3286156" cy="4538045"/>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smtClean="0">
                <a:ln w="50800"/>
                <a:solidFill>
                  <a:schemeClr val="bg1">
                    <a:shade val="50000"/>
                  </a:schemeClr>
                </a:solidFill>
                <a:latin typeface="Baskerville Old Face" pitchFamily="18" charset="0"/>
              </a:rPr>
              <a:t>Wednesday</a:t>
            </a:r>
            <a:br>
              <a:rPr lang="en-US" sz="4800" b="1" dirty="0" smtClean="0">
                <a:ln w="50800"/>
                <a:solidFill>
                  <a:schemeClr val="bg1">
                    <a:shade val="50000"/>
                  </a:schemeClr>
                </a:solidFill>
                <a:latin typeface="Baskerville Old Face" pitchFamily="18" charset="0"/>
              </a:rPr>
            </a:br>
            <a:r>
              <a:rPr lang="en-US" sz="4800" b="1" dirty="0" smtClean="0">
                <a:ln w="50800"/>
                <a:solidFill>
                  <a:schemeClr val="bg1">
                    <a:shade val="50000"/>
                  </a:schemeClr>
                </a:solidFill>
                <a:latin typeface="Baskerville Old Face" pitchFamily="18" charset="0"/>
              </a:rPr>
              <a:t>Morning</a:t>
            </a:r>
            <a:br>
              <a:rPr lang="en-US" sz="4800" b="1" dirty="0" smtClean="0">
                <a:ln w="50800"/>
                <a:solidFill>
                  <a:schemeClr val="bg1">
                    <a:shade val="50000"/>
                  </a:schemeClr>
                </a:solidFill>
                <a:latin typeface="Baskerville Old Face" pitchFamily="18" charset="0"/>
              </a:rPr>
            </a:br>
            <a:r>
              <a:rPr lang="en-US" sz="4800" b="1" dirty="0">
                <a:ln w="50800"/>
                <a:solidFill>
                  <a:schemeClr val="bg1">
                    <a:shade val="50000"/>
                  </a:schemeClr>
                </a:solidFill>
                <a:latin typeface="Baskerville Old Face" pitchFamily="18" charset="0"/>
              </a:rPr>
              <a:t/>
            </a:r>
            <a:br>
              <a:rPr lang="en-US" sz="4800" b="1" dirty="0">
                <a:ln w="50800"/>
                <a:solidFill>
                  <a:schemeClr val="bg1">
                    <a:shade val="50000"/>
                  </a:schemeClr>
                </a:solidFill>
                <a:latin typeface="Baskerville Old Face" pitchFamily="18" charset="0"/>
              </a:rPr>
            </a:br>
            <a:r>
              <a:rPr lang="en-US" b="1" dirty="0" smtClean="0">
                <a:ln w="50800"/>
                <a:solidFill>
                  <a:srgbClr val="CC9900"/>
                </a:solidFill>
                <a:latin typeface="+mn-lt"/>
              </a:rPr>
              <a:t>Method</a:t>
            </a:r>
            <a:br>
              <a:rPr lang="en-US" b="1" dirty="0" smtClean="0">
                <a:ln w="50800"/>
                <a:solidFill>
                  <a:srgbClr val="CC9900"/>
                </a:solidFill>
                <a:latin typeface="+mn-lt"/>
              </a:rPr>
            </a:br>
            <a:r>
              <a:rPr lang="en-US" b="1" dirty="0" smtClean="0">
                <a:ln w="50800"/>
                <a:solidFill>
                  <a:srgbClr val="CC9900"/>
                </a:solidFill>
                <a:latin typeface="+mn-lt"/>
              </a:rPr>
              <a:t>of</a:t>
            </a:r>
            <a:br>
              <a:rPr lang="en-US" b="1" dirty="0" smtClean="0">
                <a:ln w="50800"/>
                <a:solidFill>
                  <a:srgbClr val="CC9900"/>
                </a:solidFill>
                <a:latin typeface="+mn-lt"/>
              </a:rPr>
            </a:br>
            <a:r>
              <a:rPr lang="en-US" b="1" dirty="0" smtClean="0">
                <a:ln w="50800"/>
                <a:solidFill>
                  <a:srgbClr val="CC9900"/>
                </a:solidFill>
                <a:latin typeface="+mn-lt"/>
              </a:rPr>
              <a:t>Leadership</a:t>
            </a:r>
            <a:endParaRPr lang="en-US" b="1" dirty="0">
              <a:ln w="50800"/>
              <a:solidFill>
                <a:srgbClr val="CC9900"/>
              </a:solidFill>
              <a:latin typeface="+mn-lt"/>
            </a:endParaRPr>
          </a:p>
        </p:txBody>
      </p:sp>
    </p:spTree>
    <p:extLst>
      <p:ext uri="{BB962C8B-B14F-4D97-AF65-F5344CB8AC3E}">
        <p14:creationId xmlns:p14="http://schemas.microsoft.com/office/powerpoint/2010/main" val="264900561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5020534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4400" y="533400"/>
            <a:ext cx="7391400" cy="3170099"/>
          </a:xfrm>
          <a:prstGeom prst="rect">
            <a:avLst/>
          </a:prstGeom>
          <a:noFill/>
        </p:spPr>
        <p:txBody>
          <a:bodyPr wrap="square" rtlCol="0">
            <a:spAutoFit/>
          </a:bodyPr>
          <a:lstStyle/>
          <a:p>
            <a:pPr algn="ctr"/>
            <a:r>
              <a:rPr lang="en-US" sz="4400" b="1" dirty="0" smtClean="0"/>
              <a:t>Basic Mentoring Questions</a:t>
            </a:r>
          </a:p>
          <a:p>
            <a:endParaRPr lang="en-US" dirty="0"/>
          </a:p>
          <a:p>
            <a:endParaRPr lang="en-US" dirty="0" smtClean="0"/>
          </a:p>
          <a:p>
            <a:pPr marL="342900" indent="-342900">
              <a:buFont typeface="+mj-lt"/>
              <a:buAutoNum type="arabicPeriod"/>
            </a:pPr>
            <a:r>
              <a:rPr lang="en-US" sz="4000" dirty="0" smtClean="0"/>
              <a:t> What are your priorities?</a:t>
            </a:r>
          </a:p>
          <a:p>
            <a:pPr marL="342900" indent="-342900">
              <a:buFont typeface="+mj-lt"/>
              <a:buAutoNum type="arabicPeriod"/>
            </a:pPr>
            <a:endParaRPr lang="en-US" sz="4000" dirty="0" smtClean="0"/>
          </a:p>
          <a:p>
            <a:pPr marL="342900" indent="-342900">
              <a:buFont typeface="+mj-lt"/>
              <a:buAutoNum type="arabicPeriod"/>
            </a:pPr>
            <a:r>
              <a:rPr lang="en-US" sz="4000" dirty="0" smtClean="0"/>
              <a:t> How Can I help?</a:t>
            </a:r>
            <a:endParaRPr lang="en-US" sz="4000" dirty="0"/>
          </a:p>
        </p:txBody>
      </p:sp>
    </p:spTree>
    <p:extLst>
      <p:ext uri="{BB962C8B-B14F-4D97-AF65-F5344CB8AC3E}">
        <p14:creationId xmlns:p14="http://schemas.microsoft.com/office/powerpoint/2010/main" val="117177657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480773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28600" y="400047"/>
            <a:ext cx="8610600" cy="5786199"/>
          </a:xfrm>
          <a:prstGeom prst="rect">
            <a:avLst/>
          </a:prstGeom>
          <a:noFill/>
        </p:spPr>
        <p:txBody>
          <a:bodyPr wrap="square" rtlCol="0">
            <a:spAutoFit/>
          </a:bodyPr>
          <a:lstStyle/>
          <a:p>
            <a:endParaRPr lang="en-US" dirty="0"/>
          </a:p>
          <a:p>
            <a:endParaRPr lang="en-US" sz="2400" dirty="0"/>
          </a:p>
          <a:p>
            <a:pPr algn="ctr"/>
            <a:r>
              <a:rPr lang="en-US" sz="3200" b="1" dirty="0" smtClean="0"/>
              <a:t>“The Servant leader is a servant first . . . </a:t>
            </a:r>
          </a:p>
          <a:p>
            <a:endParaRPr lang="en-US" dirty="0" smtClean="0"/>
          </a:p>
          <a:p>
            <a:endParaRPr lang="en-US" dirty="0"/>
          </a:p>
          <a:p>
            <a:pPr algn="ctr"/>
            <a:r>
              <a:rPr lang="en-US" sz="2800" dirty="0" smtClean="0"/>
              <a:t>The best test, and difficult to administer, is: do those served grow as persons; do they, while being served, become healthier, wiser, freer, more autonomous,      more likely themselves to become servants?</a:t>
            </a:r>
          </a:p>
          <a:p>
            <a:pPr algn="ctr"/>
            <a:endParaRPr lang="en-US" sz="2800" dirty="0"/>
          </a:p>
          <a:p>
            <a:pPr algn="ctr"/>
            <a:r>
              <a:rPr lang="en-US" sz="2800" dirty="0" smtClean="0"/>
              <a:t>And, what is the effect on the least privileged in society;</a:t>
            </a:r>
          </a:p>
          <a:p>
            <a:pPr algn="ctr"/>
            <a:r>
              <a:rPr lang="en-US" sz="2800" dirty="0" smtClean="0"/>
              <a:t>Will they benefit, or at least not be further deprived?</a:t>
            </a:r>
          </a:p>
          <a:p>
            <a:endParaRPr lang="en-US" dirty="0" smtClean="0"/>
          </a:p>
          <a:p>
            <a:endParaRPr lang="en-US" dirty="0"/>
          </a:p>
          <a:p>
            <a:pPr algn="r"/>
            <a:r>
              <a:rPr lang="en-US" sz="2800" dirty="0" smtClean="0"/>
              <a:t>Robert Greenleaf</a:t>
            </a:r>
            <a:endParaRPr lang="en-US" sz="2800" dirty="0"/>
          </a:p>
        </p:txBody>
      </p:sp>
    </p:spTree>
    <p:extLst>
      <p:ext uri="{BB962C8B-B14F-4D97-AF65-F5344CB8AC3E}">
        <p14:creationId xmlns:p14="http://schemas.microsoft.com/office/powerpoint/2010/main" val="212371260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sz="3600" smtClean="0">
                <a:solidFill>
                  <a:schemeClr val="accent2"/>
                </a:solidFill>
              </a:rPr>
              <a:t>PARETO</a:t>
            </a:r>
            <a:br>
              <a:rPr lang="en-US" sz="3600" smtClean="0">
                <a:solidFill>
                  <a:schemeClr val="accent2"/>
                </a:solidFill>
              </a:rPr>
            </a:br>
            <a:r>
              <a:rPr lang="en-US" sz="2800" smtClean="0">
                <a:solidFill>
                  <a:schemeClr val="accent2"/>
                </a:solidFill>
              </a:rPr>
              <a:t>Date _______________</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121142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CC9900"/>
                </a:solidFill>
                <a:effectLst>
                  <a:outerShdw blurRad="25400" algn="tl" rotWithShape="0">
                    <a:srgbClr val="000000">
                      <a:alpha val="43000"/>
                    </a:srgbClr>
                  </a:outerShdw>
                </a:effectLst>
              </a:rPr>
              <a:t>Characteristics </a:t>
            </a:r>
            <a:br>
              <a:rPr lang="en-US" sz="5400" b="1" spc="150" dirty="0" smtClean="0">
                <a:ln w="11430"/>
                <a:solidFill>
                  <a:srgbClr val="CC9900"/>
                </a:solidFill>
                <a:effectLst>
                  <a:outerShdw blurRad="25400" algn="tl" rotWithShape="0">
                    <a:srgbClr val="000000">
                      <a:alpha val="43000"/>
                    </a:srgbClr>
                  </a:outerShdw>
                </a:effectLst>
              </a:rPr>
            </a:br>
            <a:r>
              <a:rPr lang="en-US" sz="5400" b="1" spc="150" dirty="0" smtClean="0">
                <a:ln w="11430"/>
                <a:solidFill>
                  <a:srgbClr val="CC9900"/>
                </a:solidFill>
                <a:effectLst>
                  <a:outerShdw blurRad="25400" algn="tl" rotWithShape="0">
                    <a:srgbClr val="000000">
                      <a:alpha val="43000"/>
                    </a:srgbClr>
                  </a:outerShdw>
                </a:effectLst>
              </a:rPr>
              <a:t>and</a:t>
            </a:r>
            <a:br>
              <a:rPr lang="en-US" sz="5400" b="1" spc="150" dirty="0" smtClean="0">
                <a:ln w="11430"/>
                <a:solidFill>
                  <a:srgbClr val="CC9900"/>
                </a:solidFill>
                <a:effectLst>
                  <a:outerShdw blurRad="25400" algn="tl" rotWithShape="0">
                    <a:srgbClr val="000000">
                      <a:alpha val="43000"/>
                    </a:srgbClr>
                  </a:outerShdw>
                </a:effectLst>
              </a:rPr>
            </a:br>
            <a:r>
              <a:rPr lang="en-US" sz="5400" b="1" spc="150" dirty="0" smtClean="0">
                <a:ln w="11430"/>
                <a:solidFill>
                  <a:srgbClr val="CC9900"/>
                </a:solidFill>
                <a:effectLst>
                  <a:outerShdw blurRad="25400" algn="tl" rotWithShape="0">
                    <a:srgbClr val="000000">
                      <a:alpha val="43000"/>
                    </a:srgbClr>
                  </a:outerShdw>
                </a:effectLst>
              </a:rPr>
              <a:t>Best Practices </a:t>
            </a:r>
            <a:br>
              <a:rPr lang="en-US" sz="5400" b="1" spc="150" dirty="0" smtClean="0">
                <a:ln w="11430"/>
                <a:solidFill>
                  <a:srgbClr val="CC9900"/>
                </a:solidFill>
                <a:effectLst>
                  <a:outerShdw blurRad="25400" algn="tl" rotWithShape="0">
                    <a:srgbClr val="000000">
                      <a:alpha val="43000"/>
                    </a:srgbClr>
                  </a:outerShdw>
                </a:effectLst>
              </a:rPr>
            </a:br>
            <a:r>
              <a:rPr lang="en-US" sz="5400" b="1" spc="150" dirty="0" smtClean="0">
                <a:ln w="11430"/>
                <a:solidFill>
                  <a:srgbClr val="CC9900"/>
                </a:solidFill>
                <a:effectLst>
                  <a:outerShdw blurRad="25400" algn="tl" rotWithShape="0">
                    <a:srgbClr val="000000">
                      <a:alpha val="43000"/>
                    </a:srgbClr>
                  </a:outerShdw>
                </a:effectLst>
              </a:rPr>
              <a:t>of</a:t>
            </a:r>
            <a:br>
              <a:rPr lang="en-US" sz="5400" b="1" spc="150" dirty="0" smtClean="0">
                <a:ln w="11430"/>
                <a:solidFill>
                  <a:srgbClr val="CC9900"/>
                </a:solidFill>
                <a:effectLst>
                  <a:outerShdw blurRad="25400" algn="tl" rotWithShape="0">
                    <a:srgbClr val="000000">
                      <a:alpha val="43000"/>
                    </a:srgbClr>
                  </a:outerShdw>
                </a:effectLst>
              </a:rPr>
            </a:br>
            <a:r>
              <a:rPr lang="en-US" sz="5400" b="1" spc="150" dirty="0" smtClean="0">
                <a:ln w="11430"/>
                <a:solidFill>
                  <a:srgbClr val="CC9900"/>
                </a:solidFill>
                <a:effectLst>
                  <a:outerShdw blurRad="25400" algn="tl" rotWithShape="0">
                    <a:srgbClr val="000000">
                      <a:alpha val="43000"/>
                    </a:srgbClr>
                  </a:outerShdw>
                </a:effectLst>
              </a:rPr>
              <a:t>Strong and Effective</a:t>
            </a:r>
            <a:br>
              <a:rPr lang="en-US" sz="5400" b="1" spc="150" dirty="0" smtClean="0">
                <a:ln w="11430"/>
                <a:solidFill>
                  <a:srgbClr val="CC9900"/>
                </a:solidFill>
                <a:effectLst>
                  <a:outerShdw blurRad="25400" algn="tl" rotWithShape="0">
                    <a:srgbClr val="000000">
                      <a:alpha val="43000"/>
                    </a:srgbClr>
                  </a:outerShdw>
                </a:effectLst>
              </a:rPr>
            </a:br>
            <a:r>
              <a:rPr lang="en-US" sz="5400" b="1" spc="150" dirty="0" smtClean="0">
                <a:ln w="11430"/>
                <a:solidFill>
                  <a:srgbClr val="CC9900"/>
                </a:solidFill>
                <a:effectLst>
                  <a:outerShdw blurRad="25400" algn="tl" rotWithShape="0">
                    <a:srgbClr val="000000">
                      <a:alpha val="43000"/>
                    </a:srgbClr>
                  </a:outerShdw>
                </a:effectLst>
              </a:rPr>
              <a:t>Governing Boards</a:t>
            </a:r>
            <a:endParaRPr lang="en-US" sz="5400" b="1" spc="150" dirty="0">
              <a:ln w="11430"/>
              <a:solidFill>
                <a:srgbClr val="CC9900"/>
              </a:solidFill>
              <a:effectLst>
                <a:outerShdw blurRad="25400" algn="tl" rotWithShape="0">
                  <a:srgbClr val="000000">
                    <a:alpha val="43000"/>
                  </a:srgbClr>
                </a:outerShdw>
              </a:effectLst>
            </a:endParaRPr>
          </a:p>
        </p:txBody>
      </p:sp>
      <p:sp>
        <p:nvSpPr>
          <p:cNvPr id="3" name="Rectangle 2"/>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16991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905000"/>
            <a:ext cx="7467600" cy="347787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4400" b="1" spc="150" dirty="0" smtClean="0">
                <a:ln w="11430"/>
                <a:solidFill>
                  <a:srgbClr val="F8F8F8"/>
                </a:solidFill>
                <a:effectLst>
                  <a:outerShdw blurRad="25400" algn="tl" rotWithShape="0">
                    <a:srgbClr val="000000">
                      <a:alpha val="43000"/>
                    </a:srgbClr>
                  </a:outerShdw>
                </a:effectLst>
              </a:rPr>
              <a:t>Board </a:t>
            </a:r>
            <a:r>
              <a:rPr lang="en-US" sz="4400" b="1" spc="150" dirty="0">
                <a:ln w="11430"/>
                <a:solidFill>
                  <a:srgbClr val="F8F8F8"/>
                </a:solidFill>
                <a:effectLst>
                  <a:outerShdw blurRad="25400" algn="tl" rotWithShape="0">
                    <a:srgbClr val="000000">
                      <a:alpha val="43000"/>
                    </a:srgbClr>
                  </a:outerShdw>
                </a:effectLst>
              </a:rPr>
              <a:t>members </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understand </a:t>
            </a:r>
            <a:r>
              <a:rPr lang="en-US" sz="4400" b="1" spc="150" dirty="0">
                <a:ln w="11430"/>
                <a:solidFill>
                  <a:srgbClr val="F8F8F8"/>
                </a:solidFill>
                <a:effectLst>
                  <a:outerShdw blurRad="25400" algn="tl" rotWithShape="0">
                    <a:srgbClr val="000000">
                      <a:alpha val="43000"/>
                    </a:srgbClr>
                  </a:outerShdw>
                </a:effectLst>
              </a:rPr>
              <a:t>the role, </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purpose </a:t>
            </a:r>
            <a:r>
              <a:rPr lang="en-US" sz="4400" b="1" spc="150" dirty="0">
                <a:ln w="11430"/>
                <a:solidFill>
                  <a:srgbClr val="F8F8F8"/>
                </a:solidFill>
                <a:effectLst>
                  <a:outerShdw blurRad="25400" algn="tl" rotWithShape="0">
                    <a:srgbClr val="000000">
                      <a:alpha val="43000"/>
                    </a:srgbClr>
                  </a:outerShdw>
                </a:effectLst>
              </a:rPr>
              <a:t>and function </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of </a:t>
            </a:r>
            <a:r>
              <a:rPr lang="en-US" sz="4400" b="1" spc="150" dirty="0">
                <a:ln w="11430"/>
                <a:solidFill>
                  <a:srgbClr val="F8F8F8"/>
                </a:solidFill>
                <a:effectLst>
                  <a:outerShdw blurRad="25400" algn="tl" rotWithShape="0">
                    <a:srgbClr val="000000">
                      <a:alpha val="43000"/>
                    </a:srgbClr>
                  </a:outerShdw>
                </a:effectLst>
              </a:rPr>
              <a:t>the </a:t>
            </a:r>
            <a:r>
              <a:rPr lang="en-US" sz="4400" b="1" spc="150" dirty="0" smtClean="0">
                <a:ln w="11430"/>
                <a:solidFill>
                  <a:srgbClr val="F8F8F8"/>
                </a:solidFill>
                <a:effectLst>
                  <a:outerShdw blurRad="25400" algn="tl" rotWithShape="0">
                    <a:srgbClr val="000000">
                      <a:alpha val="43000"/>
                    </a:srgbClr>
                  </a:outerShdw>
                </a:effectLst>
              </a:rPr>
              <a:t>board, </a:t>
            </a:r>
          </a:p>
          <a:p>
            <a:pPr algn="ctr"/>
            <a:r>
              <a:rPr lang="en-US" sz="4400" b="1" spc="150" dirty="0" smtClean="0">
                <a:ln w="11430"/>
                <a:solidFill>
                  <a:srgbClr val="F8F8F8"/>
                </a:solidFill>
                <a:effectLst>
                  <a:outerShdw blurRad="25400" algn="tl" rotWithShape="0">
                    <a:srgbClr val="000000">
                      <a:alpha val="43000"/>
                    </a:srgbClr>
                  </a:outerShdw>
                </a:effectLst>
              </a:rPr>
              <a:t>including board structure</a:t>
            </a:r>
            <a:endParaRPr lang="en-US" sz="4400" b="1"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00B0F0"/>
                </a:solidFill>
                <a:effectLst>
                  <a:innerShdw blurRad="114300">
                    <a:prstClr val="black"/>
                  </a:innerShdw>
                </a:effectLst>
              </a:rPr>
              <a:t>Characteristic  #1</a:t>
            </a:r>
            <a:endParaRPr lang="en-US" sz="4000" b="1" spc="150" dirty="0">
              <a:ln w="11430"/>
              <a:solidFill>
                <a:srgbClr val="00B0F0"/>
              </a:solidFill>
              <a:effectLst>
                <a:innerShdw blurRad="114300">
                  <a:prstClr val="black"/>
                </a:innerShdw>
              </a:effectLst>
            </a:endParaRPr>
          </a:p>
        </p:txBody>
      </p:sp>
      <p:sp>
        <p:nvSpPr>
          <p:cNvPr id="4" name="Rectangle 3"/>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07611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63</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smtClean="0">
                <a:ln w="50800"/>
                <a:solidFill>
                  <a:schemeClr val="bg1"/>
                </a:solidFill>
                <a:latin typeface="Lucida Sans Typewriter" pitchFamily="49" charset="0"/>
              </a:rPr>
              <a:t>Best Practice:</a:t>
            </a:r>
            <a:endParaRPr lang="en-US" sz="2800" b="1" dirty="0">
              <a:ln w="50800"/>
              <a:solidFill>
                <a:schemeClr val="bg1"/>
              </a:solidFill>
              <a:latin typeface="Lucida Sans Typewriter" pitchFamily="49" charset="0"/>
            </a:endParaRPr>
          </a:p>
        </p:txBody>
      </p:sp>
      <p:sp>
        <p:nvSpPr>
          <p:cNvPr id="2" name="标题 1"/>
          <p:cNvSpPr>
            <a:spLocks noGrp="1"/>
          </p:cNvSpPr>
          <p:nvPr>
            <p:ph type="title"/>
          </p:nvPr>
        </p:nvSpPr>
        <p:spPr>
          <a:xfrm rot="20656855">
            <a:off x="5191068" y="1176896"/>
            <a:ext cx="3422060" cy="1667327"/>
          </a:xfrm>
          <a:ln>
            <a:noFill/>
          </a:ln>
        </p:spPr>
        <p:txBody>
          <a:bodyPr>
            <a:normAutofit fontScale="90000"/>
          </a:bodyPr>
          <a:lstStyle/>
          <a:p>
            <a:pPr algn="ctr"/>
            <a:r>
              <a:rPr lang="en-US" altLang="zh-CN" b="1" dirty="0" smtClean="0">
                <a:ln>
                  <a:solidFill>
                    <a:schemeClr val="bg1"/>
                  </a:solidFill>
                </a:ln>
                <a:solidFill>
                  <a:srgbClr val="CC9900"/>
                </a:solidFill>
                <a:latin typeface="Algerian" pitchFamily="82" charset="0"/>
              </a:rPr>
              <a:t>NOSE IN – </a:t>
            </a:r>
            <a:br>
              <a:rPr lang="en-US" altLang="zh-CN" b="1" dirty="0" smtClean="0">
                <a:ln>
                  <a:solidFill>
                    <a:schemeClr val="bg1"/>
                  </a:solidFill>
                </a:ln>
                <a:solidFill>
                  <a:srgbClr val="CC9900"/>
                </a:solidFill>
                <a:latin typeface="Algerian" pitchFamily="82" charset="0"/>
              </a:rPr>
            </a:br>
            <a:r>
              <a:rPr lang="en-US" altLang="zh-CN" b="1" dirty="0" smtClean="0">
                <a:ln>
                  <a:solidFill>
                    <a:schemeClr val="bg1"/>
                  </a:solidFill>
                </a:ln>
                <a:solidFill>
                  <a:srgbClr val="CC9900"/>
                </a:solidFill>
                <a:latin typeface="Algerian" pitchFamily="82" charset="0"/>
              </a:rPr>
              <a:t>FINGERS OUT</a:t>
            </a:r>
            <a:endParaRPr lang="zh-CN" altLang="en-US" b="1" dirty="0">
              <a:ln>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238804740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ChangeArrowheads="1"/>
          </p:cNvSpPr>
          <p:nvPr/>
        </p:nvSpPr>
        <p:spPr bwMode="auto">
          <a:xfrm>
            <a:off x="1447800" y="1600200"/>
            <a:ext cx="7391400" cy="4572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None/>
              <a:defRPr/>
            </a:pPr>
            <a:r>
              <a:rPr lang="en-US" sz="4000" b="1" dirty="0">
                <a:effectLst>
                  <a:outerShdw blurRad="38100" dist="38100" dir="2700000" algn="tl">
                    <a:srgbClr val="000000"/>
                  </a:outerShdw>
                </a:effectLst>
              </a:rPr>
              <a:t>f</a:t>
            </a:r>
            <a:r>
              <a:rPr lang="en-US" sz="4000" b="1" dirty="0" smtClean="0">
                <a:effectLst>
                  <a:outerShdw blurRad="38100" dist="38100" dir="2700000" algn="tl">
                    <a:srgbClr val="000000"/>
                  </a:outerShdw>
                </a:effectLst>
              </a:rPr>
              <a:t>ocus on </a:t>
            </a:r>
            <a:r>
              <a:rPr lang="en-US" sz="4000" b="1" i="1" dirty="0" smtClean="0">
                <a:effectLst>
                  <a:outerShdw blurRad="38100" dist="38100" dir="2700000" algn="tl">
                    <a:srgbClr val="000000"/>
                  </a:outerShdw>
                </a:effectLst>
              </a:rPr>
              <a:t>policy formation</a:t>
            </a:r>
          </a:p>
          <a:p>
            <a:pPr marL="342900" indent="-342900" eaLnBrk="1" hangingPunct="1">
              <a:spcBef>
                <a:spcPct val="20000"/>
              </a:spcBef>
              <a:buClr>
                <a:schemeClr val="hlink"/>
              </a:buClr>
              <a:buSzPct val="80000"/>
              <a:buFont typeface="Wingdings" pitchFamily="2" charset="2"/>
              <a:buNone/>
              <a:defRPr/>
            </a:pPr>
            <a:r>
              <a:rPr lang="en-US" sz="4000" b="1" dirty="0">
                <a:effectLst>
                  <a:outerShdw blurRad="38100" dist="38100" dir="2700000" algn="tl">
                    <a:srgbClr val="000000"/>
                  </a:outerShdw>
                </a:effectLst>
              </a:rPr>
              <a:t>	</a:t>
            </a:r>
            <a:r>
              <a:rPr lang="en-US" sz="4000" b="1" dirty="0" smtClean="0">
                <a:effectLst>
                  <a:outerShdw blurRad="38100" dist="38100" dir="2700000" algn="tl">
                    <a:srgbClr val="000000"/>
                  </a:outerShdw>
                </a:effectLst>
              </a:rPr>
              <a:t>and </a:t>
            </a:r>
            <a:r>
              <a:rPr lang="en-US" sz="4000" b="1" i="1" dirty="0" smtClean="0">
                <a:effectLst>
                  <a:outerShdw blurRad="38100" dist="38100" dir="2700000" algn="tl">
                    <a:srgbClr val="000000"/>
                  </a:outerShdw>
                </a:effectLst>
              </a:rPr>
              <a:t>mission strategy</a:t>
            </a:r>
            <a:r>
              <a:rPr lang="en-US" sz="4000" b="1" dirty="0" smtClean="0">
                <a:effectLst>
                  <a:outerShdw blurRad="38100" dist="38100" dir="2700000" algn="tl">
                    <a:srgbClr val="000000"/>
                  </a:outerShdw>
                </a:effectLst>
              </a:rPr>
              <a:t>;</a:t>
            </a:r>
          </a:p>
          <a:p>
            <a:pPr marL="342900" indent="-342900" eaLnBrk="1" hangingPunct="1">
              <a:spcBef>
                <a:spcPct val="20000"/>
              </a:spcBef>
              <a:buClr>
                <a:schemeClr val="hlink"/>
              </a:buClr>
              <a:buSzPct val="80000"/>
              <a:buFont typeface="Wingdings" pitchFamily="2" charset="2"/>
              <a:buNone/>
              <a:defRPr/>
            </a:pPr>
            <a:endParaRPr lang="en-US" sz="4000" b="1" dirty="0">
              <a:effectLst>
                <a:outerShdw blurRad="38100" dist="38100" dir="2700000" algn="tl">
                  <a:srgbClr val="000000"/>
                </a:outerShdw>
              </a:effectLst>
            </a:endParaRPr>
          </a:p>
          <a:p>
            <a:pPr marL="342900" indent="-342900" eaLnBrk="1" hangingPunct="1">
              <a:spcBef>
                <a:spcPct val="20000"/>
              </a:spcBef>
              <a:buClr>
                <a:schemeClr val="hlink"/>
              </a:buClr>
              <a:buSzPct val="80000"/>
              <a:buFont typeface="Wingdings" pitchFamily="2" charset="2"/>
              <a:buNone/>
              <a:defRPr/>
            </a:pPr>
            <a:r>
              <a:rPr lang="en-US" sz="4000" b="1" dirty="0">
                <a:effectLst>
                  <a:outerShdw blurRad="38100" dist="38100" dir="2700000" algn="tl">
                    <a:srgbClr val="000000"/>
                  </a:outerShdw>
                </a:effectLst>
              </a:rPr>
              <a:t>n</a:t>
            </a:r>
            <a:r>
              <a:rPr lang="en-US" sz="4000" b="1" dirty="0" smtClean="0">
                <a:effectLst>
                  <a:outerShdw blurRad="38100" dist="38100" dir="2700000" algn="tl">
                    <a:srgbClr val="000000"/>
                  </a:outerShdw>
                </a:effectLst>
              </a:rPr>
              <a:t>ot </a:t>
            </a:r>
            <a:r>
              <a:rPr lang="en-US" sz="4000" b="1" i="1" dirty="0" smtClean="0">
                <a:effectLst>
                  <a:outerShdw blurRad="38100" dist="38100" dir="2700000" algn="tl">
                    <a:srgbClr val="000000"/>
                  </a:outerShdw>
                </a:effectLst>
              </a:rPr>
              <a:t>policy implementation</a:t>
            </a:r>
          </a:p>
          <a:p>
            <a:pPr marL="342900" indent="-342900" eaLnBrk="1" hangingPunct="1">
              <a:spcBef>
                <a:spcPct val="20000"/>
              </a:spcBef>
              <a:buClr>
                <a:schemeClr val="hlink"/>
              </a:buClr>
              <a:buSzPct val="80000"/>
              <a:buFont typeface="Wingdings" pitchFamily="2" charset="2"/>
              <a:buNone/>
              <a:defRPr/>
            </a:pPr>
            <a:r>
              <a:rPr lang="en-US" sz="4000" b="1" dirty="0" smtClean="0">
                <a:effectLst>
                  <a:outerShdw blurRad="38100" dist="38100" dir="2700000" algn="tl">
                    <a:srgbClr val="000000"/>
                  </a:outerShdw>
                </a:effectLst>
              </a:rPr>
              <a:t>	and </a:t>
            </a:r>
            <a:r>
              <a:rPr lang="en-US" sz="4000" b="1" i="1" dirty="0" smtClean="0">
                <a:effectLst>
                  <a:outerShdw blurRad="38100" dist="38100" dir="2700000" algn="tl">
                    <a:srgbClr val="000000"/>
                  </a:outerShdw>
                </a:effectLst>
              </a:rPr>
              <a:t>daily operations</a:t>
            </a:r>
            <a:r>
              <a:rPr lang="en-US" sz="4000" b="1" dirty="0" smtClean="0">
                <a:effectLst>
                  <a:outerShdw blurRad="38100" dist="38100" dir="2700000" algn="tl">
                    <a:srgbClr val="000000"/>
                  </a:outerShdw>
                </a:effectLst>
              </a:rPr>
              <a:t>.</a:t>
            </a:r>
            <a:endParaRPr lang="en-US" sz="4000" b="1" dirty="0">
              <a:effectLst>
                <a:outerShdw blurRad="38100" dist="38100" dir="2700000" algn="tl">
                  <a:srgbClr val="000000"/>
                </a:outerShdw>
              </a:effectLst>
            </a:endParaRPr>
          </a:p>
        </p:txBody>
      </p:sp>
      <p:sp>
        <p:nvSpPr>
          <p:cNvPr id="2" name="Rectangle 1"/>
          <p:cNvSpPr/>
          <p:nvPr/>
        </p:nvSpPr>
        <p:spPr>
          <a:xfrm>
            <a:off x="381000" y="307538"/>
            <a:ext cx="8305800" cy="769441"/>
          </a:xfrm>
          <a:prstGeom prst="rect">
            <a:avLst/>
          </a:prstGeom>
        </p:spPr>
        <p:txBody>
          <a:bodyPr wrap="square">
            <a:spAutoFit/>
          </a:bodyPr>
          <a:lstStyle/>
          <a:p>
            <a:pPr marL="342900" indent="-342900" eaLnBrk="1" hangingPunct="1">
              <a:spcBef>
                <a:spcPct val="20000"/>
              </a:spcBef>
              <a:buClr>
                <a:schemeClr val="hlink"/>
              </a:buClr>
              <a:buSzPct val="80000"/>
              <a:buFont typeface="Wingdings" pitchFamily="2" charset="2"/>
              <a:buNone/>
              <a:defRPr/>
            </a:pPr>
            <a:r>
              <a:rPr lang="en-US" sz="4400" b="1" dirty="0">
                <a:effectLst>
                  <a:outerShdw blurRad="38100" dist="38100" dir="2700000" algn="tl">
                    <a:srgbClr val="000000"/>
                  </a:outerShdw>
                </a:effectLst>
              </a:rPr>
              <a:t>Effective Governing </a:t>
            </a:r>
            <a:r>
              <a:rPr lang="en-US" sz="4400" b="1" dirty="0" smtClean="0">
                <a:effectLst>
                  <a:outerShdw blurRad="38100" dist="38100" dir="2700000" algn="tl">
                    <a:srgbClr val="000000"/>
                  </a:outerShdw>
                </a:effectLst>
              </a:rPr>
              <a:t>Boards </a:t>
            </a:r>
            <a:r>
              <a:rPr lang="en-US" sz="4400" b="1" dirty="0">
                <a:effectLst>
                  <a:outerShdw blurRad="38100" dist="38100" dir="2700000" algn="tl">
                    <a:srgbClr val="000000"/>
                  </a:outerShdw>
                </a:effectLst>
              </a:rPr>
              <a:t>…</a:t>
            </a:r>
          </a:p>
        </p:txBody>
      </p:sp>
    </p:spTree>
    <p:extLst>
      <p:ext uri="{BB962C8B-B14F-4D97-AF65-F5344CB8AC3E}">
        <p14:creationId xmlns:p14="http://schemas.microsoft.com/office/powerpoint/2010/main" val="116089287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p:nvPr>
        </p:nvSpPr>
        <p:spPr>
          <a:xfrm>
            <a:off x="1219200" y="5410200"/>
            <a:ext cx="7467600" cy="1066800"/>
          </a:xfrm>
        </p:spPr>
        <p:txBody>
          <a:bodyPr>
            <a:normAutofit/>
          </a:bodyPr>
          <a:lstStyle/>
          <a:p>
            <a:pPr marL="0" indent="0" algn="r" eaLnBrk="1" hangingPunct="1">
              <a:spcBef>
                <a:spcPct val="50000"/>
              </a:spcBef>
              <a:buClr>
                <a:srgbClr val="66FFFF"/>
              </a:buClr>
              <a:buSzTx/>
              <a:buNone/>
            </a:pPr>
            <a:r>
              <a:rPr lang="en-US" sz="3600" b="1" dirty="0" smtClean="0">
                <a:solidFill>
                  <a:schemeClr val="accent3"/>
                </a:solidFill>
                <a:latin typeface="Arial Black" pitchFamily="34" charset="0"/>
              </a:rPr>
              <a:t>Guard the agenda!</a:t>
            </a:r>
          </a:p>
        </p:txBody>
      </p:sp>
      <p:sp>
        <p:nvSpPr>
          <p:cNvPr id="174084" name="Text Box 4"/>
          <p:cNvSpPr txBox="1">
            <a:spLocks noChangeArrowheads="1"/>
          </p:cNvSpPr>
          <p:nvPr/>
        </p:nvSpPr>
        <p:spPr bwMode="auto">
          <a:xfrm>
            <a:off x="381000" y="457200"/>
            <a:ext cx="8610600" cy="701731"/>
          </a:xfrm>
          <a:prstGeom prst="rect">
            <a:avLst/>
          </a:prstGeom>
          <a:noFill/>
          <a:ln w="12700" cap="sq">
            <a:noFill/>
            <a:miter lim="800000"/>
            <a:headEnd type="none" w="sm" len="sm"/>
            <a:tailEnd type="none" w="sm" len="sm"/>
          </a:ln>
          <a:effectLst/>
        </p:spPr>
        <p:txBody>
          <a:bodyPr wrap="square">
            <a:spAutoFit/>
          </a:bodyPr>
          <a:lstStyle/>
          <a:p>
            <a:pPr marL="630238" indent="-630238">
              <a:lnSpc>
                <a:spcPct val="110000"/>
              </a:lnSpc>
              <a:spcBef>
                <a:spcPct val="50000"/>
              </a:spcBef>
              <a:defRPr/>
            </a:pPr>
            <a:r>
              <a:rPr lang="en-US" sz="3600" b="1" dirty="0" smtClean="0">
                <a:effectLst>
                  <a:outerShdw blurRad="38100" dist="38100" dir="2700000" algn="tl">
                    <a:srgbClr val="000000"/>
                  </a:outerShdw>
                </a:effectLst>
              </a:rPr>
              <a:t>1a. </a:t>
            </a:r>
            <a:r>
              <a:rPr lang="en-US" sz="3600" b="1" dirty="0">
                <a:effectLst>
                  <a:outerShdw blurRad="38100" dist="38100" dir="2700000" algn="tl">
                    <a:srgbClr val="000000"/>
                  </a:outerShdw>
                </a:effectLst>
              </a:rPr>
              <a:t>Three modes of </a:t>
            </a:r>
            <a:r>
              <a:rPr lang="en-US" sz="3600" b="1" dirty="0" smtClean="0">
                <a:effectLst>
                  <a:outerShdw blurRad="38100" dist="38100" dir="2700000" algn="tl">
                    <a:srgbClr val="000000"/>
                  </a:outerShdw>
                </a:effectLst>
              </a:rPr>
              <a:t>university governance</a:t>
            </a:r>
            <a:r>
              <a:rPr lang="en-US" sz="3600" b="1" dirty="0">
                <a:effectLst>
                  <a:outerShdw blurRad="38100" dist="38100" dir="2700000" algn="tl">
                    <a:srgbClr val="000000"/>
                  </a:outerShdw>
                </a:effectLst>
              </a:rPr>
              <a:t>.</a:t>
            </a:r>
          </a:p>
        </p:txBody>
      </p:sp>
      <p:sp>
        <p:nvSpPr>
          <p:cNvPr id="174085" name="Rectangle 5"/>
          <p:cNvSpPr>
            <a:spLocks noChangeArrowheads="1"/>
          </p:cNvSpPr>
          <p:nvPr/>
        </p:nvSpPr>
        <p:spPr bwMode="auto">
          <a:xfrm>
            <a:off x="1752600" y="1271587"/>
            <a:ext cx="5638800" cy="2462213"/>
          </a:xfrm>
          <a:prstGeom prst="rect">
            <a:avLst/>
          </a:prstGeom>
          <a:noFill/>
          <a:ln w="12700" cap="sq">
            <a:noFill/>
            <a:miter lim="800000"/>
            <a:headEnd type="none" w="sm" len="sm"/>
            <a:tailEnd type="none" w="sm" len="sm"/>
          </a:ln>
          <a:effectLst/>
        </p:spPr>
        <p:txBody>
          <a:bodyPr wrap="square">
            <a:spAutoFit/>
          </a:bodyPr>
          <a:lstStyle/>
          <a:p>
            <a:pPr marL="571500" indent="-571500" eaLnBrk="1" hangingPunct="1">
              <a:lnSpc>
                <a:spcPct val="115000"/>
              </a:lnSpc>
              <a:spcBef>
                <a:spcPct val="20000"/>
              </a:spcBef>
              <a:buClr>
                <a:schemeClr val="tx2">
                  <a:lumMod val="50000"/>
                </a:schemeClr>
              </a:buClr>
              <a:buSzPct val="80000"/>
              <a:buFont typeface="Wingdings" pitchFamily="2" charset="2"/>
              <a:buChar char="§"/>
              <a:defRPr/>
            </a:pPr>
            <a:r>
              <a:rPr lang="en-US" sz="4000" b="1" i="1" dirty="0">
                <a:solidFill>
                  <a:schemeClr val="tx2">
                    <a:lumMod val="75000"/>
                  </a:schemeClr>
                </a:solidFill>
                <a:effectLst>
                  <a:outerShdw blurRad="38100" dist="38100" dir="2700000" algn="tl">
                    <a:srgbClr val="000000"/>
                  </a:outerShdw>
                </a:effectLst>
              </a:rPr>
              <a:t>Fiduciary</a:t>
            </a:r>
            <a:r>
              <a:rPr lang="en-US" sz="4000" b="1" dirty="0">
                <a:solidFill>
                  <a:schemeClr val="tx2">
                    <a:lumMod val="75000"/>
                  </a:schemeClr>
                </a:solidFill>
                <a:effectLst>
                  <a:outerShdw blurRad="38100" dist="38100" dir="2700000" algn="tl">
                    <a:srgbClr val="000000"/>
                  </a:outerShdw>
                </a:effectLst>
              </a:rPr>
              <a:t> mode</a:t>
            </a:r>
            <a:r>
              <a:rPr lang="en-US" sz="4000" b="1" dirty="0" smtClean="0">
                <a:solidFill>
                  <a:schemeClr val="tx2">
                    <a:lumMod val="75000"/>
                  </a:schemeClr>
                </a:solidFill>
                <a:effectLst>
                  <a:outerShdw blurRad="38100" dist="38100" dir="2700000" algn="tl">
                    <a:srgbClr val="000000"/>
                  </a:outerShdw>
                </a:effectLst>
              </a:rPr>
              <a:t>:</a:t>
            </a:r>
          </a:p>
          <a:p>
            <a:pPr marL="571500" indent="-571500" eaLnBrk="1" hangingPunct="1">
              <a:lnSpc>
                <a:spcPct val="115000"/>
              </a:lnSpc>
              <a:spcBef>
                <a:spcPct val="20000"/>
              </a:spcBef>
              <a:buClr>
                <a:schemeClr val="tx2">
                  <a:lumMod val="50000"/>
                </a:schemeClr>
              </a:buClr>
              <a:buSzPct val="80000"/>
              <a:buFont typeface="Wingdings" pitchFamily="2" charset="2"/>
              <a:buChar char="§"/>
              <a:defRPr/>
            </a:pPr>
            <a:r>
              <a:rPr lang="en-US" sz="4000" b="1" dirty="0" smtClean="0">
                <a:solidFill>
                  <a:schemeClr val="tx2">
                    <a:lumMod val="75000"/>
                  </a:schemeClr>
                </a:solidFill>
                <a:effectLst>
                  <a:outerShdw blurRad="38100" dist="38100" dir="2700000" algn="tl">
                    <a:srgbClr val="000000"/>
                  </a:outerShdw>
                </a:effectLst>
              </a:rPr>
              <a:t>Strategic mode</a:t>
            </a:r>
          </a:p>
          <a:p>
            <a:pPr marL="571500" indent="-571500" eaLnBrk="1" hangingPunct="1">
              <a:lnSpc>
                <a:spcPct val="115000"/>
              </a:lnSpc>
              <a:spcBef>
                <a:spcPct val="20000"/>
              </a:spcBef>
              <a:buClr>
                <a:schemeClr val="tx2">
                  <a:lumMod val="50000"/>
                </a:schemeClr>
              </a:buClr>
              <a:buSzPct val="80000"/>
              <a:buFont typeface="Wingdings" pitchFamily="2" charset="2"/>
              <a:buChar char="§"/>
              <a:defRPr/>
            </a:pPr>
            <a:r>
              <a:rPr lang="en-US" sz="4000" b="1" dirty="0" smtClean="0">
                <a:solidFill>
                  <a:schemeClr val="tx2">
                    <a:lumMod val="75000"/>
                  </a:schemeClr>
                </a:solidFill>
                <a:effectLst>
                  <a:outerShdw blurRad="38100" dist="38100" dir="2700000" algn="tl">
                    <a:srgbClr val="000000"/>
                  </a:outerShdw>
                </a:effectLst>
              </a:rPr>
              <a:t>Representative mode</a:t>
            </a:r>
            <a:endParaRPr lang="en-US" sz="4000" b="1" dirty="0">
              <a:solidFill>
                <a:schemeClr val="tx2">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37381837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05000"/>
            <a:ext cx="8631936" cy="347787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4400" b="1" spc="150" dirty="0" smtClean="0">
                <a:ln w="11430"/>
                <a:solidFill>
                  <a:srgbClr val="F8F8F8"/>
                </a:solidFill>
                <a:effectLst>
                  <a:outerShdw blurRad="25400" algn="tl" rotWithShape="0">
                    <a:srgbClr val="000000">
                      <a:alpha val="43000"/>
                    </a:srgbClr>
                  </a:outerShdw>
                </a:effectLst>
              </a:rPr>
              <a:t>Board members</a:t>
            </a:r>
          </a:p>
          <a:p>
            <a:pPr algn="ctr"/>
            <a:r>
              <a:rPr lang="en-US" sz="4400" b="1" spc="150" dirty="0" smtClean="0">
                <a:ln w="11430"/>
                <a:solidFill>
                  <a:srgbClr val="F8F8F8"/>
                </a:solidFill>
                <a:effectLst>
                  <a:outerShdw blurRad="25400" algn="tl" rotWithShape="0">
                    <a:srgbClr val="000000">
                      <a:alpha val="43000"/>
                    </a:srgbClr>
                  </a:outerShdw>
                </a:effectLst>
              </a:rPr>
              <a:t>know</a:t>
            </a:r>
            <a:r>
              <a:rPr lang="en-US" sz="4400" b="1" spc="150" dirty="0">
                <a:ln w="11430"/>
                <a:solidFill>
                  <a:srgbClr val="F8F8F8"/>
                </a:solidFill>
                <a:effectLst>
                  <a:outerShdw blurRad="25400" algn="tl" rotWithShape="0">
                    <a:srgbClr val="000000">
                      <a:alpha val="43000"/>
                    </a:srgbClr>
                  </a:outerShdw>
                </a:effectLst>
              </a:rPr>
              <a:t>, communicate, and </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make </a:t>
            </a:r>
            <a:r>
              <a:rPr lang="en-US" sz="4400" b="1" spc="150" dirty="0">
                <a:ln w="11430"/>
                <a:solidFill>
                  <a:srgbClr val="F8F8F8"/>
                </a:solidFill>
                <a:effectLst>
                  <a:outerShdw blurRad="25400" algn="tl" rotWithShape="0">
                    <a:srgbClr val="000000">
                      <a:alpha val="43000"/>
                    </a:srgbClr>
                  </a:outerShdw>
                </a:effectLst>
              </a:rPr>
              <a:t>decisions </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in </a:t>
            </a:r>
            <a:r>
              <a:rPr lang="en-US" sz="4400" b="1" spc="150" dirty="0">
                <a:ln w="11430"/>
                <a:solidFill>
                  <a:srgbClr val="F8F8F8"/>
                </a:solidFill>
                <a:effectLst>
                  <a:outerShdw blurRad="25400" algn="tl" rotWithShape="0">
                    <a:srgbClr val="000000">
                      <a:alpha val="43000"/>
                    </a:srgbClr>
                  </a:outerShdw>
                </a:effectLst>
              </a:rPr>
              <a:t>light of the </a:t>
            </a:r>
            <a:r>
              <a:rPr lang="en-US" sz="4400" b="1" spc="150" dirty="0" smtClean="0">
                <a:ln w="11430"/>
                <a:solidFill>
                  <a:srgbClr val="F8F8F8"/>
                </a:solidFill>
                <a:effectLst>
                  <a:outerShdw blurRad="25400" algn="tl" rotWithShape="0">
                    <a:srgbClr val="000000">
                      <a:alpha val="43000"/>
                    </a:srgbClr>
                  </a:outerShdw>
                </a:effectLst>
              </a:rPr>
              <a:t>university’s</a:t>
            </a:r>
          </a:p>
          <a:p>
            <a:pPr algn="ctr"/>
            <a:r>
              <a:rPr lang="en-US" sz="4400" b="1" spc="150" dirty="0" smtClean="0">
                <a:ln w="11430"/>
                <a:solidFill>
                  <a:srgbClr val="F8F8F8"/>
                </a:solidFill>
                <a:effectLst>
                  <a:outerShdw blurRad="25400" algn="tl" rotWithShape="0">
                    <a:srgbClr val="000000">
                      <a:alpha val="43000"/>
                    </a:srgbClr>
                  </a:outerShdw>
                </a:effectLst>
              </a:rPr>
              <a:t>mission</a:t>
            </a:r>
            <a:r>
              <a:rPr lang="en-US" sz="4400" b="1" spc="150" dirty="0">
                <a:ln w="11430"/>
                <a:solidFill>
                  <a:srgbClr val="F8F8F8"/>
                </a:solidFill>
                <a:effectLst>
                  <a:outerShdw blurRad="25400" algn="tl" rotWithShape="0">
                    <a:srgbClr val="000000">
                      <a:alpha val="43000"/>
                    </a:srgbClr>
                  </a:outerShdw>
                </a:effectLst>
              </a:rPr>
              <a:t>, vision and values.</a:t>
            </a:r>
          </a:p>
        </p:txBody>
      </p:sp>
      <p:sp>
        <p:nvSpPr>
          <p:cNvPr id="8" name="Rectangle 7"/>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00B0F0"/>
                </a:solidFill>
                <a:effectLst>
                  <a:innerShdw blurRad="114300">
                    <a:prstClr val="black"/>
                  </a:innerShdw>
                </a:effectLst>
              </a:rPr>
              <a:t>Characteristic  #2</a:t>
            </a:r>
            <a:endParaRPr lang="en-US" sz="4000" b="1" spc="150" dirty="0">
              <a:ln w="11430"/>
              <a:solidFill>
                <a:srgbClr val="00B0F0"/>
              </a:solidFill>
              <a:effectLst>
                <a:innerShdw blurRad="114300">
                  <a:prstClr val="black"/>
                </a:innerShdw>
              </a:effectLst>
            </a:endParaRPr>
          </a:p>
        </p:txBody>
      </p:sp>
      <p:sp>
        <p:nvSpPr>
          <p:cNvPr id="4" name="Rectangle 3"/>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51833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67</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smtClean="0">
                <a:ln w="50800"/>
                <a:solidFill>
                  <a:schemeClr val="bg1"/>
                </a:solidFill>
                <a:latin typeface="Lucida Sans Typewriter" pitchFamily="49" charset="0"/>
              </a:rPr>
              <a:t>Best Practice:</a:t>
            </a:r>
            <a:endParaRPr lang="en-US" sz="2800" b="1" dirty="0">
              <a:ln w="50800"/>
              <a:solidFill>
                <a:schemeClr val="bg1"/>
              </a:solidFill>
              <a:latin typeface="Lucida Sans Typewriter" pitchFamily="49" charset="0"/>
            </a:endParaRPr>
          </a:p>
        </p:txBody>
      </p:sp>
      <p:sp>
        <p:nvSpPr>
          <p:cNvPr id="2" name="标题 1"/>
          <p:cNvSpPr>
            <a:spLocks noGrp="1"/>
          </p:cNvSpPr>
          <p:nvPr>
            <p:ph type="title"/>
          </p:nvPr>
        </p:nvSpPr>
        <p:spPr>
          <a:xfrm rot="20656855">
            <a:off x="5036924" y="1399521"/>
            <a:ext cx="3422060" cy="2216980"/>
          </a:xfrm>
          <a:ln>
            <a:noFill/>
          </a:ln>
        </p:spPr>
        <p:txBody>
          <a:bodyPr>
            <a:normAutofit fontScale="90000"/>
          </a:bodyPr>
          <a:lstStyle/>
          <a:p>
            <a:pPr algn="ctr"/>
            <a:r>
              <a:rPr lang="en-US" altLang="zh-CN" b="1" dirty="0" smtClean="0">
                <a:ln w="3175">
                  <a:solidFill>
                    <a:schemeClr val="bg1"/>
                  </a:solidFill>
                </a:ln>
                <a:solidFill>
                  <a:srgbClr val="CC9900"/>
                </a:solidFill>
                <a:latin typeface="Algerian" pitchFamily="82" charset="0"/>
              </a:rPr>
              <a:t>Mission</a:t>
            </a:r>
            <a:br>
              <a:rPr lang="en-US" altLang="zh-CN" b="1" dirty="0" smtClean="0">
                <a:ln w="3175">
                  <a:solidFill>
                    <a:schemeClr val="bg1"/>
                  </a:solidFill>
                </a:ln>
                <a:solidFill>
                  <a:srgbClr val="CC9900"/>
                </a:solidFill>
                <a:latin typeface="Algerian" pitchFamily="82" charset="0"/>
              </a:rPr>
            </a:br>
            <a:r>
              <a:rPr lang="en-US" altLang="zh-CN" b="1" dirty="0" smtClean="0">
                <a:ln w="3175">
                  <a:solidFill>
                    <a:schemeClr val="bg1"/>
                  </a:solidFill>
                </a:ln>
                <a:solidFill>
                  <a:srgbClr val="CC9900"/>
                </a:solidFill>
                <a:latin typeface="Algerian" pitchFamily="82" charset="0"/>
              </a:rPr>
              <a:t>and</a:t>
            </a:r>
            <a:br>
              <a:rPr lang="en-US" altLang="zh-CN" b="1" dirty="0" smtClean="0">
                <a:ln w="3175">
                  <a:solidFill>
                    <a:schemeClr val="bg1"/>
                  </a:solidFill>
                </a:ln>
                <a:solidFill>
                  <a:srgbClr val="CC9900"/>
                </a:solidFill>
                <a:latin typeface="Algerian" pitchFamily="82" charset="0"/>
              </a:rPr>
            </a:br>
            <a:r>
              <a:rPr lang="en-US" altLang="zh-CN" b="1" dirty="0" smtClean="0">
                <a:ln w="3175">
                  <a:solidFill>
                    <a:schemeClr val="bg1"/>
                  </a:solidFill>
                </a:ln>
                <a:solidFill>
                  <a:srgbClr val="CC9900"/>
                </a:solidFill>
                <a:latin typeface="Algerian" pitchFamily="82" charset="0"/>
              </a:rPr>
              <a:t>values</a:t>
            </a:r>
            <a:br>
              <a:rPr lang="en-US" altLang="zh-CN" b="1" dirty="0" smtClean="0">
                <a:ln w="3175">
                  <a:solidFill>
                    <a:schemeClr val="bg1"/>
                  </a:solidFill>
                </a:ln>
                <a:solidFill>
                  <a:srgbClr val="CC9900"/>
                </a:solidFill>
                <a:latin typeface="Algerian" pitchFamily="82" charset="0"/>
              </a:rPr>
            </a:br>
            <a:r>
              <a:rPr lang="en-US" altLang="zh-CN" b="1" dirty="0" smtClean="0">
                <a:ln w="3175">
                  <a:solidFill>
                    <a:schemeClr val="bg1"/>
                  </a:solidFill>
                </a:ln>
                <a:solidFill>
                  <a:srgbClr val="CC9900"/>
                </a:solidFill>
                <a:latin typeface="Algerian" pitchFamily="82" charset="0"/>
              </a:rPr>
              <a:t>drive us</a:t>
            </a:r>
            <a:endParaRPr lang="zh-CN" altLang="en-US" b="1" dirty="0">
              <a:ln w="3175">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100092554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normAutofit/>
          </a:bodyPr>
          <a:lstStyle/>
          <a:p>
            <a:pPr eaLnBrk="1" hangingPunct="1">
              <a:defRPr/>
            </a:pPr>
            <a:r>
              <a:rPr lang="en-US" sz="5400" b="1" i="1" dirty="0" smtClean="0">
                <a:solidFill>
                  <a:schemeClr val="tx1"/>
                </a:solidFill>
              </a:rPr>
              <a:t>Realizing Our Intentions</a:t>
            </a:r>
          </a:p>
        </p:txBody>
      </p:sp>
      <p:sp>
        <p:nvSpPr>
          <p:cNvPr id="265219" name="Rectangle 3"/>
          <p:cNvSpPr>
            <a:spLocks noGrp="1" noChangeArrowheads="1"/>
          </p:cNvSpPr>
          <p:nvPr>
            <p:ph type="body" sz="quarter" idx="4294967295"/>
          </p:nvPr>
        </p:nvSpPr>
        <p:spPr>
          <a:xfrm>
            <a:off x="990600" y="1524000"/>
            <a:ext cx="7315200" cy="4343400"/>
          </a:xfrm>
        </p:spPr>
        <p:txBody>
          <a:bodyPr>
            <a:normAutofit fontScale="25000" lnSpcReduction="20000"/>
          </a:bodyPr>
          <a:lstStyle/>
          <a:p>
            <a:pPr eaLnBrk="1" hangingPunct="1">
              <a:lnSpc>
                <a:spcPct val="120000"/>
              </a:lnSpc>
              <a:buFont typeface="Wingdings" pitchFamily="2" charset="2"/>
              <a:buNone/>
            </a:pPr>
            <a:r>
              <a:rPr lang="en-US" sz="5100" dirty="0" smtClean="0"/>
              <a:t> </a:t>
            </a:r>
            <a:r>
              <a:rPr lang="en-US" sz="12800" dirty="0" smtClean="0"/>
              <a:t>“Always, the key question to be asked in Board decision making is: </a:t>
            </a:r>
          </a:p>
          <a:p>
            <a:pPr eaLnBrk="1" hangingPunct="1">
              <a:lnSpc>
                <a:spcPct val="120000"/>
              </a:lnSpc>
              <a:buFont typeface="Wingdings" pitchFamily="2" charset="2"/>
              <a:buNone/>
            </a:pPr>
            <a:endParaRPr lang="en-US" sz="6400" dirty="0" smtClean="0"/>
          </a:p>
          <a:p>
            <a:pPr eaLnBrk="1" hangingPunct="1">
              <a:lnSpc>
                <a:spcPct val="120000"/>
              </a:lnSpc>
              <a:buFont typeface="Wingdings" pitchFamily="2" charset="2"/>
              <a:buNone/>
            </a:pPr>
            <a:r>
              <a:rPr lang="en-US" sz="12800" dirty="0" smtClean="0"/>
              <a:t>Is this decision important for the long term survival, health, and mission achievement of our institution? </a:t>
            </a:r>
          </a:p>
          <a:p>
            <a:pPr eaLnBrk="1" hangingPunct="1">
              <a:lnSpc>
                <a:spcPct val="120000"/>
              </a:lnSpc>
            </a:pPr>
            <a:endParaRPr lang="en-US" sz="6400" dirty="0" smtClean="0"/>
          </a:p>
          <a:p>
            <a:pPr eaLnBrk="1" hangingPunct="1">
              <a:lnSpc>
                <a:spcPct val="120000"/>
              </a:lnSpc>
              <a:buFont typeface="Wingdings" pitchFamily="2" charset="2"/>
              <a:buNone/>
            </a:pPr>
            <a:r>
              <a:rPr lang="en-US" sz="12800" dirty="0" smtClean="0"/>
              <a:t>After answering this question, then policies and decisions can be made.”</a:t>
            </a:r>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algn="r" eaLnBrk="1" hangingPunct="1">
              <a:lnSpc>
                <a:spcPct val="80000"/>
              </a:lnSpc>
              <a:buFont typeface="Wingdings" pitchFamily="2" charset="2"/>
              <a:buNone/>
            </a:pPr>
            <a:r>
              <a:rPr lang="en-US" sz="7400" dirty="0" smtClean="0"/>
              <a:t>    Albert J. Meyer, author. p. 217</a:t>
            </a:r>
          </a:p>
        </p:txBody>
      </p:sp>
    </p:spTree>
    <p:extLst>
      <p:ext uri="{BB962C8B-B14F-4D97-AF65-F5344CB8AC3E}">
        <p14:creationId xmlns:p14="http://schemas.microsoft.com/office/powerpoint/2010/main" val="317409520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584" y="1991142"/>
            <a:ext cx="8631936" cy="2123658"/>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4400" b="1" spc="150" dirty="0" smtClean="0">
                <a:ln w="11430"/>
                <a:solidFill>
                  <a:srgbClr val="F8F8F8"/>
                </a:solidFill>
                <a:effectLst>
                  <a:outerShdw blurRad="25400" algn="tl" rotWithShape="0">
                    <a:srgbClr val="000000">
                      <a:alpha val="43000"/>
                    </a:srgbClr>
                  </a:outerShdw>
                </a:effectLst>
              </a:rPr>
              <a:t>Board members</a:t>
            </a:r>
          </a:p>
          <a:p>
            <a:pPr algn="ctr"/>
            <a:r>
              <a:rPr lang="en-US" sz="4400" b="1" spc="150" dirty="0">
                <a:ln w="11430"/>
                <a:solidFill>
                  <a:srgbClr val="F8F8F8"/>
                </a:solidFill>
                <a:effectLst>
                  <a:outerShdw blurRad="25400" algn="tl" rotWithShape="0">
                    <a:srgbClr val="000000">
                      <a:alpha val="43000"/>
                    </a:srgbClr>
                  </a:outerShdw>
                </a:effectLst>
              </a:rPr>
              <a:t>a</a:t>
            </a:r>
            <a:r>
              <a:rPr lang="en-US" sz="4400" b="1" spc="150" dirty="0" smtClean="0">
                <a:ln w="11430"/>
                <a:solidFill>
                  <a:srgbClr val="F8F8F8"/>
                </a:solidFill>
                <a:effectLst>
                  <a:outerShdw blurRad="25400" algn="tl" rotWithShape="0">
                    <a:srgbClr val="000000">
                      <a:alpha val="43000"/>
                    </a:srgbClr>
                  </a:outerShdw>
                </a:effectLst>
              </a:rPr>
              <a:t>sk the </a:t>
            </a:r>
          </a:p>
          <a:p>
            <a:pPr algn="ctr"/>
            <a:r>
              <a:rPr lang="en-US" sz="4400" b="1" spc="150" dirty="0">
                <a:ln w="11430"/>
                <a:solidFill>
                  <a:srgbClr val="F8F8F8"/>
                </a:solidFill>
                <a:effectLst>
                  <a:outerShdw blurRad="25400" algn="tl" rotWithShape="0">
                    <a:srgbClr val="000000">
                      <a:alpha val="43000"/>
                    </a:srgbClr>
                  </a:outerShdw>
                </a:effectLst>
              </a:rPr>
              <a:t>r</a:t>
            </a:r>
            <a:r>
              <a:rPr lang="en-US" sz="4400" b="1" spc="150" dirty="0" smtClean="0">
                <a:ln w="11430"/>
                <a:solidFill>
                  <a:srgbClr val="F8F8F8"/>
                </a:solidFill>
                <a:effectLst>
                  <a:outerShdw blurRad="25400" algn="tl" rotWithShape="0">
                    <a:srgbClr val="000000">
                      <a:alpha val="43000"/>
                    </a:srgbClr>
                  </a:outerShdw>
                </a:effectLst>
              </a:rPr>
              <a:t>ight questions</a:t>
            </a:r>
            <a:endParaRPr lang="en-US" sz="4400" b="1" spc="150" dirty="0">
              <a:ln w="11430"/>
              <a:solidFill>
                <a:srgbClr val="F8F8F8"/>
              </a:solidFill>
              <a:effectLst>
                <a:outerShdw blurRad="25400" algn="tl" rotWithShape="0">
                  <a:srgbClr val="000000">
                    <a:alpha val="43000"/>
                  </a:srgbClr>
                </a:outerShdw>
              </a:effectLst>
            </a:endParaRPr>
          </a:p>
        </p:txBody>
      </p:sp>
      <p:sp>
        <p:nvSpPr>
          <p:cNvPr id="3" name="Date Placeholder 2"/>
          <p:cNvSpPr>
            <a:spLocks noGrp="1"/>
          </p:cNvSpPr>
          <p:nvPr>
            <p:ph type="dt" sz="half" idx="10"/>
          </p:nvPr>
        </p:nvSpPr>
        <p:spPr/>
        <p:txBody>
          <a:bodyPr/>
          <a:lstStyle/>
          <a:p>
            <a:fld id="{9BD6E928-A730-4190-A2C3-EBC5C205C7EE}"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69</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00B0F0"/>
                </a:solidFill>
                <a:effectLst>
                  <a:outerShdw blurRad="25400" algn="tl" rotWithShape="0">
                    <a:srgbClr val="000000">
                      <a:alpha val="43000"/>
                    </a:srgbClr>
                  </a:outerShdw>
                </a:effectLst>
              </a:rPr>
              <a:t>Characteristic  #3</a:t>
            </a:r>
            <a:endParaRPr lang="en-US" sz="4000" b="1" spc="150" dirty="0">
              <a:ln w="11430"/>
              <a:solidFill>
                <a:srgbClr val="00B0F0"/>
              </a:solidFill>
              <a:effectLst>
                <a:outerShdw blurRad="25400" algn="tl" rotWithShape="0">
                  <a:srgbClr val="000000">
                    <a:alpha val="43000"/>
                  </a:srgbClr>
                </a:outerShdw>
              </a:effectLst>
            </a:endParaRP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577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accent6">
                    <a:lumMod val="50000"/>
                  </a:schemeClr>
                </a:solidFill>
              </a:rPr>
              <a:t>“A Servant leader is</a:t>
            </a:r>
            <a:br>
              <a:rPr lang="en-US" b="1" dirty="0" smtClean="0">
                <a:solidFill>
                  <a:schemeClr val="accent6">
                    <a:lumMod val="50000"/>
                  </a:schemeClr>
                </a:solidFill>
              </a:rPr>
            </a:br>
            <a:r>
              <a:rPr lang="en-US" b="1" dirty="0" smtClean="0">
                <a:solidFill>
                  <a:schemeClr val="accent6">
                    <a:lumMod val="50000"/>
                  </a:schemeClr>
                </a:solidFill>
              </a:rPr>
              <a:t>one who is a servant first.”</a:t>
            </a:r>
            <a:endParaRPr lang="en-US" b="1" dirty="0">
              <a:solidFill>
                <a:schemeClr val="accent6">
                  <a:lumMod val="50000"/>
                </a:schemeClr>
              </a:solidFill>
            </a:endParaRPr>
          </a:p>
        </p:txBody>
      </p:sp>
      <p:sp>
        <p:nvSpPr>
          <p:cNvPr id="4" name="Rectangle 3"/>
          <p:cNvSpPr/>
          <p:nvPr/>
        </p:nvSpPr>
        <p:spPr>
          <a:xfrm>
            <a:off x="76200" y="76200"/>
            <a:ext cx="8991600" cy="6705600"/>
          </a:xfrm>
          <a:prstGeom prst="rect">
            <a:avLst/>
          </a:prstGeom>
          <a:noFill/>
          <a:ln w="254000" cap="sq" cmpd="thickThin">
            <a:solidFill>
              <a:schemeClr val="accent6">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056189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70</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smtClean="0">
                <a:ln w="50800"/>
                <a:solidFill>
                  <a:schemeClr val="bg1"/>
                </a:solidFill>
                <a:latin typeface="Lucida Sans Typewriter" pitchFamily="49" charset="0"/>
              </a:rPr>
              <a:t>Best Practice:</a:t>
            </a:r>
            <a:endParaRPr lang="en-US" sz="2800" b="1" dirty="0">
              <a:ln w="50800"/>
              <a:solidFill>
                <a:schemeClr val="bg1"/>
              </a:solidFill>
              <a:latin typeface="Lucida Sans Typewriter" pitchFamily="49" charset="0"/>
            </a:endParaRPr>
          </a:p>
        </p:txBody>
      </p:sp>
      <p:sp>
        <p:nvSpPr>
          <p:cNvPr id="2" name="标题 1"/>
          <p:cNvSpPr>
            <a:spLocks noGrp="1"/>
          </p:cNvSpPr>
          <p:nvPr>
            <p:ph type="title"/>
          </p:nvPr>
        </p:nvSpPr>
        <p:spPr>
          <a:xfrm rot="20656855">
            <a:off x="5191068" y="1176896"/>
            <a:ext cx="3422060" cy="1667327"/>
          </a:xfrm>
          <a:ln>
            <a:noFill/>
          </a:ln>
        </p:spPr>
        <p:txBody>
          <a:bodyPr>
            <a:normAutofit/>
          </a:bodyPr>
          <a:lstStyle/>
          <a:p>
            <a:pPr algn="ctr"/>
            <a:r>
              <a:rPr lang="en-US" altLang="zh-CN" b="1" dirty="0" smtClean="0">
                <a:ln>
                  <a:solidFill>
                    <a:schemeClr val="bg1"/>
                  </a:solidFill>
                </a:ln>
                <a:solidFill>
                  <a:srgbClr val="CC9900"/>
                </a:solidFill>
                <a:latin typeface="Algerian" pitchFamily="82" charset="0"/>
              </a:rPr>
              <a:t>Think</a:t>
            </a:r>
            <a:br>
              <a:rPr lang="en-US" altLang="zh-CN" b="1" dirty="0" smtClean="0">
                <a:ln>
                  <a:solidFill>
                    <a:schemeClr val="bg1"/>
                  </a:solidFill>
                </a:ln>
                <a:solidFill>
                  <a:srgbClr val="CC9900"/>
                </a:solidFill>
                <a:latin typeface="Algerian" pitchFamily="82" charset="0"/>
              </a:rPr>
            </a:br>
            <a:r>
              <a:rPr lang="en-US" altLang="zh-CN" b="1" dirty="0" smtClean="0">
                <a:ln>
                  <a:solidFill>
                    <a:schemeClr val="bg1"/>
                  </a:solidFill>
                </a:ln>
                <a:solidFill>
                  <a:srgbClr val="CC9900"/>
                </a:solidFill>
                <a:latin typeface="Algerian" pitchFamily="82" charset="0"/>
              </a:rPr>
              <a:t>questions</a:t>
            </a:r>
            <a:endParaRPr lang="zh-CN" altLang="en-US" b="1" dirty="0">
              <a:ln>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152848390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p:nvPr>
        </p:nvSpPr>
        <p:spPr>
          <a:xfrm>
            <a:off x="914400" y="2209800"/>
            <a:ext cx="7772400" cy="5619750"/>
          </a:xfrm>
        </p:spPr>
        <p:txBody>
          <a:bodyPr>
            <a:normAutofit/>
          </a:bodyPr>
          <a:lstStyle/>
          <a:p>
            <a:pPr eaLnBrk="1" hangingPunct="1">
              <a:lnSpc>
                <a:spcPct val="75000"/>
              </a:lnSpc>
              <a:spcBef>
                <a:spcPts val="0"/>
              </a:spcBef>
              <a:buClr>
                <a:srgbClr val="66FF33"/>
              </a:buClr>
              <a:buSzTx/>
              <a:buFont typeface="Wingdings" pitchFamily="2" charset="2"/>
              <a:buChar char="§"/>
              <a:defRPr/>
            </a:pPr>
            <a:r>
              <a:rPr lang="en-US" sz="2800" dirty="0" smtClean="0"/>
              <a:t>Who are we?</a:t>
            </a:r>
          </a:p>
          <a:p>
            <a:pPr eaLnBrk="1" hangingPunct="1">
              <a:lnSpc>
                <a:spcPct val="75000"/>
              </a:lnSpc>
              <a:spcBef>
                <a:spcPts val="0"/>
              </a:spcBef>
              <a:buClr>
                <a:srgbClr val="66FF33"/>
              </a:buClr>
              <a:buSzTx/>
              <a:buFont typeface="Wingdings" pitchFamily="2" charset="2"/>
              <a:buChar char="§"/>
              <a:defRPr/>
            </a:pPr>
            <a:endParaRPr lang="en-US" sz="2800" dirty="0" smtClean="0"/>
          </a:p>
          <a:p>
            <a:pPr eaLnBrk="1" hangingPunct="1">
              <a:lnSpc>
                <a:spcPct val="75000"/>
              </a:lnSpc>
              <a:spcBef>
                <a:spcPts val="0"/>
              </a:spcBef>
              <a:buClr>
                <a:srgbClr val="66FF33"/>
              </a:buClr>
              <a:buSzTx/>
              <a:buFont typeface="Wingdings" pitchFamily="2" charset="2"/>
              <a:buChar char="§"/>
              <a:defRPr/>
            </a:pPr>
            <a:r>
              <a:rPr lang="en-US" sz="2800" dirty="0" smtClean="0"/>
              <a:t>Where are we?</a:t>
            </a:r>
          </a:p>
          <a:p>
            <a:pPr eaLnBrk="1" hangingPunct="1">
              <a:lnSpc>
                <a:spcPct val="75000"/>
              </a:lnSpc>
              <a:spcBef>
                <a:spcPts val="0"/>
              </a:spcBef>
              <a:buClr>
                <a:srgbClr val="66FF33"/>
              </a:buClr>
              <a:buSzTx/>
              <a:buFont typeface="Wingdings" pitchFamily="2" charset="2"/>
              <a:buChar char="§"/>
              <a:defRPr/>
            </a:pPr>
            <a:endParaRPr lang="en-US" sz="2800" dirty="0" smtClean="0"/>
          </a:p>
          <a:p>
            <a:pPr eaLnBrk="1" hangingPunct="1">
              <a:lnSpc>
                <a:spcPct val="75000"/>
              </a:lnSpc>
              <a:spcBef>
                <a:spcPts val="0"/>
              </a:spcBef>
              <a:buClr>
                <a:srgbClr val="66FF33"/>
              </a:buClr>
              <a:buSzTx/>
              <a:buFont typeface="Wingdings" pitchFamily="2" charset="2"/>
              <a:buChar char="§"/>
              <a:defRPr/>
            </a:pPr>
            <a:r>
              <a:rPr lang="en-US" sz="2800" dirty="0" smtClean="0"/>
              <a:t>Where are we going?</a:t>
            </a:r>
          </a:p>
          <a:p>
            <a:pPr eaLnBrk="1" hangingPunct="1">
              <a:lnSpc>
                <a:spcPct val="75000"/>
              </a:lnSpc>
              <a:spcBef>
                <a:spcPts val="0"/>
              </a:spcBef>
              <a:buClr>
                <a:srgbClr val="66FF33"/>
              </a:buClr>
              <a:buSzTx/>
              <a:buFont typeface="Wingdings" pitchFamily="2" charset="2"/>
              <a:buChar char="§"/>
              <a:defRPr/>
            </a:pPr>
            <a:endParaRPr lang="en-US" sz="2800" dirty="0" smtClean="0"/>
          </a:p>
          <a:p>
            <a:pPr eaLnBrk="1" hangingPunct="1">
              <a:lnSpc>
                <a:spcPct val="75000"/>
              </a:lnSpc>
              <a:spcBef>
                <a:spcPts val="0"/>
              </a:spcBef>
              <a:buClr>
                <a:srgbClr val="66FF33"/>
              </a:buClr>
              <a:buSzTx/>
              <a:buFont typeface="Wingdings" pitchFamily="2" charset="2"/>
              <a:buChar char="§"/>
              <a:defRPr/>
            </a:pPr>
            <a:r>
              <a:rPr lang="en-US" sz="2800" dirty="0" smtClean="0"/>
              <a:t>How will we get there?</a:t>
            </a:r>
          </a:p>
          <a:p>
            <a:pPr eaLnBrk="1" hangingPunct="1">
              <a:lnSpc>
                <a:spcPct val="75000"/>
              </a:lnSpc>
              <a:spcBef>
                <a:spcPts val="0"/>
              </a:spcBef>
              <a:buClr>
                <a:srgbClr val="66FF33"/>
              </a:buClr>
              <a:buSzTx/>
              <a:buFont typeface="Wingdings" pitchFamily="2" charset="2"/>
              <a:buChar char="§"/>
              <a:defRPr/>
            </a:pPr>
            <a:endParaRPr lang="en-US" sz="2800" dirty="0" smtClean="0"/>
          </a:p>
          <a:p>
            <a:pPr eaLnBrk="1" hangingPunct="1">
              <a:lnSpc>
                <a:spcPct val="75000"/>
              </a:lnSpc>
              <a:spcBef>
                <a:spcPts val="0"/>
              </a:spcBef>
              <a:buClr>
                <a:srgbClr val="66FF33"/>
              </a:buClr>
              <a:buSzTx/>
              <a:buFont typeface="Wingdings" pitchFamily="2" charset="2"/>
              <a:buChar char="§"/>
              <a:defRPr/>
            </a:pPr>
            <a:r>
              <a:rPr lang="en-US" sz="2800" dirty="0" smtClean="0"/>
              <a:t>Why is it important to get there?</a:t>
            </a:r>
          </a:p>
          <a:p>
            <a:pPr eaLnBrk="1" hangingPunct="1">
              <a:lnSpc>
                <a:spcPct val="75000"/>
              </a:lnSpc>
              <a:spcBef>
                <a:spcPts val="0"/>
              </a:spcBef>
              <a:buClr>
                <a:srgbClr val="66FF33"/>
              </a:buClr>
              <a:buSzTx/>
              <a:buFont typeface="Wingdings" pitchFamily="2" charset="2"/>
              <a:buChar char="§"/>
              <a:defRPr/>
            </a:pPr>
            <a:endParaRPr lang="en-US" sz="2800" dirty="0" smtClean="0"/>
          </a:p>
          <a:p>
            <a:pPr eaLnBrk="1" hangingPunct="1">
              <a:lnSpc>
                <a:spcPct val="75000"/>
              </a:lnSpc>
              <a:spcBef>
                <a:spcPts val="0"/>
              </a:spcBef>
              <a:buClr>
                <a:srgbClr val="66FF33"/>
              </a:buClr>
              <a:buSzTx/>
              <a:buFont typeface="Wingdings" pitchFamily="2" charset="2"/>
              <a:buChar char="§"/>
              <a:defRPr/>
            </a:pPr>
            <a:r>
              <a:rPr lang="en-US" sz="2800" dirty="0" smtClean="0"/>
              <a:t>How will we know when we get there?</a:t>
            </a:r>
          </a:p>
        </p:txBody>
      </p:sp>
      <p:sp>
        <p:nvSpPr>
          <p:cNvPr id="145410" name="Rectangle 2"/>
          <p:cNvSpPr>
            <a:spLocks noGrp="1" noChangeArrowheads="1"/>
          </p:cNvSpPr>
          <p:nvPr>
            <p:ph type="title" idx="4294967295"/>
          </p:nvPr>
        </p:nvSpPr>
        <p:spPr>
          <a:xfrm>
            <a:off x="381000" y="304800"/>
            <a:ext cx="8153400" cy="2057400"/>
          </a:xfrm>
        </p:spPr>
        <p:txBody>
          <a:bodyPr>
            <a:normAutofit fontScale="90000"/>
          </a:bodyPr>
          <a:lstStyle/>
          <a:p>
            <a:pPr>
              <a:defRPr/>
            </a:pPr>
            <a:r>
              <a:rPr lang="en-US" sz="4000" cap="none" dirty="0" smtClean="0">
                <a:solidFill>
                  <a:schemeClr val="tx1"/>
                </a:solidFill>
              </a:rPr>
              <a:t>Board Members Ask The Right </a:t>
            </a:r>
            <a:r>
              <a:rPr lang="en-US" sz="4000" cap="none" dirty="0" smtClean="0"/>
              <a:t>Questions</a:t>
            </a:r>
            <a:r>
              <a:rPr lang="en-US" sz="4000" cap="none" dirty="0" smtClean="0">
                <a:solidFill>
                  <a:schemeClr val="tx1"/>
                </a:solidFill>
              </a:rPr>
              <a:t>	</a:t>
            </a:r>
            <a:r>
              <a:rPr lang="en-US" sz="3600" cap="none" dirty="0" smtClean="0">
                <a:solidFill>
                  <a:schemeClr val="tx1"/>
                </a:solidFill>
              </a:rPr>
              <a:t>(value defining and forward thinking…) </a:t>
            </a:r>
            <a:r>
              <a:rPr lang="en-US" sz="4000" dirty="0" smtClean="0"/>
              <a:t/>
            </a:r>
            <a:br>
              <a:rPr lang="en-US" sz="4000" dirty="0" smtClean="0"/>
            </a:br>
            <a:endParaRPr lang="en-US" sz="4000" dirty="0" smtClean="0"/>
          </a:p>
        </p:txBody>
      </p:sp>
      <p:pic>
        <p:nvPicPr>
          <p:cNvPr id="19463" name="Picture 7" descr="question_mark_3d"/>
          <p:cNvPicPr>
            <a:picLocks noChangeAspect="1" noChangeArrowheads="1"/>
          </p:cNvPicPr>
          <p:nvPr/>
        </p:nvPicPr>
        <p:blipFill>
          <a:blip r:embed="rId3" cstate="print">
            <a:duotone>
              <a:prstClr val="black"/>
              <a:srgbClr val="66FF33">
                <a:tint val="45000"/>
                <a:satMod val="400000"/>
              </a:srgbClr>
            </a:duotone>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322378">
            <a:off x="6934201" y="2895599"/>
            <a:ext cx="178435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67664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76400"/>
            <a:ext cx="7391400" cy="440120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spc="150" dirty="0" smtClean="0">
                <a:ln w="11430"/>
                <a:solidFill>
                  <a:srgbClr val="F8F8F8"/>
                </a:solidFill>
                <a:effectLst>
                  <a:outerShdw blurRad="25400" algn="tl" rotWithShape="0">
                    <a:srgbClr val="000000">
                      <a:alpha val="43000"/>
                    </a:srgbClr>
                  </a:outerShdw>
                </a:effectLst>
              </a:rPr>
              <a:t>Board members</a:t>
            </a:r>
          </a:p>
          <a:p>
            <a:pPr algn="ctr"/>
            <a:r>
              <a:rPr lang="en-US" sz="4000" b="1" spc="150" dirty="0">
                <a:ln w="11430"/>
                <a:solidFill>
                  <a:srgbClr val="F8F8F8"/>
                </a:solidFill>
                <a:effectLst>
                  <a:outerShdw blurRad="25400" algn="tl" rotWithShape="0">
                    <a:srgbClr val="000000">
                      <a:alpha val="43000"/>
                    </a:srgbClr>
                  </a:outerShdw>
                </a:effectLst>
              </a:rPr>
              <a:t>u</a:t>
            </a:r>
            <a:r>
              <a:rPr lang="en-US" sz="4000" b="1" spc="150" dirty="0" smtClean="0">
                <a:ln w="11430"/>
                <a:solidFill>
                  <a:srgbClr val="F8F8F8"/>
                </a:solidFill>
                <a:effectLst>
                  <a:outerShdw blurRad="25400" algn="tl" rotWithShape="0">
                    <a:srgbClr val="000000">
                      <a:alpha val="43000"/>
                    </a:srgbClr>
                  </a:outerShdw>
                </a:effectLst>
              </a:rPr>
              <a:t>nderstand and embrace </a:t>
            </a:r>
          </a:p>
          <a:p>
            <a:pPr algn="ctr"/>
            <a:r>
              <a:rPr lang="en-US" sz="4000" b="1" spc="150" dirty="0" smtClean="0">
                <a:ln w="11430"/>
                <a:solidFill>
                  <a:srgbClr val="F8F8F8"/>
                </a:solidFill>
                <a:effectLst>
                  <a:outerShdw blurRad="25400" algn="tl" rotWithShape="0">
                    <a:srgbClr val="000000">
                      <a:alpha val="43000"/>
                    </a:srgbClr>
                  </a:outerShdw>
                </a:effectLst>
              </a:rPr>
              <a:t>a Board Policy Manual </a:t>
            </a:r>
            <a:endParaRPr lang="en-US" sz="4000" b="1" spc="150" dirty="0">
              <a:ln w="11430"/>
              <a:solidFill>
                <a:srgbClr val="F8F8F8"/>
              </a:solidFill>
              <a:effectLst>
                <a:outerShdw blurRad="25400" algn="tl" rotWithShape="0">
                  <a:srgbClr val="000000">
                    <a:alpha val="43000"/>
                  </a:srgbClr>
                </a:outerShdw>
              </a:effectLst>
            </a:endParaRPr>
          </a:p>
          <a:p>
            <a:pPr algn="ctr"/>
            <a:r>
              <a:rPr lang="en-US" sz="4000" b="1" spc="150" dirty="0" smtClean="0">
                <a:ln w="11430"/>
                <a:solidFill>
                  <a:srgbClr val="F8F8F8"/>
                </a:solidFill>
                <a:effectLst>
                  <a:outerShdw blurRad="25400" algn="tl" rotWithShape="0">
                    <a:srgbClr val="000000">
                      <a:alpha val="43000"/>
                    </a:srgbClr>
                  </a:outerShdw>
                </a:effectLst>
              </a:rPr>
              <a:t>that contains </a:t>
            </a:r>
          </a:p>
          <a:p>
            <a:pPr algn="ctr"/>
            <a:r>
              <a:rPr lang="en-US" sz="4000" b="1" spc="150" dirty="0" smtClean="0">
                <a:ln w="11430"/>
                <a:solidFill>
                  <a:srgbClr val="F8F8F8"/>
                </a:solidFill>
                <a:effectLst>
                  <a:outerShdw blurRad="25400" algn="tl" rotWithShape="0">
                    <a:srgbClr val="000000">
                      <a:alpha val="43000"/>
                    </a:srgbClr>
                  </a:outerShdw>
                </a:effectLst>
              </a:rPr>
              <a:t>the Board approved policies for effective and efficient governance of organization.</a:t>
            </a:r>
            <a:endParaRPr lang="en-US" sz="4000" b="1" spc="150" dirty="0">
              <a:ln w="11430"/>
              <a:solidFill>
                <a:srgbClr val="F8F8F8"/>
              </a:solidFill>
              <a:effectLst>
                <a:outerShdw blurRad="25400" algn="tl" rotWithShape="0">
                  <a:srgbClr val="000000">
                    <a:alpha val="43000"/>
                  </a:srgbClr>
                </a:outerShdw>
              </a:effectLst>
            </a:endParaRPr>
          </a:p>
        </p:txBody>
      </p:sp>
      <p:sp>
        <p:nvSpPr>
          <p:cNvPr id="3" name="Date Placeholder 2"/>
          <p:cNvSpPr>
            <a:spLocks noGrp="1"/>
          </p:cNvSpPr>
          <p:nvPr>
            <p:ph type="dt" sz="half" idx="10"/>
          </p:nvPr>
        </p:nvSpPr>
        <p:spPr/>
        <p:txBody>
          <a:bodyPr/>
          <a:lstStyle/>
          <a:p>
            <a:fld id="{C3FA12DA-424A-430F-8551-94468B94B422}"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72</a:t>
            </a:fld>
            <a:endParaRPr lang="zh-CN" altLang="en-US" dirty="0">
              <a:solidFill>
                <a:schemeClr val="bg1"/>
              </a:solidFill>
            </a:endParaRPr>
          </a:p>
        </p:txBody>
      </p:sp>
      <p:sp>
        <p:nvSpPr>
          <p:cNvPr id="7" name="Rectangle 6"/>
          <p:cNvSpPr/>
          <p:nvPr/>
        </p:nvSpPr>
        <p:spPr>
          <a:xfrm rot="20827501">
            <a:off x="182881" y="785703"/>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00B0F0"/>
                </a:solidFill>
                <a:effectLst>
                  <a:outerShdw blurRad="25400" algn="tl" rotWithShape="0">
                    <a:srgbClr val="000000">
                      <a:alpha val="43000"/>
                    </a:srgbClr>
                  </a:outerShdw>
                </a:effectLst>
              </a:rPr>
              <a:t>Characteristic  #4</a:t>
            </a:r>
            <a:endParaRPr lang="en-US" sz="4000" b="1" spc="150" dirty="0">
              <a:ln w="11430"/>
              <a:solidFill>
                <a:srgbClr val="00B0F0"/>
              </a:solidFill>
              <a:effectLst>
                <a:outerShdw blurRad="25400" algn="tl" rotWithShape="0">
                  <a:srgbClr val="000000">
                    <a:alpha val="43000"/>
                  </a:srgbClr>
                </a:outerShdw>
              </a:effectLst>
            </a:endParaRP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25462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73</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smtClean="0">
                <a:ln w="50800"/>
                <a:solidFill>
                  <a:schemeClr val="bg1"/>
                </a:solidFill>
                <a:latin typeface="Lucida Sans Typewriter" pitchFamily="49" charset="0"/>
              </a:rPr>
              <a:t>Best Practice:</a:t>
            </a:r>
            <a:endParaRPr lang="en-US" sz="2800" b="1" dirty="0">
              <a:ln w="50800"/>
              <a:solidFill>
                <a:schemeClr val="bg1"/>
              </a:solidFill>
              <a:latin typeface="Lucida Sans Typewriter" pitchFamily="49" charset="0"/>
            </a:endParaRPr>
          </a:p>
        </p:txBody>
      </p:sp>
      <p:sp>
        <p:nvSpPr>
          <p:cNvPr id="2" name="标题 1"/>
          <p:cNvSpPr>
            <a:spLocks noGrp="1"/>
          </p:cNvSpPr>
          <p:nvPr>
            <p:ph type="title"/>
          </p:nvPr>
        </p:nvSpPr>
        <p:spPr>
          <a:xfrm rot="20656855">
            <a:off x="5258385" y="1167604"/>
            <a:ext cx="3422060" cy="2164274"/>
          </a:xfrm>
          <a:ln>
            <a:noFill/>
          </a:ln>
        </p:spPr>
        <p:txBody>
          <a:bodyPr>
            <a:normAutofit/>
          </a:bodyPr>
          <a:lstStyle/>
          <a:p>
            <a:pPr algn="ctr"/>
            <a:r>
              <a:rPr lang="en-US" altLang="zh-CN" b="1" dirty="0" smtClean="0">
                <a:ln>
                  <a:solidFill>
                    <a:schemeClr val="bg1"/>
                  </a:solidFill>
                </a:ln>
                <a:solidFill>
                  <a:srgbClr val="CC9900"/>
                </a:solidFill>
                <a:latin typeface="Algerian" pitchFamily="82" charset="0"/>
              </a:rPr>
              <a:t>Write</a:t>
            </a:r>
            <a:br>
              <a:rPr lang="en-US" altLang="zh-CN" b="1" dirty="0" smtClean="0">
                <a:ln>
                  <a:solidFill>
                    <a:schemeClr val="bg1"/>
                  </a:solidFill>
                </a:ln>
                <a:solidFill>
                  <a:srgbClr val="CC9900"/>
                </a:solidFill>
                <a:latin typeface="Algerian" pitchFamily="82" charset="0"/>
              </a:rPr>
            </a:br>
            <a:r>
              <a:rPr lang="en-US" altLang="zh-CN" b="1" dirty="0" smtClean="0">
                <a:ln>
                  <a:solidFill>
                    <a:schemeClr val="bg1"/>
                  </a:solidFill>
                </a:ln>
                <a:solidFill>
                  <a:srgbClr val="CC9900"/>
                </a:solidFill>
                <a:latin typeface="Algerian" pitchFamily="82" charset="0"/>
              </a:rPr>
              <a:t>it</a:t>
            </a:r>
            <a:br>
              <a:rPr lang="en-US" altLang="zh-CN" b="1" dirty="0" smtClean="0">
                <a:ln>
                  <a:solidFill>
                    <a:schemeClr val="bg1"/>
                  </a:solidFill>
                </a:ln>
                <a:solidFill>
                  <a:srgbClr val="CC9900"/>
                </a:solidFill>
                <a:latin typeface="Algerian" pitchFamily="82" charset="0"/>
              </a:rPr>
            </a:br>
            <a:r>
              <a:rPr lang="en-US" altLang="zh-CN" b="1" dirty="0" smtClean="0">
                <a:ln>
                  <a:solidFill>
                    <a:schemeClr val="bg1"/>
                  </a:solidFill>
                </a:ln>
                <a:solidFill>
                  <a:srgbClr val="CC9900"/>
                </a:solidFill>
                <a:latin typeface="Algerian" pitchFamily="82" charset="0"/>
              </a:rPr>
              <a:t>down</a:t>
            </a:r>
            <a:endParaRPr lang="zh-CN" altLang="en-US" b="1" dirty="0">
              <a:ln>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1528483904"/>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p:nvPr>
        </p:nvSpPr>
        <p:spPr>
          <a:xfrm>
            <a:off x="1219200" y="838199"/>
            <a:ext cx="7467600" cy="5757183"/>
          </a:xfrm>
        </p:spPr>
        <p:txBody>
          <a:bodyPr/>
          <a:lstStyle/>
          <a:p>
            <a:pPr marL="741363" indent="-512763" eaLnBrk="1" hangingPunct="1">
              <a:lnSpc>
                <a:spcPct val="120000"/>
              </a:lnSpc>
              <a:buFont typeface="Wingdings" pitchFamily="2" charset="2"/>
              <a:buNone/>
              <a:defRPr/>
            </a:pPr>
            <a:r>
              <a:rPr lang="en-US" sz="3600" dirty="0" smtClean="0"/>
              <a:t>Board members understand and embrace a Board Policy Manual </a:t>
            </a:r>
          </a:p>
          <a:p>
            <a:pPr marL="741363" indent="-512763" eaLnBrk="1" hangingPunct="1">
              <a:lnSpc>
                <a:spcPct val="120000"/>
              </a:lnSpc>
              <a:buFont typeface="Wingdings" pitchFamily="2" charset="2"/>
              <a:buNone/>
              <a:defRPr/>
            </a:pPr>
            <a:r>
              <a:rPr lang="en-US" sz="3600" dirty="0"/>
              <a:t>	</a:t>
            </a:r>
            <a:r>
              <a:rPr lang="en-US" sz="3600" dirty="0" smtClean="0"/>
              <a:t>		that contains </a:t>
            </a:r>
          </a:p>
          <a:p>
            <a:pPr marL="741363" indent="-512763" eaLnBrk="1" hangingPunct="1">
              <a:lnSpc>
                <a:spcPct val="120000"/>
              </a:lnSpc>
              <a:buFont typeface="Wingdings" pitchFamily="2" charset="2"/>
              <a:buNone/>
              <a:defRPr/>
            </a:pPr>
            <a:r>
              <a:rPr lang="en-US" sz="3600" dirty="0"/>
              <a:t>	</a:t>
            </a:r>
            <a:r>
              <a:rPr lang="en-US" sz="3600" dirty="0" smtClean="0"/>
              <a:t>		the Board approved policies</a:t>
            </a:r>
          </a:p>
          <a:p>
            <a:pPr marL="741363" indent="-512763" eaLnBrk="1" hangingPunct="1">
              <a:lnSpc>
                <a:spcPct val="120000"/>
              </a:lnSpc>
              <a:buFont typeface="Wingdings" pitchFamily="2" charset="2"/>
              <a:buNone/>
              <a:defRPr/>
            </a:pPr>
            <a:r>
              <a:rPr lang="en-US" sz="3600" dirty="0"/>
              <a:t>	</a:t>
            </a:r>
            <a:r>
              <a:rPr lang="en-US" sz="3600" dirty="0" smtClean="0"/>
              <a:t>		 for effective and efficient 			</a:t>
            </a:r>
            <a:r>
              <a:rPr lang="en-US" sz="3600" dirty="0"/>
              <a:t>	</a:t>
            </a:r>
            <a:r>
              <a:rPr lang="en-US" sz="3600" dirty="0" smtClean="0"/>
              <a:t>governance of the</a:t>
            </a:r>
          </a:p>
          <a:p>
            <a:pPr marL="741363" indent="-512763" eaLnBrk="1" hangingPunct="1">
              <a:lnSpc>
                <a:spcPct val="120000"/>
              </a:lnSpc>
              <a:buFont typeface="Wingdings" pitchFamily="2" charset="2"/>
              <a:buNone/>
              <a:defRPr/>
            </a:pPr>
            <a:r>
              <a:rPr lang="en-US" sz="3600" dirty="0"/>
              <a:t>	</a:t>
            </a:r>
            <a:r>
              <a:rPr lang="en-US" sz="3600" dirty="0" smtClean="0"/>
              <a:t>			 university.</a:t>
            </a:r>
          </a:p>
        </p:txBody>
      </p:sp>
      <p:pic>
        <p:nvPicPr>
          <p:cNvPr id="276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94053">
            <a:off x="714375" y="2957513"/>
            <a:ext cx="24876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94571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905000"/>
            <a:ext cx="8631936" cy="347787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spc="150" dirty="0" smtClean="0">
                <a:ln w="11430"/>
                <a:solidFill>
                  <a:srgbClr val="F8F8F8"/>
                </a:solidFill>
                <a:effectLst>
                  <a:outerShdw blurRad="25400" algn="tl" rotWithShape="0">
                    <a:srgbClr val="000000">
                      <a:alpha val="43000"/>
                    </a:srgbClr>
                  </a:outerShdw>
                </a:effectLst>
              </a:rPr>
              <a:t>Board members</a:t>
            </a:r>
          </a:p>
          <a:p>
            <a:pPr algn="ctr"/>
            <a:r>
              <a:rPr lang="en-US" sz="4400" b="1" spc="150" dirty="0">
                <a:ln w="11430"/>
                <a:solidFill>
                  <a:srgbClr val="F8F8F8"/>
                </a:solidFill>
                <a:effectLst>
                  <a:outerShdw blurRad="25400" algn="tl" rotWithShape="0">
                    <a:srgbClr val="000000">
                      <a:alpha val="43000"/>
                    </a:srgbClr>
                  </a:outerShdw>
                </a:effectLst>
              </a:rPr>
              <a:t>c</a:t>
            </a:r>
            <a:r>
              <a:rPr lang="en-US" sz="4400" b="1" spc="150" dirty="0" smtClean="0">
                <a:ln w="11430"/>
                <a:solidFill>
                  <a:srgbClr val="F8F8F8"/>
                </a:solidFill>
                <a:effectLst>
                  <a:outerShdw blurRad="25400" algn="tl" rotWithShape="0">
                    <a:srgbClr val="000000">
                      <a:alpha val="43000"/>
                    </a:srgbClr>
                  </a:outerShdw>
                </a:effectLst>
              </a:rPr>
              <a:t>ommunicate </a:t>
            </a:r>
          </a:p>
          <a:p>
            <a:pPr algn="ctr"/>
            <a:r>
              <a:rPr lang="en-US" sz="4400" b="1" spc="150" dirty="0" smtClean="0">
                <a:ln w="11430"/>
                <a:solidFill>
                  <a:srgbClr val="F8F8F8"/>
                </a:solidFill>
                <a:effectLst>
                  <a:outerShdw blurRad="25400" algn="tl" rotWithShape="0">
                    <a:srgbClr val="000000">
                      <a:alpha val="43000"/>
                    </a:srgbClr>
                  </a:outerShdw>
                </a:effectLst>
              </a:rPr>
              <a:t>with each other and</a:t>
            </a:r>
          </a:p>
          <a:p>
            <a:pPr algn="ctr"/>
            <a:r>
              <a:rPr lang="en-US" sz="4400" b="1" spc="150" dirty="0" smtClean="0">
                <a:ln w="11430"/>
                <a:solidFill>
                  <a:srgbClr val="F8F8F8"/>
                </a:solidFill>
                <a:effectLst>
                  <a:outerShdw blurRad="25400" algn="tl" rotWithShape="0">
                    <a:srgbClr val="000000">
                      <a:alpha val="43000"/>
                    </a:srgbClr>
                  </a:outerShdw>
                </a:effectLst>
              </a:rPr>
              <a:t> address conflict situations </a:t>
            </a:r>
          </a:p>
          <a:p>
            <a:pPr algn="ctr"/>
            <a:r>
              <a:rPr lang="en-US" sz="4400" b="1" spc="150" dirty="0" smtClean="0">
                <a:ln w="11430"/>
                <a:solidFill>
                  <a:srgbClr val="F8F8F8"/>
                </a:solidFill>
                <a:effectLst>
                  <a:outerShdw blurRad="25400" algn="tl" rotWithShape="0">
                    <a:srgbClr val="000000">
                      <a:alpha val="43000"/>
                    </a:srgbClr>
                  </a:outerShdw>
                </a:effectLst>
              </a:rPr>
              <a:t>as Christians.</a:t>
            </a:r>
            <a:endParaRPr lang="en-US" sz="4400" b="1" spc="150" dirty="0">
              <a:ln w="11430"/>
              <a:solidFill>
                <a:srgbClr val="F8F8F8"/>
              </a:solidFill>
              <a:effectLst>
                <a:outerShdw blurRad="25400" algn="tl" rotWithShape="0">
                  <a:srgbClr val="000000">
                    <a:alpha val="43000"/>
                  </a:srgbClr>
                </a:outerShdw>
              </a:effectLst>
            </a:endParaRPr>
          </a:p>
        </p:txBody>
      </p:sp>
      <p:sp>
        <p:nvSpPr>
          <p:cNvPr id="3" name="Date Placeholder 2"/>
          <p:cNvSpPr>
            <a:spLocks noGrp="1"/>
          </p:cNvSpPr>
          <p:nvPr>
            <p:ph type="dt" sz="half" idx="10"/>
          </p:nvPr>
        </p:nvSpPr>
        <p:spPr/>
        <p:txBody>
          <a:bodyPr/>
          <a:lstStyle/>
          <a:p>
            <a:fld id="{71DD3A5C-CFB1-4537-8AB2-6B0032CB62EA}"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75</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00B0F0"/>
                </a:solidFill>
                <a:effectLst>
                  <a:outerShdw blurRad="25400" algn="tl" rotWithShape="0">
                    <a:srgbClr val="000000">
                      <a:alpha val="43000"/>
                    </a:srgbClr>
                  </a:outerShdw>
                </a:effectLst>
              </a:rPr>
              <a:t>Characteristic  #5</a:t>
            </a:r>
            <a:endParaRPr lang="en-US" sz="4000" b="1" spc="150" dirty="0">
              <a:ln w="11430"/>
              <a:solidFill>
                <a:srgbClr val="00B0F0"/>
              </a:solidFill>
              <a:effectLst>
                <a:outerShdw blurRad="25400" algn="tl" rotWithShape="0">
                  <a:srgbClr val="000000">
                    <a:alpha val="43000"/>
                  </a:srgbClr>
                </a:outerShdw>
              </a:effectLst>
            </a:endParaRP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28674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76</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smtClean="0">
                <a:ln w="50800"/>
                <a:solidFill>
                  <a:schemeClr val="bg1"/>
                </a:solidFill>
                <a:latin typeface="Lucida Sans Typewriter" pitchFamily="49" charset="0"/>
              </a:rPr>
              <a:t>Best Practice:</a:t>
            </a:r>
            <a:endParaRPr lang="en-US" sz="2800" b="1" dirty="0">
              <a:ln w="50800"/>
              <a:solidFill>
                <a:schemeClr val="bg1"/>
              </a:solidFill>
              <a:latin typeface="Lucida Sans Typewriter" pitchFamily="49" charset="0"/>
            </a:endParaRPr>
          </a:p>
        </p:txBody>
      </p:sp>
      <p:sp>
        <p:nvSpPr>
          <p:cNvPr id="2" name="标题 1"/>
          <p:cNvSpPr>
            <a:spLocks noGrp="1"/>
          </p:cNvSpPr>
          <p:nvPr>
            <p:ph type="title"/>
          </p:nvPr>
        </p:nvSpPr>
        <p:spPr>
          <a:xfrm rot="20656855">
            <a:off x="5125857" y="1231084"/>
            <a:ext cx="3422060" cy="2310975"/>
          </a:xfrm>
          <a:ln>
            <a:noFill/>
          </a:ln>
        </p:spPr>
        <p:txBody>
          <a:bodyPr>
            <a:normAutofit/>
          </a:bodyPr>
          <a:lstStyle/>
          <a:p>
            <a:pPr algn="ctr"/>
            <a:r>
              <a:rPr lang="en-US" altLang="zh-CN" b="1" dirty="0" smtClean="0">
                <a:ln>
                  <a:solidFill>
                    <a:schemeClr val="bg1"/>
                  </a:solidFill>
                </a:ln>
                <a:solidFill>
                  <a:srgbClr val="CC9900"/>
                </a:solidFill>
                <a:latin typeface="Algerian" pitchFamily="82" charset="0"/>
              </a:rPr>
              <a:t>Watch</a:t>
            </a:r>
            <a:br>
              <a:rPr lang="en-US" altLang="zh-CN" b="1" dirty="0" smtClean="0">
                <a:ln>
                  <a:solidFill>
                    <a:schemeClr val="bg1"/>
                  </a:solidFill>
                </a:ln>
                <a:solidFill>
                  <a:srgbClr val="CC9900"/>
                </a:solidFill>
                <a:latin typeface="Algerian" pitchFamily="82" charset="0"/>
              </a:rPr>
            </a:br>
            <a:r>
              <a:rPr lang="en-US" altLang="zh-CN" b="1" dirty="0" smtClean="0">
                <a:ln>
                  <a:solidFill>
                    <a:schemeClr val="bg1"/>
                  </a:solidFill>
                </a:ln>
                <a:solidFill>
                  <a:srgbClr val="CC9900"/>
                </a:solidFill>
                <a:latin typeface="Algerian" pitchFamily="82" charset="0"/>
              </a:rPr>
              <a:t>your</a:t>
            </a:r>
            <a:br>
              <a:rPr lang="en-US" altLang="zh-CN" b="1" dirty="0" smtClean="0">
                <a:ln>
                  <a:solidFill>
                    <a:schemeClr val="bg1"/>
                  </a:solidFill>
                </a:ln>
                <a:solidFill>
                  <a:srgbClr val="CC9900"/>
                </a:solidFill>
                <a:latin typeface="Algerian" pitchFamily="82" charset="0"/>
              </a:rPr>
            </a:br>
            <a:r>
              <a:rPr lang="en-US" altLang="zh-CN" b="1" dirty="0" smtClean="0">
                <a:ln>
                  <a:solidFill>
                    <a:schemeClr val="bg1"/>
                  </a:solidFill>
                </a:ln>
                <a:solidFill>
                  <a:srgbClr val="CC9900"/>
                </a:solidFill>
                <a:latin typeface="Algerian" pitchFamily="82" charset="0"/>
              </a:rPr>
              <a:t>words</a:t>
            </a:r>
            <a:endParaRPr lang="zh-CN" altLang="en-US" b="1" dirty="0">
              <a:ln>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152848390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361950" y="1676400"/>
            <a:ext cx="8191500" cy="4064000"/>
          </a:xfrm>
          <a:prstGeom prst="rect">
            <a:avLst/>
          </a:prstGeom>
          <a:noFill/>
          <a:ln w="9525" algn="ctr">
            <a:noFill/>
            <a:miter lim="800000"/>
            <a:headEnd/>
            <a:tailEnd/>
          </a:ln>
          <a:effectLst/>
        </p:spPr>
        <p:txBody>
          <a:bodyPr lIns="92075" tIns="46038" rIns="92075" bIns="46038" anchor="ctr"/>
          <a:lstStyle/>
          <a:p>
            <a:pPr eaLnBrk="1" hangingPunct="1">
              <a:defRPr/>
            </a:pPr>
            <a:r>
              <a:rPr lang="en-US" sz="3500" b="0" dirty="0" smtClean="0">
                <a:effectLst>
                  <a:outerShdw blurRad="38100" dist="38100" dir="2700000" algn="tl">
                    <a:srgbClr val="000000"/>
                  </a:outerShdw>
                </a:effectLst>
                <a:latin typeface="Myriad Condensed Web" pitchFamily="34" charset="0"/>
                <a:cs typeface="Times New Roman" pitchFamily="18" charset="0"/>
              </a:rPr>
              <a:t>Board </a:t>
            </a:r>
            <a:r>
              <a:rPr lang="en-US" sz="3500" b="0" dirty="0">
                <a:effectLst>
                  <a:outerShdw blurRad="38100" dist="38100" dir="2700000" algn="tl">
                    <a:srgbClr val="000000"/>
                  </a:outerShdw>
                </a:effectLst>
                <a:latin typeface="Myriad Condensed Web" pitchFamily="34" charset="0"/>
                <a:cs typeface="Times New Roman" pitchFamily="18" charset="0"/>
              </a:rPr>
              <a:t>members communicate </a:t>
            </a:r>
            <a:endParaRPr lang="en-US" sz="3500" b="0" dirty="0" smtClean="0">
              <a:effectLst>
                <a:outerShdw blurRad="38100" dist="38100" dir="2700000" algn="tl">
                  <a:srgbClr val="000000"/>
                </a:outerShdw>
              </a:effectLst>
              <a:latin typeface="Myriad Condensed Web" pitchFamily="34" charset="0"/>
              <a:cs typeface="Times New Roman" pitchFamily="18" charset="0"/>
            </a:endParaRPr>
          </a:p>
          <a:p>
            <a:pPr eaLnBrk="1" hangingPunct="1">
              <a:defRPr/>
            </a:pPr>
            <a:r>
              <a:rPr lang="en-US" sz="3500" b="0" dirty="0" smtClean="0">
                <a:effectLst>
                  <a:outerShdw blurRad="38100" dist="38100" dir="2700000" algn="tl">
                    <a:srgbClr val="000000"/>
                  </a:outerShdw>
                </a:effectLst>
                <a:latin typeface="Myriad Condensed Web" pitchFamily="34" charset="0"/>
                <a:cs typeface="Times New Roman" pitchFamily="18" charset="0"/>
              </a:rPr>
              <a:t>with each </a:t>
            </a:r>
            <a:r>
              <a:rPr lang="en-US" sz="3500" b="0" dirty="0">
                <a:effectLst>
                  <a:outerShdw blurRad="38100" dist="38100" dir="2700000" algn="tl">
                    <a:srgbClr val="000000"/>
                  </a:outerShdw>
                </a:effectLst>
                <a:latin typeface="Myriad Condensed Web" pitchFamily="34" charset="0"/>
                <a:cs typeface="Times New Roman" pitchFamily="18" charset="0"/>
              </a:rPr>
              <a:t>other Christianly </a:t>
            </a:r>
            <a:r>
              <a:rPr lang="en-US" sz="3500" b="0" dirty="0" smtClean="0">
                <a:effectLst>
                  <a:outerShdw blurRad="38100" dist="38100" dir="2700000" algn="tl">
                    <a:srgbClr val="000000"/>
                  </a:outerShdw>
                </a:effectLst>
                <a:latin typeface="Myriad Condensed Web" pitchFamily="34" charset="0"/>
                <a:cs typeface="Times New Roman" pitchFamily="18" charset="0"/>
              </a:rPr>
              <a:t>(</a:t>
            </a:r>
            <a:r>
              <a:rPr lang="en-US" sz="3500" b="0" dirty="0">
                <a:effectLst>
                  <a:outerShdw blurRad="38100" dist="38100" dir="2700000" algn="tl">
                    <a:srgbClr val="000000"/>
                  </a:outerShdw>
                </a:effectLst>
                <a:latin typeface="Myriad Condensed Web" pitchFamily="34" charset="0"/>
                <a:cs typeface="Times New Roman" pitchFamily="18" charset="0"/>
              </a:rPr>
              <a:t>Eph. 4:2</a:t>
            </a:r>
            <a:r>
              <a:rPr lang="en-US" sz="3500" b="0" dirty="0" smtClean="0">
                <a:effectLst>
                  <a:outerShdw blurRad="38100" dist="38100" dir="2700000" algn="tl">
                    <a:srgbClr val="000000"/>
                  </a:outerShdw>
                </a:effectLst>
                <a:latin typeface="Myriad Condensed Web" pitchFamily="34" charset="0"/>
                <a:cs typeface="Times New Roman" pitchFamily="18" charset="0"/>
              </a:rPr>
              <a:t>), 	compassionately</a:t>
            </a:r>
            <a:r>
              <a:rPr lang="en-US" sz="3500" b="0" dirty="0">
                <a:effectLst>
                  <a:outerShdw blurRad="38100" dist="38100" dir="2700000" algn="tl">
                    <a:srgbClr val="000000"/>
                  </a:outerShdw>
                </a:effectLst>
                <a:latin typeface="Myriad Condensed Web" pitchFamily="34" charset="0"/>
                <a:cs typeface="Times New Roman" pitchFamily="18" charset="0"/>
              </a:rPr>
              <a:t>, </a:t>
            </a:r>
            <a:endParaRPr lang="en-US" sz="3500" b="0" dirty="0" smtClean="0">
              <a:effectLst>
                <a:outerShdw blurRad="38100" dist="38100" dir="2700000" algn="tl">
                  <a:srgbClr val="000000"/>
                </a:outerShdw>
              </a:effectLst>
              <a:latin typeface="Myriad Condensed Web" pitchFamily="34" charset="0"/>
              <a:cs typeface="Times New Roman" pitchFamily="18" charset="0"/>
            </a:endParaRPr>
          </a:p>
          <a:p>
            <a:pPr eaLnBrk="1" hangingPunct="1">
              <a:defRPr/>
            </a:pPr>
            <a:r>
              <a:rPr lang="en-US" sz="3500" b="0" dirty="0" smtClean="0">
                <a:effectLst>
                  <a:outerShdw blurRad="38100" dist="38100" dir="2700000" algn="tl">
                    <a:srgbClr val="000000"/>
                  </a:outerShdw>
                </a:effectLst>
                <a:latin typeface="Myriad Condensed Web" pitchFamily="34" charset="0"/>
                <a:cs typeface="Times New Roman" pitchFamily="18" charset="0"/>
              </a:rPr>
              <a:t>	respectfully</a:t>
            </a:r>
            <a:r>
              <a:rPr lang="en-US" sz="3500" b="0" dirty="0">
                <a:effectLst>
                  <a:outerShdw blurRad="38100" dist="38100" dir="2700000" algn="tl">
                    <a:srgbClr val="000000"/>
                  </a:outerShdw>
                </a:effectLst>
                <a:latin typeface="Myriad Condensed Web" pitchFamily="34" charset="0"/>
                <a:cs typeface="Times New Roman" pitchFamily="18" charset="0"/>
              </a:rPr>
              <a:t>, </a:t>
            </a:r>
            <a:endParaRPr lang="en-US" sz="3500" b="0" dirty="0" smtClean="0">
              <a:effectLst>
                <a:outerShdw blurRad="38100" dist="38100" dir="2700000" algn="tl">
                  <a:srgbClr val="000000"/>
                </a:outerShdw>
              </a:effectLst>
              <a:latin typeface="Myriad Condensed Web" pitchFamily="34" charset="0"/>
              <a:cs typeface="Times New Roman" pitchFamily="18" charset="0"/>
            </a:endParaRPr>
          </a:p>
          <a:p>
            <a:pPr eaLnBrk="1" hangingPunct="1">
              <a:defRPr/>
            </a:pPr>
            <a:r>
              <a:rPr lang="en-US" sz="3500" b="0" dirty="0" smtClean="0">
                <a:effectLst>
                  <a:outerShdw blurRad="38100" dist="38100" dir="2700000" algn="tl">
                    <a:srgbClr val="000000"/>
                  </a:outerShdw>
                </a:effectLst>
                <a:latin typeface="Myriad Condensed Web" pitchFamily="34" charset="0"/>
                <a:cs typeface="Times New Roman" pitchFamily="18" charset="0"/>
              </a:rPr>
              <a:t>	directly</a:t>
            </a:r>
            <a:r>
              <a:rPr lang="en-US" sz="3500" b="0" dirty="0">
                <a:effectLst>
                  <a:outerShdw blurRad="38100" dist="38100" dir="2700000" algn="tl">
                    <a:srgbClr val="000000"/>
                  </a:outerShdw>
                </a:effectLst>
                <a:latin typeface="Myriad Condensed Web" pitchFamily="34" charset="0"/>
                <a:cs typeface="Times New Roman" pitchFamily="18" charset="0"/>
              </a:rPr>
              <a:t>, </a:t>
            </a:r>
            <a:endParaRPr lang="en-US" sz="3500" b="0" dirty="0" smtClean="0">
              <a:effectLst>
                <a:outerShdw blurRad="38100" dist="38100" dir="2700000" algn="tl">
                  <a:srgbClr val="000000"/>
                </a:outerShdw>
              </a:effectLst>
              <a:latin typeface="Myriad Condensed Web" pitchFamily="34" charset="0"/>
              <a:cs typeface="Times New Roman" pitchFamily="18" charset="0"/>
            </a:endParaRPr>
          </a:p>
          <a:p>
            <a:pPr eaLnBrk="1" hangingPunct="1">
              <a:defRPr/>
            </a:pPr>
            <a:r>
              <a:rPr lang="en-US" sz="3500" b="0" dirty="0" smtClean="0">
                <a:effectLst>
                  <a:outerShdw blurRad="38100" dist="38100" dir="2700000" algn="tl">
                    <a:srgbClr val="000000"/>
                  </a:outerShdw>
                </a:effectLst>
                <a:latin typeface="Myriad Condensed Web" pitchFamily="34" charset="0"/>
                <a:cs typeface="Times New Roman" pitchFamily="18" charset="0"/>
              </a:rPr>
              <a:t>	and </a:t>
            </a:r>
            <a:r>
              <a:rPr lang="en-US" sz="3500" b="0" dirty="0">
                <a:effectLst>
                  <a:outerShdw blurRad="38100" dist="38100" dir="2700000" algn="tl">
                    <a:srgbClr val="000000"/>
                  </a:outerShdw>
                </a:effectLst>
                <a:latin typeface="Myriad Condensed Web" pitchFamily="34" charset="0"/>
                <a:cs typeface="Times New Roman" pitchFamily="18" charset="0"/>
              </a:rPr>
              <a:t>supportively.</a:t>
            </a:r>
          </a:p>
        </p:txBody>
      </p:sp>
      <p:pic>
        <p:nvPicPr>
          <p:cNvPr id="36867" name="Picture 45" descr="handshak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1400" cy="214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9" descr="Young%20People_tcm15-124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3290888"/>
            <a:ext cx="3567113"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76698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sz="quarter" idx="4294967295"/>
          </p:nvPr>
        </p:nvSpPr>
        <p:spPr>
          <a:xfrm>
            <a:off x="457200" y="304800"/>
            <a:ext cx="7696200" cy="5029200"/>
          </a:xfrm>
        </p:spPr>
        <p:txBody>
          <a:bodyPr>
            <a:noAutofit/>
          </a:bodyPr>
          <a:lstStyle/>
          <a:p>
            <a:pPr eaLnBrk="1" hangingPunct="1">
              <a:buFont typeface="Wingdings" pitchFamily="2" charset="2"/>
              <a:buNone/>
              <a:defRPr/>
            </a:pPr>
            <a:r>
              <a:rPr lang="en-US" sz="4000" dirty="0" smtClean="0"/>
              <a:t>Vigorously discuss policy options and make decisions within the board meetings, </a:t>
            </a:r>
          </a:p>
          <a:p>
            <a:pPr eaLnBrk="1" hangingPunct="1">
              <a:buFont typeface="Wingdings" pitchFamily="2" charset="2"/>
              <a:buNone/>
              <a:defRPr/>
            </a:pPr>
            <a:endParaRPr lang="en-US" sz="2400" dirty="0" smtClean="0"/>
          </a:p>
          <a:p>
            <a:pPr eaLnBrk="1" hangingPunct="1">
              <a:buFont typeface="Wingdings" pitchFamily="2" charset="2"/>
              <a:buNone/>
              <a:defRPr/>
            </a:pPr>
            <a:r>
              <a:rPr lang="en-US" sz="4000" dirty="0"/>
              <a:t>A</a:t>
            </a:r>
            <a:r>
              <a:rPr lang="en-US" sz="4000" dirty="0" smtClean="0"/>
              <a:t>nd communicate board action </a:t>
            </a:r>
            <a:r>
              <a:rPr lang="en-US" sz="4000" u="sng" dirty="0" smtClean="0"/>
              <a:t>outside</a:t>
            </a:r>
            <a:r>
              <a:rPr lang="en-US" sz="4000" dirty="0" smtClean="0"/>
              <a:t> the board</a:t>
            </a:r>
          </a:p>
          <a:p>
            <a:pPr eaLnBrk="1" hangingPunct="1">
              <a:buFont typeface="Wingdings" pitchFamily="2" charset="2"/>
              <a:buNone/>
              <a:defRPr/>
            </a:pPr>
            <a:r>
              <a:rPr lang="en-US" sz="4000" dirty="0"/>
              <a:t> </a:t>
            </a:r>
            <a:r>
              <a:rPr lang="en-US" sz="4000" dirty="0" smtClean="0"/>
              <a:t> meetings with </a:t>
            </a:r>
          </a:p>
          <a:p>
            <a:pPr eaLnBrk="1" hangingPunct="1">
              <a:buFont typeface="Wingdings" pitchFamily="2" charset="2"/>
              <a:buNone/>
              <a:defRPr/>
            </a:pPr>
            <a:r>
              <a:rPr lang="en-US" sz="4000" b="1" dirty="0">
                <a:solidFill>
                  <a:srgbClr val="CCFF99"/>
                </a:solidFill>
              </a:rPr>
              <a:t> </a:t>
            </a:r>
            <a:r>
              <a:rPr lang="en-US" sz="4000" b="1" dirty="0" smtClean="0">
                <a:solidFill>
                  <a:srgbClr val="CCFF99"/>
                </a:solidFill>
              </a:rPr>
              <a:t> </a:t>
            </a:r>
            <a:r>
              <a:rPr lang="en-US" sz="4000" b="1" dirty="0" smtClean="0">
                <a:solidFill>
                  <a:srgbClr val="00FF00"/>
                </a:solidFill>
              </a:rPr>
              <a:t>unified</a:t>
            </a:r>
            <a:r>
              <a:rPr lang="en-US" sz="4000" dirty="0" smtClean="0"/>
              <a:t> support.</a:t>
            </a:r>
          </a:p>
        </p:txBody>
      </p:sp>
      <p:pic>
        <p:nvPicPr>
          <p:cNvPr id="3" name="Picture 29" descr="CLIPART_OF_15195_SM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60045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03705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1219200" y="1676400"/>
            <a:ext cx="6781800" cy="4343400"/>
          </a:xfrm>
          <a:prstGeom prst="rect">
            <a:avLst/>
          </a:prstGeom>
          <a:noFill/>
          <a:ln w="9525" algn="ctr">
            <a:noFill/>
            <a:miter lim="800000"/>
            <a:headEnd/>
            <a:tailEnd/>
          </a:ln>
          <a:effectLst/>
        </p:spPr>
        <p:txBody>
          <a:bodyPr lIns="92075" tIns="46038" rIns="92075" bIns="46038" anchor="ctr">
            <a:scene3d>
              <a:camera prst="orthographicFront"/>
              <a:lightRig rig="soft" dir="t">
                <a:rot lat="0" lon="0" rev="10800000"/>
              </a:lightRig>
            </a:scene3d>
            <a:sp3d>
              <a:bevelT w="27940" h="12700"/>
              <a:contourClr>
                <a:srgbClr val="DDDDDD"/>
              </a:contourClr>
            </a:sp3d>
          </a:bodyPr>
          <a:lstStyle/>
          <a:p>
            <a:pPr algn="ctr" eaLnBrk="1" hangingPunct="1">
              <a:spcBef>
                <a:spcPts val="0"/>
              </a:spcBef>
              <a:spcAft>
                <a:spcPts val="0"/>
              </a:spcAft>
              <a:defRPr/>
            </a:pPr>
            <a:r>
              <a:rPr lang="en-US" sz="3600" b="1"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rPr>
              <a:t>Board </a:t>
            </a:r>
            <a:r>
              <a:rPr lang="en-US" sz="36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members </a:t>
            </a:r>
            <a:endParaRPr lang="en-US" sz="3600" b="1"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endParaRPr>
          </a:p>
          <a:p>
            <a:pPr algn="ctr" eaLnBrk="1" hangingPunct="1">
              <a:spcBef>
                <a:spcPts val="0"/>
              </a:spcBef>
              <a:spcAft>
                <a:spcPts val="0"/>
              </a:spcAft>
              <a:defRPr/>
            </a:pPr>
            <a:r>
              <a:rPr lang="en-US" sz="3600" b="1" spc="150" dirty="0" smtClean="0">
                <a:ln w="11430"/>
                <a:solidFill>
                  <a:srgbClr val="66FF33"/>
                </a:solidFill>
                <a:effectLst>
                  <a:outerShdw blurRad="25400" algn="tl" rotWithShape="0">
                    <a:srgbClr val="000000">
                      <a:alpha val="43000"/>
                    </a:srgbClr>
                  </a:outerShdw>
                </a:effectLst>
                <a:latin typeface="Arial" pitchFamily="34" charset="0"/>
                <a:cs typeface="Arial" pitchFamily="34" charset="0"/>
              </a:rPr>
              <a:t>listen</a:t>
            </a:r>
            <a:r>
              <a:rPr lang="en-US" sz="3600" b="1"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rPr>
              <a:t> </a:t>
            </a:r>
            <a:r>
              <a:rPr lang="en-US" sz="36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to </a:t>
            </a:r>
            <a:r>
              <a:rPr lang="en-US" sz="3600" b="1"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rPr>
              <a:t>the constituency, </a:t>
            </a:r>
            <a:r>
              <a:rPr lang="en-US" sz="3600" b="1" spc="150" dirty="0" smtClean="0">
                <a:ln w="11430"/>
                <a:solidFill>
                  <a:srgbClr val="66FF33"/>
                </a:solidFill>
                <a:effectLst>
                  <a:outerShdw blurRad="25400" algn="tl" rotWithShape="0">
                    <a:srgbClr val="000000">
                      <a:alpha val="43000"/>
                    </a:srgbClr>
                  </a:outerShdw>
                </a:effectLst>
                <a:latin typeface="Arial" pitchFamily="34" charset="0"/>
                <a:cs typeface="Arial" pitchFamily="34" charset="0"/>
              </a:rPr>
              <a:t>appreciate</a:t>
            </a:r>
            <a:r>
              <a:rPr lang="en-US" sz="3600" b="1"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rPr>
              <a:t> </a:t>
            </a:r>
            <a:r>
              <a:rPr lang="en-US" sz="36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the heritage </a:t>
            </a:r>
            <a:endParaRPr lang="en-US" sz="3600" b="1"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endParaRPr>
          </a:p>
          <a:p>
            <a:pPr algn="ctr" eaLnBrk="1" hangingPunct="1">
              <a:spcBef>
                <a:spcPts val="0"/>
              </a:spcBef>
              <a:spcAft>
                <a:spcPts val="0"/>
              </a:spcAft>
              <a:defRPr/>
            </a:pPr>
            <a:r>
              <a:rPr lang="en-US" sz="3600" b="1"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rPr>
              <a:t>of </a:t>
            </a:r>
            <a:r>
              <a:rPr lang="en-US" sz="36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the school, </a:t>
            </a:r>
            <a:endParaRPr lang="en-US" sz="3600" b="1"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endParaRPr>
          </a:p>
          <a:p>
            <a:pPr algn="ctr" eaLnBrk="1" hangingPunct="1">
              <a:spcBef>
                <a:spcPts val="0"/>
              </a:spcBef>
              <a:spcAft>
                <a:spcPts val="0"/>
              </a:spcAft>
              <a:defRPr/>
            </a:pPr>
            <a:r>
              <a:rPr lang="en-US" sz="3600" b="1"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rPr>
              <a:t>and </a:t>
            </a:r>
            <a:r>
              <a:rPr lang="en-US" sz="3600" b="1" spc="150" dirty="0" smtClean="0">
                <a:ln w="11430"/>
                <a:solidFill>
                  <a:srgbClr val="66FF33"/>
                </a:solidFill>
                <a:effectLst>
                  <a:outerShdw blurRad="25400" algn="tl" rotWithShape="0">
                    <a:srgbClr val="000000">
                      <a:alpha val="43000"/>
                    </a:srgbClr>
                  </a:outerShdw>
                </a:effectLst>
                <a:latin typeface="Arial" pitchFamily="34" charset="0"/>
                <a:cs typeface="Arial" pitchFamily="34" charset="0"/>
              </a:rPr>
              <a:t>model </a:t>
            </a:r>
          </a:p>
          <a:p>
            <a:pPr algn="ctr" eaLnBrk="1" hangingPunct="1">
              <a:spcBef>
                <a:spcPts val="0"/>
              </a:spcBef>
              <a:spcAft>
                <a:spcPts val="0"/>
              </a:spcAft>
              <a:defRPr/>
            </a:pPr>
            <a:r>
              <a:rPr lang="en-US" sz="3600" b="1"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rPr>
              <a:t>faith </a:t>
            </a:r>
            <a:r>
              <a:rPr lang="en-US" sz="36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development </a:t>
            </a:r>
            <a:r>
              <a:rPr lang="en-US" sz="3600" b="1"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rPr>
              <a:t>and spiritual formation</a:t>
            </a:r>
            <a:r>
              <a:rPr lang="en-US" sz="36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a:t>
            </a:r>
          </a:p>
        </p:txBody>
      </p:sp>
      <p:sp>
        <p:nvSpPr>
          <p:cNvPr id="5" name="Rectangle 4"/>
          <p:cNvSpPr/>
          <p:nvPr/>
        </p:nvSpPr>
        <p:spPr>
          <a:xfrm rot="20827501">
            <a:off x="5248" y="656278"/>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00B0F0"/>
                </a:solidFill>
                <a:effectLst>
                  <a:outerShdw blurRad="25400" algn="tl" rotWithShape="0">
                    <a:srgbClr val="000000">
                      <a:alpha val="43000"/>
                    </a:srgbClr>
                  </a:outerShdw>
                </a:effectLst>
              </a:rPr>
              <a:t>Characteristic  #6</a:t>
            </a:r>
            <a:endParaRPr lang="en-US" sz="4000" b="1" spc="150" dirty="0">
              <a:ln w="11430"/>
              <a:solidFill>
                <a:srgbClr val="00B0F0"/>
              </a:solidFill>
              <a:effectLst>
                <a:outerShdw blurRad="25400" algn="tl" rotWithShape="0">
                  <a:srgbClr val="000000">
                    <a:alpha val="43000"/>
                  </a:srgbClr>
                </a:outerShdw>
              </a:effectLst>
            </a:endParaRP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3190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14400" y="400047"/>
            <a:ext cx="7315200" cy="5909310"/>
          </a:xfrm>
          <a:prstGeom prst="rect">
            <a:avLst/>
          </a:prstGeom>
          <a:noFill/>
        </p:spPr>
        <p:txBody>
          <a:bodyPr wrap="square" rtlCol="0">
            <a:spAutoFit/>
          </a:bodyPr>
          <a:lstStyle/>
          <a:p>
            <a:pPr algn="ctr"/>
            <a:r>
              <a:rPr lang="en-US" sz="5400" b="1" dirty="0" smtClean="0"/>
              <a:t>Three Driving Forces . . . </a:t>
            </a:r>
          </a:p>
          <a:p>
            <a:endParaRPr lang="en-US" sz="3600" dirty="0" smtClean="0"/>
          </a:p>
          <a:p>
            <a:pPr marL="285750" indent="-285750">
              <a:buClr>
                <a:srgbClr val="CC9900"/>
              </a:buClr>
              <a:buFont typeface="Wingdings" pitchFamily="2" charset="2"/>
              <a:buChar char="§"/>
            </a:pPr>
            <a:r>
              <a:rPr lang="en-US" sz="3600" dirty="0"/>
              <a:t>a</a:t>
            </a:r>
            <a:r>
              <a:rPr lang="en-US" sz="3600" dirty="0" smtClean="0"/>
              <a:t> </a:t>
            </a:r>
            <a:r>
              <a:rPr lang="en-US" sz="3600" b="1" dirty="0" smtClean="0"/>
              <a:t>VISION</a:t>
            </a:r>
            <a:r>
              <a:rPr lang="en-US" sz="3600" dirty="0" smtClean="0"/>
              <a:t> of who we are as the people of God;</a:t>
            </a:r>
          </a:p>
          <a:p>
            <a:pPr>
              <a:buClr>
                <a:srgbClr val="CC9900"/>
              </a:buClr>
            </a:pPr>
            <a:endParaRPr lang="en-US" sz="3600" dirty="0" smtClean="0"/>
          </a:p>
          <a:p>
            <a:pPr marL="285750" indent="-285750">
              <a:buClr>
                <a:srgbClr val="CC9900"/>
              </a:buClr>
              <a:buFont typeface="Wingdings" pitchFamily="2" charset="2"/>
              <a:buChar char="§"/>
            </a:pPr>
            <a:r>
              <a:rPr lang="en-US" sz="3600" dirty="0"/>
              <a:t>a</a:t>
            </a:r>
            <a:r>
              <a:rPr lang="en-US" sz="3600" dirty="0" smtClean="0"/>
              <a:t> </a:t>
            </a:r>
            <a:r>
              <a:rPr lang="en-US" sz="3600" b="1" dirty="0" smtClean="0"/>
              <a:t>PASSION</a:t>
            </a:r>
            <a:r>
              <a:rPr lang="en-US" sz="3600" dirty="0" smtClean="0"/>
              <a:t> for what we are called to do in the work of God: and</a:t>
            </a:r>
          </a:p>
          <a:p>
            <a:pPr marL="285750" indent="-285750">
              <a:buClr>
                <a:srgbClr val="CC9900"/>
              </a:buClr>
              <a:buFont typeface="Wingdings" pitchFamily="2" charset="2"/>
              <a:buChar char="§"/>
            </a:pPr>
            <a:endParaRPr lang="en-US" sz="3600" dirty="0" smtClean="0"/>
          </a:p>
          <a:p>
            <a:pPr marL="285750" indent="-285750">
              <a:buClr>
                <a:srgbClr val="CC9900"/>
              </a:buClr>
              <a:buFont typeface="Wingdings" pitchFamily="2" charset="2"/>
              <a:buChar char="§"/>
            </a:pPr>
            <a:r>
              <a:rPr lang="en-US" sz="3600" dirty="0" smtClean="0"/>
              <a:t>an </a:t>
            </a:r>
            <a:r>
              <a:rPr lang="en-US" sz="3600" b="1" dirty="0" smtClean="0"/>
              <a:t>OBSESSION</a:t>
            </a:r>
            <a:r>
              <a:rPr lang="en-US" sz="3600" dirty="0" smtClean="0"/>
              <a:t> for how we are to live together as a family of God.</a:t>
            </a:r>
            <a:endParaRPr lang="en-US" sz="3600" dirty="0"/>
          </a:p>
        </p:txBody>
      </p:sp>
    </p:spTree>
    <p:extLst>
      <p:ext uri="{BB962C8B-B14F-4D97-AF65-F5344CB8AC3E}">
        <p14:creationId xmlns:p14="http://schemas.microsoft.com/office/powerpoint/2010/main" val="147144455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80</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smtClean="0">
                <a:ln w="50800"/>
                <a:solidFill>
                  <a:schemeClr val="bg1"/>
                </a:solidFill>
                <a:latin typeface="Lucida Sans Typewriter" pitchFamily="49" charset="0"/>
              </a:rPr>
              <a:t>Best Practice:</a:t>
            </a:r>
            <a:endParaRPr lang="en-US" sz="2800" b="1" dirty="0">
              <a:ln w="50800"/>
              <a:solidFill>
                <a:schemeClr val="bg1"/>
              </a:solidFill>
              <a:latin typeface="Lucida Sans Typewriter" pitchFamily="49" charset="0"/>
            </a:endParaRPr>
          </a:p>
        </p:txBody>
      </p:sp>
      <p:sp>
        <p:nvSpPr>
          <p:cNvPr id="2" name="标题 1"/>
          <p:cNvSpPr>
            <a:spLocks noGrp="1"/>
          </p:cNvSpPr>
          <p:nvPr>
            <p:ph type="title"/>
          </p:nvPr>
        </p:nvSpPr>
        <p:spPr>
          <a:xfrm rot="20656855">
            <a:off x="4857101" y="983336"/>
            <a:ext cx="4299116" cy="3006792"/>
          </a:xfrm>
          <a:ln>
            <a:noFill/>
          </a:ln>
        </p:spPr>
        <p:txBody>
          <a:bodyPr>
            <a:normAutofit/>
          </a:bodyPr>
          <a:lstStyle/>
          <a:p>
            <a:pPr algn="ctr"/>
            <a:r>
              <a:rPr lang="en-US" altLang="zh-CN" sz="3600" b="1" dirty="0" smtClean="0">
                <a:ln>
                  <a:solidFill>
                    <a:schemeClr val="bg1"/>
                  </a:solidFill>
                </a:ln>
                <a:solidFill>
                  <a:srgbClr val="CC9900"/>
                </a:solidFill>
                <a:latin typeface="Algerian" pitchFamily="82" charset="0"/>
              </a:rPr>
              <a:t>Active</a:t>
            </a:r>
            <a:br>
              <a:rPr lang="en-US" altLang="zh-CN" sz="3600" b="1" dirty="0" smtClean="0">
                <a:ln>
                  <a:solidFill>
                    <a:schemeClr val="bg1"/>
                  </a:solidFill>
                </a:ln>
                <a:solidFill>
                  <a:srgbClr val="CC9900"/>
                </a:solidFill>
                <a:latin typeface="Algerian" pitchFamily="82" charset="0"/>
              </a:rPr>
            </a:br>
            <a:r>
              <a:rPr lang="en-US" altLang="zh-CN" sz="3600" b="1" dirty="0" smtClean="0">
                <a:ln>
                  <a:solidFill>
                    <a:schemeClr val="bg1"/>
                  </a:solidFill>
                </a:ln>
                <a:solidFill>
                  <a:srgbClr val="CC9900"/>
                </a:solidFill>
                <a:latin typeface="Algerian" pitchFamily="82" charset="0"/>
              </a:rPr>
              <a:t>representatives of the </a:t>
            </a:r>
            <a:br>
              <a:rPr lang="en-US" altLang="zh-CN" sz="3600" b="1" dirty="0" smtClean="0">
                <a:ln>
                  <a:solidFill>
                    <a:schemeClr val="bg1"/>
                  </a:solidFill>
                </a:ln>
                <a:solidFill>
                  <a:srgbClr val="CC9900"/>
                </a:solidFill>
                <a:latin typeface="Algerian" pitchFamily="82" charset="0"/>
              </a:rPr>
            </a:br>
            <a:r>
              <a:rPr lang="en-US" altLang="zh-CN" sz="3600" b="1" dirty="0" smtClean="0">
                <a:ln>
                  <a:solidFill>
                    <a:schemeClr val="bg1"/>
                  </a:solidFill>
                </a:ln>
                <a:solidFill>
                  <a:srgbClr val="CC9900"/>
                </a:solidFill>
                <a:latin typeface="Algerian" pitchFamily="82" charset="0"/>
              </a:rPr>
              <a:t>university</a:t>
            </a:r>
            <a:endParaRPr lang="zh-CN" altLang="en-US" sz="3600" b="1" dirty="0">
              <a:ln>
                <a:solidFill>
                  <a:schemeClr val="bg1"/>
                </a:solidFill>
              </a:ln>
              <a:solidFill>
                <a:srgbClr val="CC9900"/>
              </a:solidFill>
              <a:latin typeface="Algerian" pitchFamily="82" charset="0"/>
            </a:endParaRPr>
          </a:p>
        </p:txBody>
      </p:sp>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10490" b="14918" l="44672" r="53852"/>
                    </a14:imgEffect>
                  </a14:imgLayer>
                </a14:imgProps>
              </a:ext>
              <a:ext uri="{28A0092B-C50C-407E-A947-70E740481C1C}">
                <a14:useLocalDpi xmlns:a14="http://schemas.microsoft.com/office/drawing/2010/main" val="0"/>
              </a:ext>
            </a:extLst>
          </a:blip>
          <a:srcRect l="43641" t="9976" r="45989" b="84461"/>
          <a:stretch/>
        </p:blipFill>
        <p:spPr>
          <a:xfrm>
            <a:off x="7391400" y="2286000"/>
            <a:ext cx="1762642" cy="1280160"/>
          </a:xfrm>
          <a:prstGeom prst="rect">
            <a:avLst/>
          </a:prstGeom>
        </p:spPr>
      </p:pic>
    </p:spTree>
    <p:extLst>
      <p:ext uri="{BB962C8B-B14F-4D97-AF65-F5344CB8AC3E}">
        <p14:creationId xmlns:p14="http://schemas.microsoft.com/office/powerpoint/2010/main" val="152848390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none" dirty="0" smtClean="0">
                <a:solidFill>
                  <a:srgbClr val="FFC000"/>
                </a:solidFill>
                <a:latin typeface="Arial Black" pitchFamily="34" charset="0"/>
              </a:rPr>
              <a:t>Character Counts</a:t>
            </a:r>
            <a:endParaRPr lang="en-US" sz="4400" cap="none" dirty="0">
              <a:solidFill>
                <a:srgbClr val="FFC000"/>
              </a:solidFill>
              <a:latin typeface="Arial Black" pitchFamily="34" charset="0"/>
            </a:endParaRPr>
          </a:p>
        </p:txBody>
      </p:sp>
      <p:sp>
        <p:nvSpPr>
          <p:cNvPr id="5" name="Date Placeholder 4"/>
          <p:cNvSpPr>
            <a:spLocks noGrp="1"/>
          </p:cNvSpPr>
          <p:nvPr>
            <p:ph type="dt" sz="half" idx="10"/>
          </p:nvPr>
        </p:nvSpPr>
        <p:spPr/>
        <p:txBody>
          <a:bodyPr/>
          <a:lstStyle/>
          <a:p>
            <a:pPr>
              <a:defRPr/>
            </a:pPr>
            <a:fld id="{28A4EA4E-ED47-4537-8BF5-36C2D8848131}" type="datetime3">
              <a:rPr lang="en-US" smtClean="0"/>
              <a:t>14 May 2013</a:t>
            </a:fld>
            <a:endParaRPr lang="en-US" dirty="0"/>
          </a:p>
        </p:txBody>
      </p:sp>
      <p:sp>
        <p:nvSpPr>
          <p:cNvPr id="6" name="Slide Number Placeholder 5"/>
          <p:cNvSpPr>
            <a:spLocks noGrp="1"/>
          </p:cNvSpPr>
          <p:nvPr>
            <p:ph type="sldNum" sz="quarter" idx="12"/>
          </p:nvPr>
        </p:nvSpPr>
        <p:spPr/>
        <p:txBody>
          <a:bodyPr/>
          <a:lstStyle/>
          <a:p>
            <a:pPr>
              <a:defRPr/>
            </a:pPr>
            <a:fld id="{A8EFC15B-12D5-49B0-BF8A-10B29BBE329B}" type="slidenum">
              <a:rPr lang="en-US" smtClean="0"/>
              <a:pPr>
                <a:defRPr/>
              </a:pPr>
              <a:t>81</a:t>
            </a:fld>
            <a:endParaRPr lang="en-US" dirty="0"/>
          </a:p>
        </p:txBody>
      </p:sp>
      <p:sp>
        <p:nvSpPr>
          <p:cNvPr id="9" name="Rectangle 8"/>
          <p:cNvSpPr/>
          <p:nvPr/>
        </p:nvSpPr>
        <p:spPr>
          <a:xfrm>
            <a:off x="2438400" y="1524000"/>
            <a:ext cx="6934200" cy="4893647"/>
          </a:xfrm>
          <a:prstGeom prst="rect">
            <a:avLst/>
          </a:prstGeom>
        </p:spPr>
        <p:txBody>
          <a:bodyPr wrap="square">
            <a:spAutoFit/>
          </a:bodyPr>
          <a:lstStyle/>
          <a:p>
            <a:pPr marL="342900" indent="-342900">
              <a:spcAft>
                <a:spcPts val="1200"/>
              </a:spcAft>
              <a:buFont typeface="+mj-lt"/>
              <a:buAutoNum type="arabicPeriod"/>
            </a:pPr>
            <a:r>
              <a:rPr lang="en-US" sz="3600" dirty="0"/>
              <a:t>Speak Gracefully</a:t>
            </a:r>
            <a:r>
              <a:rPr lang="en-US" sz="3600" dirty="0" smtClean="0"/>
              <a:t>. </a:t>
            </a:r>
            <a:endParaRPr lang="en-US" sz="3600" dirty="0"/>
          </a:p>
          <a:p>
            <a:pPr marL="342900" indent="-342900">
              <a:spcAft>
                <a:spcPts val="1200"/>
              </a:spcAft>
              <a:buFont typeface="+mj-lt"/>
              <a:buAutoNum type="arabicPeriod"/>
            </a:pPr>
            <a:r>
              <a:rPr lang="en-US" sz="3600" dirty="0" smtClean="0"/>
              <a:t>Live </a:t>
            </a:r>
            <a:r>
              <a:rPr lang="en-US" sz="3600" dirty="0"/>
              <a:t>Gratefully. </a:t>
            </a:r>
            <a:endParaRPr lang="en-US" sz="3600" dirty="0" smtClean="0"/>
          </a:p>
          <a:p>
            <a:pPr marL="342900" indent="-342900">
              <a:spcAft>
                <a:spcPts val="1200"/>
              </a:spcAft>
              <a:buFont typeface="+mj-lt"/>
              <a:buAutoNum type="arabicPeriod"/>
            </a:pPr>
            <a:r>
              <a:rPr lang="en-US" sz="3600" dirty="0" smtClean="0"/>
              <a:t>Listen </a:t>
            </a:r>
            <a:r>
              <a:rPr lang="en-US" sz="3600" dirty="0"/>
              <a:t>Intently. </a:t>
            </a:r>
            <a:endParaRPr lang="en-US" sz="3600" dirty="0" smtClean="0"/>
          </a:p>
          <a:p>
            <a:pPr marL="342900" indent="-342900">
              <a:spcAft>
                <a:spcPts val="1200"/>
              </a:spcAft>
              <a:buFont typeface="+mj-lt"/>
              <a:buAutoNum type="arabicPeriod"/>
            </a:pPr>
            <a:r>
              <a:rPr lang="en-US" sz="3600" dirty="0" smtClean="0"/>
              <a:t>Forgive </a:t>
            </a:r>
            <a:r>
              <a:rPr lang="en-US" sz="3600" dirty="0"/>
              <a:t>Freely</a:t>
            </a:r>
            <a:r>
              <a:rPr lang="en-US" sz="3600" dirty="0" smtClean="0"/>
              <a:t>. </a:t>
            </a:r>
            <a:endParaRPr lang="en-US" sz="3600" dirty="0"/>
          </a:p>
          <a:p>
            <a:pPr marL="342900" indent="-342900">
              <a:spcAft>
                <a:spcPts val="1200"/>
              </a:spcAft>
              <a:buFont typeface="+mj-lt"/>
              <a:buAutoNum type="arabicPeriod"/>
            </a:pPr>
            <a:r>
              <a:rPr lang="en-US" sz="3600" dirty="0" smtClean="0"/>
              <a:t>Lead </a:t>
            </a:r>
            <a:r>
              <a:rPr lang="en-US" sz="3600" dirty="0"/>
              <a:t>Decisively. </a:t>
            </a:r>
          </a:p>
          <a:p>
            <a:pPr marL="342900" indent="-342900">
              <a:spcAft>
                <a:spcPts val="1200"/>
              </a:spcAft>
              <a:buFont typeface="+mj-lt"/>
              <a:buAutoNum type="arabicPeriod"/>
            </a:pPr>
            <a:r>
              <a:rPr lang="en-US" sz="3600" dirty="0" smtClean="0"/>
              <a:t>Care  </a:t>
            </a:r>
            <a:r>
              <a:rPr lang="en-US" sz="3600" dirty="0"/>
              <a:t>Deeply. </a:t>
            </a:r>
            <a:endParaRPr lang="en-US" sz="3600" dirty="0" smtClean="0"/>
          </a:p>
          <a:p>
            <a:pPr marL="342900" indent="-342900">
              <a:spcAft>
                <a:spcPts val="1200"/>
              </a:spcAft>
              <a:buFont typeface="+mj-lt"/>
              <a:buAutoNum type="arabicPeriod"/>
            </a:pPr>
            <a:r>
              <a:rPr lang="en-US" sz="3600" dirty="0" smtClean="0"/>
              <a:t>Pray </a:t>
            </a:r>
            <a:r>
              <a:rPr lang="en-US" sz="3600" dirty="0"/>
              <a:t>Earnestly</a:t>
            </a:r>
            <a:r>
              <a:rPr lang="en-US" sz="3600" dirty="0" smtClean="0"/>
              <a:t>. </a:t>
            </a:r>
            <a:endParaRPr lang="en-US" sz="3600" dirty="0"/>
          </a:p>
        </p:txBody>
      </p:sp>
    </p:spTree>
    <p:extLst>
      <p:ext uri="{BB962C8B-B14F-4D97-AF65-F5344CB8AC3E}">
        <p14:creationId xmlns:p14="http://schemas.microsoft.com/office/powerpoint/2010/main" val="268343802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676400"/>
            <a:ext cx="8631936" cy="415498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spc="150" dirty="0" smtClean="0">
                <a:ln w="11430"/>
                <a:solidFill>
                  <a:srgbClr val="F8F8F8"/>
                </a:solidFill>
                <a:effectLst>
                  <a:outerShdw blurRad="25400" algn="tl" rotWithShape="0">
                    <a:srgbClr val="000000">
                      <a:alpha val="43000"/>
                    </a:srgbClr>
                  </a:outerShdw>
                </a:effectLst>
              </a:rPr>
              <a:t>Board members</a:t>
            </a:r>
          </a:p>
          <a:p>
            <a:pPr algn="ctr"/>
            <a:r>
              <a:rPr lang="en-US" sz="4400" b="1" spc="150" dirty="0">
                <a:ln w="11430"/>
                <a:solidFill>
                  <a:srgbClr val="F8F8F8"/>
                </a:solidFill>
                <a:effectLst>
                  <a:outerShdw blurRad="25400" algn="tl" rotWithShape="0">
                    <a:srgbClr val="000000">
                      <a:alpha val="43000"/>
                    </a:srgbClr>
                  </a:outerShdw>
                </a:effectLst>
              </a:rPr>
              <a:t>i</a:t>
            </a:r>
            <a:r>
              <a:rPr lang="en-US" sz="4400" b="1" spc="150" dirty="0" smtClean="0">
                <a:ln w="11430"/>
                <a:solidFill>
                  <a:srgbClr val="F8F8F8"/>
                </a:solidFill>
                <a:effectLst>
                  <a:outerShdw blurRad="25400" algn="tl" rotWithShape="0">
                    <a:srgbClr val="000000">
                      <a:alpha val="43000"/>
                    </a:srgbClr>
                  </a:outerShdw>
                </a:effectLst>
              </a:rPr>
              <a:t>ntentionally engage </a:t>
            </a:r>
          </a:p>
          <a:p>
            <a:pPr algn="ctr"/>
            <a:r>
              <a:rPr lang="en-US" sz="4400" b="1" spc="150" dirty="0" smtClean="0">
                <a:ln w="11430"/>
                <a:solidFill>
                  <a:srgbClr val="F8F8F8"/>
                </a:solidFill>
                <a:effectLst>
                  <a:outerShdw blurRad="25400" algn="tl" rotWithShape="0">
                    <a:srgbClr val="000000">
                      <a:alpha val="43000"/>
                    </a:srgbClr>
                  </a:outerShdw>
                </a:effectLst>
              </a:rPr>
              <a:t>in mutual accountability, </a:t>
            </a:r>
          </a:p>
          <a:p>
            <a:pPr algn="ctr"/>
            <a:r>
              <a:rPr lang="en-US" sz="4400" b="1" spc="150" dirty="0" smtClean="0">
                <a:ln w="11430"/>
                <a:solidFill>
                  <a:srgbClr val="F8F8F8"/>
                </a:solidFill>
                <a:effectLst>
                  <a:outerShdw blurRad="25400" algn="tl" rotWithShape="0">
                    <a:srgbClr val="000000">
                      <a:alpha val="43000"/>
                    </a:srgbClr>
                  </a:outerShdw>
                </a:effectLst>
              </a:rPr>
              <a:t>including systematic   </a:t>
            </a:r>
          </a:p>
          <a:p>
            <a:pPr algn="ctr"/>
            <a:r>
              <a:rPr lang="en-US" sz="4400" b="1" spc="150" dirty="0" smtClean="0">
                <a:ln w="11430"/>
                <a:solidFill>
                  <a:srgbClr val="F8F8F8"/>
                </a:solidFill>
                <a:effectLst>
                  <a:outerShdw blurRad="25400" algn="tl" rotWithShape="0">
                    <a:srgbClr val="000000">
                      <a:alpha val="43000"/>
                    </a:srgbClr>
                  </a:outerShdw>
                </a:effectLst>
              </a:rPr>
              <a:t>board development </a:t>
            </a:r>
          </a:p>
          <a:p>
            <a:pPr algn="ctr"/>
            <a:r>
              <a:rPr lang="en-US" sz="4400" b="1" spc="150" dirty="0" smtClean="0">
                <a:ln w="11430"/>
                <a:solidFill>
                  <a:srgbClr val="F8F8F8"/>
                </a:solidFill>
                <a:effectLst>
                  <a:outerShdw blurRad="25400" algn="tl" rotWithShape="0">
                    <a:srgbClr val="000000">
                      <a:alpha val="43000"/>
                    </a:srgbClr>
                  </a:outerShdw>
                </a:effectLst>
              </a:rPr>
              <a:t>and evaluation.</a:t>
            </a:r>
            <a:endParaRPr lang="en-US" sz="4400" b="1" spc="150" dirty="0">
              <a:ln w="11430"/>
              <a:solidFill>
                <a:srgbClr val="F8F8F8"/>
              </a:solidFill>
              <a:effectLst>
                <a:outerShdw blurRad="25400" algn="tl" rotWithShape="0">
                  <a:srgbClr val="000000">
                    <a:alpha val="43000"/>
                  </a:srgbClr>
                </a:outerShdw>
              </a:effectLst>
            </a:endParaRPr>
          </a:p>
        </p:txBody>
      </p:sp>
      <p:sp>
        <p:nvSpPr>
          <p:cNvPr id="3" name="Date Placeholder 2"/>
          <p:cNvSpPr>
            <a:spLocks noGrp="1"/>
          </p:cNvSpPr>
          <p:nvPr>
            <p:ph type="dt" sz="half" idx="10"/>
          </p:nvPr>
        </p:nvSpPr>
        <p:spPr/>
        <p:txBody>
          <a:bodyPr/>
          <a:lstStyle/>
          <a:p>
            <a:fld id="{033F9B97-AE5B-40F8-B664-7C6D7941A02B}"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82</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00B0F0"/>
                </a:solidFill>
                <a:effectLst>
                  <a:outerShdw blurRad="25400" algn="tl" rotWithShape="0">
                    <a:srgbClr val="000000">
                      <a:alpha val="43000"/>
                    </a:srgbClr>
                  </a:outerShdw>
                </a:effectLst>
              </a:rPr>
              <a:t>Characteristic  #7</a:t>
            </a:r>
            <a:endParaRPr lang="en-US" sz="4000" b="1" spc="150" dirty="0">
              <a:ln w="11430"/>
              <a:solidFill>
                <a:srgbClr val="00B0F0"/>
              </a:solidFill>
              <a:effectLst>
                <a:outerShdw blurRad="25400" algn="tl" rotWithShape="0">
                  <a:srgbClr val="000000">
                    <a:alpha val="43000"/>
                  </a:srgbClr>
                </a:outerShdw>
              </a:effectLst>
            </a:endParaRP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26356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83</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smtClean="0">
                <a:ln w="50800"/>
                <a:solidFill>
                  <a:schemeClr val="bg1"/>
                </a:solidFill>
                <a:latin typeface="Lucida Sans Typewriter" pitchFamily="49" charset="0"/>
              </a:rPr>
              <a:t>Best Practice:</a:t>
            </a:r>
            <a:endParaRPr lang="en-US" sz="2800" b="1" dirty="0">
              <a:ln w="50800"/>
              <a:solidFill>
                <a:schemeClr val="bg1"/>
              </a:solidFill>
              <a:latin typeface="Lucida Sans Typewriter" pitchFamily="49" charset="0"/>
            </a:endParaRPr>
          </a:p>
        </p:txBody>
      </p:sp>
      <p:sp>
        <p:nvSpPr>
          <p:cNvPr id="2" name="标题 1"/>
          <p:cNvSpPr>
            <a:spLocks noGrp="1"/>
          </p:cNvSpPr>
          <p:nvPr>
            <p:ph type="title"/>
          </p:nvPr>
        </p:nvSpPr>
        <p:spPr>
          <a:xfrm rot="20656855">
            <a:off x="5110477" y="918526"/>
            <a:ext cx="3576959" cy="2403132"/>
          </a:xfrm>
          <a:ln>
            <a:noFill/>
          </a:ln>
        </p:spPr>
        <p:txBody>
          <a:bodyPr>
            <a:normAutofit/>
          </a:bodyPr>
          <a:lstStyle/>
          <a:p>
            <a:pPr algn="ctr"/>
            <a:r>
              <a:rPr lang="en-US" altLang="zh-CN" b="1" dirty="0" smtClean="0">
                <a:ln>
                  <a:solidFill>
                    <a:schemeClr val="bg1"/>
                  </a:solidFill>
                </a:ln>
                <a:solidFill>
                  <a:srgbClr val="CC9900"/>
                </a:solidFill>
                <a:latin typeface="Algerian" pitchFamily="82" charset="0"/>
              </a:rPr>
              <a:t>Integrity</a:t>
            </a:r>
            <a:br>
              <a:rPr lang="en-US" altLang="zh-CN" b="1" dirty="0" smtClean="0">
                <a:ln>
                  <a:solidFill>
                    <a:schemeClr val="bg1"/>
                  </a:solidFill>
                </a:ln>
                <a:solidFill>
                  <a:srgbClr val="CC9900"/>
                </a:solidFill>
                <a:latin typeface="Algerian" pitchFamily="82" charset="0"/>
              </a:rPr>
            </a:br>
            <a:r>
              <a:rPr lang="en-US" altLang="zh-CN" b="1" dirty="0" smtClean="0">
                <a:ln>
                  <a:solidFill>
                    <a:schemeClr val="bg1"/>
                  </a:solidFill>
                </a:ln>
                <a:solidFill>
                  <a:srgbClr val="CC9900"/>
                </a:solidFill>
                <a:latin typeface="Algerian" pitchFamily="82" charset="0"/>
              </a:rPr>
              <a:t>matters</a:t>
            </a:r>
            <a:endParaRPr lang="zh-CN" altLang="en-US" b="1" dirty="0">
              <a:ln>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323797481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4318562-81FE-4016-BCE9-8B7EB2ABDB46}" type="datetime3">
              <a:rPr lang="en-US" smtClean="0"/>
              <a:t>14 May 2013</a:t>
            </a:fld>
            <a:endParaRPr lang="en-US" dirty="0"/>
          </a:p>
        </p:txBody>
      </p:sp>
      <p:sp>
        <p:nvSpPr>
          <p:cNvPr id="4" name="Slide Number Placeholder 3"/>
          <p:cNvSpPr>
            <a:spLocks noGrp="1"/>
          </p:cNvSpPr>
          <p:nvPr>
            <p:ph type="sldNum" sz="quarter" idx="12"/>
          </p:nvPr>
        </p:nvSpPr>
        <p:spPr/>
        <p:txBody>
          <a:bodyPr/>
          <a:lstStyle/>
          <a:p>
            <a:pPr>
              <a:defRPr/>
            </a:pPr>
            <a:fld id="{480CEA4B-FF60-4C3D-80A6-97C0839E034E}" type="slidenum">
              <a:rPr lang="en-US" smtClean="0"/>
              <a:pPr>
                <a:defRPr/>
              </a:pPr>
              <a:t>84</a:t>
            </a:fld>
            <a:endParaRPr lang="en-US" dirty="0"/>
          </a:p>
        </p:txBody>
      </p:sp>
      <p:sp>
        <p:nvSpPr>
          <p:cNvPr id="6" name="Rectangle 5"/>
          <p:cNvSpPr/>
          <p:nvPr/>
        </p:nvSpPr>
        <p:spPr>
          <a:xfrm>
            <a:off x="609600" y="1285461"/>
            <a:ext cx="7924800" cy="5016758"/>
          </a:xfrm>
          <a:prstGeom prst="rect">
            <a:avLst/>
          </a:prstGeom>
        </p:spPr>
        <p:txBody>
          <a:bodyPr wrap="square">
            <a:spAutoFit/>
          </a:bodyPr>
          <a:lstStyle/>
          <a:p>
            <a:pPr marL="285750" lvl="0" indent="-285750">
              <a:buClr>
                <a:srgbClr val="00FF00"/>
              </a:buClr>
              <a:buFont typeface="Arial" pitchFamily="34" charset="0"/>
              <a:buChar char="►"/>
            </a:pPr>
            <a:r>
              <a:rPr lang="en-US" sz="2000" dirty="0"/>
              <a:t>How does work of the board support the overarching mission and vision of the university?</a:t>
            </a:r>
          </a:p>
          <a:p>
            <a:pPr>
              <a:buClr>
                <a:srgbClr val="00FF00"/>
              </a:buClr>
            </a:pPr>
            <a:endParaRPr lang="en-US" sz="2000" dirty="0"/>
          </a:p>
          <a:p>
            <a:pPr marL="285750" lvl="0" indent="-285750">
              <a:buClr>
                <a:srgbClr val="00FF00"/>
              </a:buClr>
              <a:buFont typeface="Arial" pitchFamily="34" charset="0"/>
              <a:buChar char="►"/>
            </a:pPr>
            <a:r>
              <a:rPr lang="en-US" sz="2000" dirty="0"/>
              <a:t>In what ways have the initiatives of the board contributed to the numerical growth and spiritual development of the university? </a:t>
            </a:r>
          </a:p>
          <a:p>
            <a:pPr marL="285750" indent="-285750">
              <a:buClr>
                <a:srgbClr val="00FF00"/>
              </a:buClr>
              <a:buFont typeface="Arial" pitchFamily="34" charset="0"/>
              <a:buChar char="►"/>
            </a:pPr>
            <a:endParaRPr lang="en-US" sz="2000" dirty="0"/>
          </a:p>
          <a:p>
            <a:pPr marL="285750" lvl="0" indent="-285750">
              <a:buClr>
                <a:srgbClr val="00FF00"/>
              </a:buClr>
              <a:buFont typeface="Arial" pitchFamily="34" charset="0"/>
              <a:buChar char="►"/>
            </a:pPr>
            <a:r>
              <a:rPr lang="en-US" sz="2000" dirty="0"/>
              <a:t>How can the climate of collaboration between the board, council, senate and school leaders be enhanced?</a:t>
            </a:r>
          </a:p>
          <a:p>
            <a:pPr marL="285750" indent="-285750">
              <a:buClr>
                <a:srgbClr val="00FF00"/>
              </a:buClr>
              <a:buFont typeface="Arial" pitchFamily="34" charset="0"/>
              <a:buChar char="►"/>
            </a:pPr>
            <a:endParaRPr lang="en-US" sz="2000" dirty="0"/>
          </a:p>
          <a:p>
            <a:pPr marL="285750" lvl="0" indent="-285750">
              <a:buClr>
                <a:srgbClr val="00FF00"/>
              </a:buClr>
              <a:buFont typeface="Arial" pitchFamily="34" charset="0"/>
              <a:buChar char="►"/>
            </a:pPr>
            <a:r>
              <a:rPr lang="en-US" sz="2000" dirty="0"/>
              <a:t>What are the three top institutional challenges for the next year? What short-term and long-term goals have </a:t>
            </a:r>
            <a:r>
              <a:rPr lang="en-US" sz="2000" dirty="0" smtClean="0"/>
              <a:t>been established </a:t>
            </a:r>
            <a:r>
              <a:rPr lang="en-US" sz="2000" dirty="0"/>
              <a:t>in light of these challenges? </a:t>
            </a:r>
            <a:endParaRPr lang="en-US" sz="2000" dirty="0" smtClean="0"/>
          </a:p>
          <a:p>
            <a:pPr lvl="0">
              <a:buClr>
                <a:srgbClr val="00FF00"/>
              </a:buClr>
            </a:pPr>
            <a:endParaRPr lang="en-US" sz="2000" dirty="0"/>
          </a:p>
          <a:p>
            <a:pPr marL="285750" indent="-285750">
              <a:buClr>
                <a:srgbClr val="00FF00"/>
              </a:buClr>
              <a:buFont typeface="Arial" pitchFamily="34" charset="0"/>
              <a:buChar char="►"/>
            </a:pPr>
            <a:r>
              <a:rPr lang="en-US" sz="2000" dirty="0"/>
              <a:t>Are the board’s short-term and long-term goals aligned with the institution’s strategic plan? </a:t>
            </a:r>
          </a:p>
        </p:txBody>
      </p:sp>
      <p:sp>
        <p:nvSpPr>
          <p:cNvPr id="7" name="Rectangle 2"/>
          <p:cNvSpPr txBox="1">
            <a:spLocks noChangeArrowheads="1"/>
          </p:cNvSpPr>
          <p:nvPr/>
        </p:nvSpPr>
        <p:spPr>
          <a:xfrm>
            <a:off x="685800" y="228600"/>
            <a:ext cx="7772400" cy="838200"/>
          </a:xfrm>
          <a:prstGeom prst="rect">
            <a:avLst/>
          </a:prstGeom>
        </p:spPr>
        <p:txBody>
          <a:bodyPr vert="horz" lIns="0" tIns="45720" rIns="0" bIns="45720" rtlCol="0">
            <a:normAutofit fontScale="97500"/>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lgn="ctr">
              <a:buNone/>
              <a:defRPr/>
            </a:pPr>
            <a:r>
              <a:rPr lang="en-US" sz="4000" dirty="0" smtClean="0">
                <a:solidFill>
                  <a:srgbClr val="00FF00"/>
                </a:solidFill>
              </a:rPr>
              <a:t>Board Development Questions:</a:t>
            </a:r>
          </a:p>
        </p:txBody>
      </p:sp>
    </p:spTree>
    <p:extLst>
      <p:ext uri="{BB962C8B-B14F-4D97-AF65-F5344CB8AC3E}">
        <p14:creationId xmlns:p14="http://schemas.microsoft.com/office/powerpoint/2010/main" val="2020067428"/>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828800"/>
            <a:ext cx="8631936" cy="347787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spc="150" dirty="0" smtClean="0">
                <a:ln w="11430"/>
                <a:solidFill>
                  <a:srgbClr val="F8F8F8"/>
                </a:solidFill>
                <a:effectLst>
                  <a:outerShdw blurRad="25400" algn="tl" rotWithShape="0">
                    <a:srgbClr val="000000">
                      <a:alpha val="43000"/>
                    </a:srgbClr>
                  </a:outerShdw>
                </a:effectLst>
              </a:rPr>
              <a:t>Board members</a:t>
            </a:r>
          </a:p>
          <a:p>
            <a:pPr algn="ctr"/>
            <a:r>
              <a:rPr lang="en-US" sz="4400" b="1" spc="150" dirty="0">
                <a:ln w="11430"/>
                <a:solidFill>
                  <a:srgbClr val="F8F8F8"/>
                </a:solidFill>
                <a:effectLst>
                  <a:outerShdw blurRad="25400" algn="tl" rotWithShape="0">
                    <a:srgbClr val="000000">
                      <a:alpha val="43000"/>
                    </a:srgbClr>
                  </a:outerShdw>
                </a:effectLst>
              </a:rPr>
              <a:t>t</a:t>
            </a:r>
            <a:r>
              <a:rPr lang="en-US" sz="4400" b="1" spc="150" dirty="0" smtClean="0">
                <a:ln w="11430"/>
                <a:solidFill>
                  <a:srgbClr val="F8F8F8"/>
                </a:solidFill>
                <a:effectLst>
                  <a:outerShdw blurRad="25400" algn="tl" rotWithShape="0">
                    <a:srgbClr val="000000">
                      <a:alpha val="43000"/>
                    </a:srgbClr>
                  </a:outerShdw>
                </a:effectLst>
              </a:rPr>
              <a:t>ake time to </a:t>
            </a:r>
          </a:p>
          <a:p>
            <a:pPr algn="ctr"/>
            <a:r>
              <a:rPr lang="en-US" sz="4400" b="1" spc="150" dirty="0" smtClean="0">
                <a:ln w="11430"/>
                <a:solidFill>
                  <a:srgbClr val="F8F8F8"/>
                </a:solidFill>
                <a:effectLst>
                  <a:outerShdw blurRad="25400" algn="tl" rotWithShape="0">
                    <a:srgbClr val="000000">
                      <a:alpha val="43000"/>
                    </a:srgbClr>
                  </a:outerShdw>
                </a:effectLst>
              </a:rPr>
              <a:t>process decisions and </a:t>
            </a:r>
          </a:p>
          <a:p>
            <a:pPr algn="ctr"/>
            <a:r>
              <a:rPr lang="en-US" sz="4400" b="1" spc="150" dirty="0" smtClean="0">
                <a:ln w="11430"/>
                <a:solidFill>
                  <a:srgbClr val="F8F8F8"/>
                </a:solidFill>
                <a:effectLst>
                  <a:outerShdw blurRad="25400" algn="tl" rotWithShape="0">
                    <a:srgbClr val="000000">
                      <a:alpha val="43000"/>
                    </a:srgbClr>
                  </a:outerShdw>
                </a:effectLst>
              </a:rPr>
              <a:t>adhere to the practice of </a:t>
            </a:r>
          </a:p>
          <a:p>
            <a:pPr algn="ctr"/>
            <a:r>
              <a:rPr lang="en-US" sz="4400" b="1" spc="150" dirty="0" smtClean="0">
                <a:ln w="11430"/>
                <a:solidFill>
                  <a:srgbClr val="F8F8F8"/>
                </a:solidFill>
                <a:effectLst>
                  <a:outerShdw blurRad="25400" algn="tl" rotWithShape="0">
                    <a:srgbClr val="000000">
                      <a:alpha val="43000"/>
                    </a:srgbClr>
                  </a:outerShdw>
                </a:effectLst>
              </a:rPr>
              <a:t>“no surprises”</a:t>
            </a:r>
            <a:endParaRPr lang="en-US" sz="4400" b="1" spc="150" dirty="0">
              <a:ln w="11430"/>
              <a:solidFill>
                <a:srgbClr val="F8F8F8"/>
              </a:solidFill>
              <a:effectLst>
                <a:outerShdw blurRad="25400" algn="tl" rotWithShape="0">
                  <a:srgbClr val="000000">
                    <a:alpha val="43000"/>
                  </a:srgbClr>
                </a:outerShdw>
              </a:effectLst>
            </a:endParaRPr>
          </a:p>
        </p:txBody>
      </p:sp>
      <p:sp>
        <p:nvSpPr>
          <p:cNvPr id="3" name="Date Placeholder 2"/>
          <p:cNvSpPr>
            <a:spLocks noGrp="1"/>
          </p:cNvSpPr>
          <p:nvPr>
            <p:ph type="dt" sz="half" idx="10"/>
          </p:nvPr>
        </p:nvSpPr>
        <p:spPr/>
        <p:txBody>
          <a:bodyPr/>
          <a:lstStyle/>
          <a:p>
            <a:fld id="{2572D5B3-6D74-4402-BA2C-0655A7B005F6}"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85</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00B0F0"/>
                </a:solidFill>
                <a:effectLst>
                  <a:outerShdw blurRad="25400" algn="tl" rotWithShape="0">
                    <a:srgbClr val="000000">
                      <a:alpha val="43000"/>
                    </a:srgbClr>
                  </a:outerShdw>
                </a:effectLst>
              </a:rPr>
              <a:t>Characteristic  #8</a:t>
            </a:r>
            <a:endParaRPr lang="en-US" sz="4000" b="1" spc="150" dirty="0">
              <a:ln w="11430"/>
              <a:solidFill>
                <a:srgbClr val="00B0F0"/>
              </a:solidFill>
              <a:effectLst>
                <a:outerShdw blurRad="25400" algn="tl" rotWithShape="0">
                  <a:srgbClr val="000000">
                    <a:alpha val="43000"/>
                  </a:srgbClr>
                </a:outerShdw>
              </a:effectLst>
            </a:endParaRP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810937"/>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86</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smtClean="0">
                <a:ln w="50800"/>
                <a:solidFill>
                  <a:schemeClr val="bg1"/>
                </a:solidFill>
                <a:latin typeface="Lucida Sans Typewriter" pitchFamily="49" charset="0"/>
              </a:rPr>
              <a:t>Best Practice:</a:t>
            </a:r>
            <a:endParaRPr lang="en-US" sz="2800" b="1" dirty="0">
              <a:ln w="50800"/>
              <a:solidFill>
                <a:schemeClr val="bg1"/>
              </a:solidFill>
              <a:latin typeface="Lucida Sans Typewriter" pitchFamily="49" charset="0"/>
            </a:endParaRPr>
          </a:p>
        </p:txBody>
      </p:sp>
      <p:sp>
        <p:nvSpPr>
          <p:cNvPr id="2" name="标题 1"/>
          <p:cNvSpPr>
            <a:spLocks noGrp="1"/>
          </p:cNvSpPr>
          <p:nvPr>
            <p:ph type="title"/>
          </p:nvPr>
        </p:nvSpPr>
        <p:spPr>
          <a:xfrm rot="20656855">
            <a:off x="5125857" y="1231084"/>
            <a:ext cx="3422060" cy="2310975"/>
          </a:xfrm>
          <a:ln>
            <a:noFill/>
          </a:ln>
        </p:spPr>
        <p:txBody>
          <a:bodyPr>
            <a:normAutofit/>
          </a:bodyPr>
          <a:lstStyle/>
          <a:p>
            <a:pPr algn="ctr"/>
            <a:r>
              <a:rPr lang="en-US" altLang="zh-CN" b="1" dirty="0" smtClean="0">
                <a:ln>
                  <a:solidFill>
                    <a:schemeClr val="bg1"/>
                  </a:solidFill>
                </a:ln>
                <a:solidFill>
                  <a:srgbClr val="CC9900"/>
                </a:solidFill>
                <a:latin typeface="Algerian" pitchFamily="82" charset="0"/>
              </a:rPr>
              <a:t>Take</a:t>
            </a:r>
            <a:br>
              <a:rPr lang="en-US" altLang="zh-CN" b="1" dirty="0" smtClean="0">
                <a:ln>
                  <a:solidFill>
                    <a:schemeClr val="bg1"/>
                  </a:solidFill>
                </a:ln>
                <a:solidFill>
                  <a:srgbClr val="CC9900"/>
                </a:solidFill>
                <a:latin typeface="Algerian" pitchFamily="82" charset="0"/>
              </a:rPr>
            </a:br>
            <a:r>
              <a:rPr lang="en-US" altLang="zh-CN" b="1" dirty="0" smtClean="0">
                <a:ln>
                  <a:solidFill>
                    <a:schemeClr val="bg1"/>
                  </a:solidFill>
                </a:ln>
                <a:solidFill>
                  <a:srgbClr val="CC9900"/>
                </a:solidFill>
                <a:latin typeface="Algerian" pitchFamily="82" charset="0"/>
              </a:rPr>
              <a:t>Time</a:t>
            </a:r>
            <a:endParaRPr lang="zh-CN" altLang="en-US" b="1" dirty="0">
              <a:ln>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3237974818"/>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sz="quarter" idx="4294967295"/>
          </p:nvPr>
        </p:nvSpPr>
        <p:spPr>
          <a:xfrm>
            <a:off x="533400" y="533400"/>
            <a:ext cx="8077200" cy="4876800"/>
          </a:xfrm>
        </p:spPr>
        <p:txBody>
          <a:bodyPr>
            <a:normAutofit lnSpcReduction="10000"/>
          </a:bodyPr>
          <a:lstStyle/>
          <a:p>
            <a:pPr eaLnBrk="1" hangingPunct="1">
              <a:buFont typeface="Wingdings" pitchFamily="2" charset="2"/>
              <a:buNone/>
            </a:pPr>
            <a:r>
              <a:rPr lang="en-US" dirty="0" smtClean="0"/>
              <a:t>   </a:t>
            </a:r>
            <a:r>
              <a:rPr lang="en-US" sz="3600" dirty="0" smtClean="0"/>
              <a:t>The Board leadership and school leadership work together to plan, set agendas, and develop policy recommendations to the Board.</a:t>
            </a:r>
          </a:p>
          <a:p>
            <a:pPr eaLnBrk="1" hangingPunct="1">
              <a:buFont typeface="Wingdings" pitchFamily="2" charset="2"/>
              <a:buNone/>
            </a:pPr>
            <a:r>
              <a:rPr lang="en-US" sz="3600" dirty="0" smtClean="0"/>
              <a:t>  </a:t>
            </a:r>
          </a:p>
          <a:p>
            <a:pPr eaLnBrk="1" hangingPunct="1">
              <a:buFont typeface="Wingdings" pitchFamily="2" charset="2"/>
              <a:buNone/>
            </a:pPr>
            <a:r>
              <a:rPr lang="en-US" sz="3600" dirty="0" smtClean="0"/>
              <a:t>   The school leader is involved in any board development process, and the board chair is kept abreast of major developments in the university.</a:t>
            </a:r>
          </a:p>
        </p:txBody>
      </p:sp>
    </p:spTree>
    <p:extLst>
      <p:ext uri="{BB962C8B-B14F-4D97-AF65-F5344CB8AC3E}">
        <p14:creationId xmlns:p14="http://schemas.microsoft.com/office/powerpoint/2010/main" val="1225050685"/>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676400"/>
            <a:ext cx="8631936" cy="378565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spc="150" dirty="0" smtClean="0">
                <a:ln w="11430"/>
                <a:solidFill>
                  <a:srgbClr val="F8F8F8"/>
                </a:solidFill>
                <a:effectLst>
                  <a:outerShdw blurRad="25400" algn="tl" rotWithShape="0">
                    <a:srgbClr val="000000">
                      <a:alpha val="43000"/>
                    </a:srgbClr>
                  </a:outerShdw>
                </a:effectLst>
              </a:rPr>
              <a:t>Board members</a:t>
            </a:r>
          </a:p>
          <a:p>
            <a:pPr algn="ctr"/>
            <a:r>
              <a:rPr lang="en-US" sz="4000" b="1" spc="150" dirty="0">
                <a:ln w="11430"/>
                <a:solidFill>
                  <a:srgbClr val="66FF33"/>
                </a:solidFill>
                <a:effectLst>
                  <a:outerShdw blurRad="25400" algn="tl" rotWithShape="0">
                    <a:srgbClr val="000000">
                      <a:alpha val="43000"/>
                    </a:srgbClr>
                  </a:outerShdw>
                </a:effectLst>
              </a:rPr>
              <a:t>e</a:t>
            </a:r>
            <a:r>
              <a:rPr lang="en-US" sz="4000" b="1" spc="150" dirty="0" smtClean="0">
                <a:ln w="11430"/>
                <a:solidFill>
                  <a:srgbClr val="66FF33"/>
                </a:solidFill>
                <a:effectLst>
                  <a:outerShdw blurRad="25400" algn="tl" rotWithShape="0">
                    <a:srgbClr val="000000">
                      <a:alpha val="43000"/>
                    </a:srgbClr>
                  </a:outerShdw>
                </a:effectLst>
              </a:rPr>
              <a:t>mbrace change </a:t>
            </a:r>
            <a:r>
              <a:rPr lang="en-US" sz="4000" b="1" spc="150" dirty="0" smtClean="0">
                <a:ln w="11430"/>
                <a:solidFill>
                  <a:srgbClr val="F8F8F8"/>
                </a:solidFill>
                <a:effectLst>
                  <a:outerShdw blurRad="25400" algn="tl" rotWithShape="0">
                    <a:srgbClr val="000000">
                      <a:alpha val="43000"/>
                    </a:srgbClr>
                  </a:outerShdw>
                </a:effectLst>
              </a:rPr>
              <a:t>and resolve </a:t>
            </a:r>
          </a:p>
          <a:p>
            <a:pPr algn="ctr"/>
            <a:r>
              <a:rPr lang="en-US" sz="4000" b="1" spc="150" dirty="0" smtClean="0">
                <a:ln w="11430"/>
                <a:solidFill>
                  <a:srgbClr val="F8F8F8"/>
                </a:solidFill>
                <a:effectLst>
                  <a:outerShdw blurRad="25400" algn="tl" rotWithShape="0">
                    <a:srgbClr val="000000">
                      <a:alpha val="43000"/>
                    </a:srgbClr>
                  </a:outerShdw>
                </a:effectLst>
              </a:rPr>
              <a:t>to work through transitions </a:t>
            </a:r>
          </a:p>
          <a:p>
            <a:pPr algn="ctr"/>
            <a:r>
              <a:rPr lang="en-US" sz="4000" b="1" spc="150" dirty="0" smtClean="0">
                <a:ln w="11430"/>
                <a:solidFill>
                  <a:srgbClr val="66FF33"/>
                </a:solidFill>
                <a:effectLst>
                  <a:outerShdw blurRad="25400" algn="tl" rotWithShape="0">
                    <a:srgbClr val="000000">
                      <a:alpha val="43000"/>
                    </a:srgbClr>
                  </a:outerShdw>
                </a:effectLst>
              </a:rPr>
              <a:t>together and united </a:t>
            </a:r>
            <a:r>
              <a:rPr lang="en-US" sz="4000" b="1" spc="150" dirty="0" smtClean="0">
                <a:ln w="11430"/>
                <a:solidFill>
                  <a:srgbClr val="F8F8F8"/>
                </a:solidFill>
                <a:effectLst>
                  <a:outerShdw blurRad="25400" algn="tl" rotWithShape="0">
                    <a:srgbClr val="000000">
                      <a:alpha val="43000"/>
                    </a:srgbClr>
                  </a:outerShdw>
                </a:effectLst>
              </a:rPr>
              <a:t>for </a:t>
            </a:r>
          </a:p>
          <a:p>
            <a:pPr algn="ctr"/>
            <a:r>
              <a:rPr lang="en-US" sz="4000" b="1" spc="150" dirty="0" smtClean="0">
                <a:ln w="11430"/>
                <a:solidFill>
                  <a:srgbClr val="F8F8F8"/>
                </a:solidFill>
                <a:effectLst>
                  <a:outerShdw blurRad="25400" algn="tl" rotWithShape="0">
                    <a:srgbClr val="000000">
                      <a:alpha val="43000"/>
                    </a:srgbClr>
                  </a:outerShdw>
                </a:effectLst>
              </a:rPr>
              <a:t>the good of the Kingdom and the advancement of God’s mission.</a:t>
            </a:r>
            <a:endParaRPr lang="en-US" sz="4000" b="1" spc="150" dirty="0">
              <a:ln w="11430"/>
              <a:solidFill>
                <a:srgbClr val="F8F8F8"/>
              </a:solidFill>
              <a:effectLst>
                <a:outerShdw blurRad="25400" algn="tl" rotWithShape="0">
                  <a:srgbClr val="000000">
                    <a:alpha val="43000"/>
                  </a:srgbClr>
                </a:outerShdw>
              </a:effectLst>
            </a:endParaRPr>
          </a:p>
        </p:txBody>
      </p:sp>
      <p:sp>
        <p:nvSpPr>
          <p:cNvPr id="3" name="Date Placeholder 2"/>
          <p:cNvSpPr>
            <a:spLocks noGrp="1"/>
          </p:cNvSpPr>
          <p:nvPr>
            <p:ph type="dt" sz="half" idx="10"/>
          </p:nvPr>
        </p:nvSpPr>
        <p:spPr/>
        <p:txBody>
          <a:bodyPr/>
          <a:lstStyle/>
          <a:p>
            <a:fld id="{98419826-870D-4A35-B9D5-827C6F2BE228}"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88</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00B0F0"/>
                </a:solidFill>
                <a:effectLst>
                  <a:outerShdw blurRad="25400" algn="tl" rotWithShape="0">
                    <a:srgbClr val="000000">
                      <a:alpha val="43000"/>
                    </a:srgbClr>
                  </a:outerShdw>
                </a:effectLst>
              </a:rPr>
              <a:t>Characteristic  #9</a:t>
            </a:r>
            <a:endParaRPr lang="en-US" sz="4000" b="1" spc="150" dirty="0">
              <a:ln w="11430"/>
              <a:solidFill>
                <a:srgbClr val="00B0F0"/>
              </a:solidFill>
              <a:effectLst>
                <a:outerShdw blurRad="25400" algn="tl" rotWithShape="0">
                  <a:srgbClr val="000000">
                    <a:alpha val="43000"/>
                  </a:srgbClr>
                </a:outerShdw>
              </a:effectLst>
            </a:endParaRP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844187"/>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89</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smtClean="0">
                <a:ln w="50800"/>
                <a:solidFill>
                  <a:schemeClr val="bg1"/>
                </a:solidFill>
                <a:latin typeface="Lucida Sans Typewriter" pitchFamily="49" charset="0"/>
              </a:rPr>
              <a:t>Best Practice:</a:t>
            </a:r>
            <a:endParaRPr lang="en-US" sz="2800" b="1" dirty="0">
              <a:ln w="50800"/>
              <a:solidFill>
                <a:schemeClr val="bg1"/>
              </a:solidFill>
              <a:latin typeface="Lucida Sans Typewriter" pitchFamily="49" charset="0"/>
            </a:endParaRPr>
          </a:p>
        </p:txBody>
      </p:sp>
      <p:sp>
        <p:nvSpPr>
          <p:cNvPr id="2" name="标题 1"/>
          <p:cNvSpPr>
            <a:spLocks noGrp="1"/>
          </p:cNvSpPr>
          <p:nvPr>
            <p:ph type="title"/>
          </p:nvPr>
        </p:nvSpPr>
        <p:spPr>
          <a:xfrm rot="20656855">
            <a:off x="4926634" y="1046157"/>
            <a:ext cx="3630307" cy="2773701"/>
          </a:xfrm>
          <a:ln>
            <a:noFill/>
          </a:ln>
        </p:spPr>
        <p:txBody>
          <a:bodyPr>
            <a:normAutofit/>
          </a:bodyPr>
          <a:lstStyle/>
          <a:p>
            <a:pPr algn="ctr"/>
            <a:r>
              <a:rPr lang="en-US" altLang="zh-CN" b="1" dirty="0" smtClean="0">
                <a:ln>
                  <a:solidFill>
                    <a:schemeClr val="bg1"/>
                  </a:solidFill>
                </a:ln>
                <a:solidFill>
                  <a:srgbClr val="CC9900"/>
                </a:solidFill>
                <a:latin typeface="Algerian" pitchFamily="82" charset="0"/>
              </a:rPr>
              <a:t>Yes! To </a:t>
            </a:r>
            <a:br>
              <a:rPr lang="en-US" altLang="zh-CN" b="1" dirty="0" smtClean="0">
                <a:ln>
                  <a:solidFill>
                    <a:schemeClr val="bg1"/>
                  </a:solidFill>
                </a:ln>
                <a:solidFill>
                  <a:srgbClr val="CC9900"/>
                </a:solidFill>
                <a:latin typeface="Algerian" pitchFamily="82" charset="0"/>
              </a:rPr>
            </a:br>
            <a:r>
              <a:rPr lang="en-US" altLang="zh-CN" b="1" dirty="0" smtClean="0">
                <a:ln>
                  <a:solidFill>
                    <a:schemeClr val="bg1"/>
                  </a:solidFill>
                </a:ln>
                <a:solidFill>
                  <a:srgbClr val="CC9900"/>
                </a:solidFill>
                <a:latin typeface="Algerian" pitchFamily="82" charset="0"/>
              </a:rPr>
              <a:t>vision-inspired change</a:t>
            </a:r>
            <a:endParaRPr lang="zh-CN" altLang="en-US" b="1" dirty="0">
              <a:ln>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32379748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2000" y="400047"/>
            <a:ext cx="7315200" cy="4801314"/>
          </a:xfrm>
          <a:prstGeom prst="rect">
            <a:avLst/>
          </a:prstGeom>
          <a:noFill/>
        </p:spPr>
        <p:txBody>
          <a:bodyPr wrap="square" rtlCol="0">
            <a:spAutoFit/>
          </a:bodyPr>
          <a:lstStyle/>
          <a:p>
            <a:pPr algn="ctr"/>
            <a:r>
              <a:rPr lang="en-US" sz="5400" b="1" dirty="0" smtClean="0"/>
              <a:t>Four priorities . . . </a:t>
            </a:r>
          </a:p>
          <a:p>
            <a:pPr marL="742950" indent="-742950">
              <a:buFont typeface="+mj-lt"/>
              <a:buAutoNum type="arabicPeriod"/>
            </a:pPr>
            <a:endParaRPr lang="en-US" sz="3600" dirty="0" smtClean="0"/>
          </a:p>
          <a:p>
            <a:pPr marL="742950" indent="-742950">
              <a:buFont typeface="+mj-lt"/>
              <a:buAutoNum type="arabicPeriod"/>
            </a:pPr>
            <a:r>
              <a:rPr lang="en-US" sz="3600" dirty="0" smtClean="0"/>
              <a:t>Spiritual leadership to the campus community – staff, faculty, senior administrators and students.</a:t>
            </a:r>
          </a:p>
          <a:p>
            <a:pPr marL="742950" indent="-742950">
              <a:buFont typeface="+mj-lt"/>
              <a:buAutoNum type="arabicPeriod"/>
            </a:pPr>
            <a:endParaRPr lang="en-US" sz="3600" dirty="0" smtClean="0"/>
          </a:p>
          <a:p>
            <a:pPr marL="742950" indent="-742950">
              <a:buFont typeface="+mj-lt"/>
              <a:buAutoNum type="arabicPeriod"/>
            </a:pPr>
            <a:r>
              <a:rPr lang="en-US" sz="3600" dirty="0" smtClean="0"/>
              <a:t>University-wide strategic thinking, planning, and leading;</a:t>
            </a:r>
          </a:p>
        </p:txBody>
      </p:sp>
    </p:spTree>
    <p:extLst>
      <p:ext uri="{BB962C8B-B14F-4D97-AF65-F5344CB8AC3E}">
        <p14:creationId xmlns:p14="http://schemas.microsoft.com/office/powerpoint/2010/main" val="2844661013"/>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752600"/>
            <a:ext cx="8631936" cy="415498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spc="150" dirty="0" smtClean="0">
                <a:ln w="11430"/>
                <a:solidFill>
                  <a:srgbClr val="F8F8F8"/>
                </a:solidFill>
                <a:effectLst>
                  <a:outerShdw blurRad="25400" algn="tl" rotWithShape="0">
                    <a:srgbClr val="000000">
                      <a:alpha val="43000"/>
                    </a:srgbClr>
                  </a:outerShdw>
                </a:effectLst>
              </a:rPr>
              <a:t>Board </a:t>
            </a:r>
            <a:r>
              <a:rPr lang="en-US" sz="4400" b="1" spc="150" dirty="0">
                <a:ln w="11430"/>
                <a:solidFill>
                  <a:srgbClr val="F8F8F8"/>
                </a:solidFill>
                <a:effectLst>
                  <a:outerShdw blurRad="25400" algn="tl" rotWithShape="0">
                    <a:srgbClr val="000000">
                      <a:alpha val="43000"/>
                    </a:srgbClr>
                  </a:outerShdw>
                </a:effectLst>
              </a:rPr>
              <a:t>members </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participate </a:t>
            </a:r>
            <a:r>
              <a:rPr lang="en-US" sz="4400" b="1" spc="150" dirty="0">
                <a:ln w="11430"/>
                <a:solidFill>
                  <a:srgbClr val="F8F8F8"/>
                </a:solidFill>
                <a:effectLst>
                  <a:outerShdw blurRad="25400" algn="tl" rotWithShape="0">
                    <a:srgbClr val="000000">
                      <a:alpha val="43000"/>
                    </a:srgbClr>
                  </a:outerShdw>
                </a:effectLst>
              </a:rPr>
              <a:t>in </a:t>
            </a:r>
            <a:r>
              <a:rPr lang="en-US" sz="4400" b="1" spc="150" dirty="0">
                <a:ln w="11430"/>
                <a:solidFill>
                  <a:srgbClr val="66FF33"/>
                </a:solidFill>
                <a:effectLst>
                  <a:outerShdw blurRad="25400" algn="tl" rotWithShape="0">
                    <a:srgbClr val="000000">
                      <a:alpha val="43000"/>
                    </a:srgbClr>
                  </a:outerShdw>
                </a:effectLst>
              </a:rPr>
              <a:t>assessing </a:t>
            </a:r>
            <a:endParaRPr lang="en-US" sz="4400" b="1" spc="150" dirty="0" smtClean="0">
              <a:ln w="11430"/>
              <a:solidFill>
                <a:srgbClr val="66FF33"/>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the </a:t>
            </a:r>
            <a:r>
              <a:rPr lang="en-US" sz="4400" b="1" spc="150" dirty="0">
                <a:ln w="11430"/>
                <a:solidFill>
                  <a:srgbClr val="F8F8F8"/>
                </a:solidFill>
                <a:effectLst>
                  <a:outerShdw blurRad="25400" algn="tl" rotWithShape="0">
                    <a:srgbClr val="000000">
                      <a:alpha val="43000"/>
                    </a:srgbClr>
                  </a:outerShdw>
                </a:effectLst>
              </a:rPr>
              <a:t>effectiveness </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of </a:t>
            </a:r>
            <a:r>
              <a:rPr lang="en-US" sz="4400" b="1" spc="150" dirty="0">
                <a:ln w="11430"/>
                <a:solidFill>
                  <a:srgbClr val="F8F8F8"/>
                </a:solidFill>
                <a:effectLst>
                  <a:outerShdw blurRad="25400" algn="tl" rotWithShape="0">
                    <a:srgbClr val="000000">
                      <a:alpha val="43000"/>
                    </a:srgbClr>
                  </a:outerShdw>
                </a:effectLst>
              </a:rPr>
              <a:t>prior decisions </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and </a:t>
            </a:r>
            <a:r>
              <a:rPr lang="en-US" sz="4400" b="1" spc="150" dirty="0">
                <a:ln w="11430"/>
                <a:solidFill>
                  <a:srgbClr val="F8F8F8"/>
                </a:solidFill>
                <a:effectLst>
                  <a:outerShdw blurRad="25400" algn="tl" rotWithShape="0">
                    <a:srgbClr val="000000">
                      <a:alpha val="43000"/>
                    </a:srgbClr>
                  </a:outerShdw>
                </a:effectLst>
              </a:rPr>
              <a:t>collectively </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make </a:t>
            </a:r>
            <a:r>
              <a:rPr lang="en-US" sz="4400" b="1" spc="150" dirty="0">
                <a:ln w="11430"/>
                <a:solidFill>
                  <a:srgbClr val="F8F8F8"/>
                </a:solidFill>
                <a:effectLst>
                  <a:outerShdw blurRad="25400" algn="tl" rotWithShape="0">
                    <a:srgbClr val="000000">
                      <a:alpha val="43000"/>
                    </a:srgbClr>
                  </a:outerShdw>
                </a:effectLst>
              </a:rPr>
              <a:t>appropriate adjustments. </a:t>
            </a:r>
          </a:p>
        </p:txBody>
      </p:sp>
      <p:sp>
        <p:nvSpPr>
          <p:cNvPr id="3" name="Date Placeholder 2"/>
          <p:cNvSpPr>
            <a:spLocks noGrp="1"/>
          </p:cNvSpPr>
          <p:nvPr>
            <p:ph type="dt" sz="half" idx="10"/>
          </p:nvPr>
        </p:nvSpPr>
        <p:spPr/>
        <p:txBody>
          <a:bodyPr/>
          <a:lstStyle/>
          <a:p>
            <a:fld id="{DEB20710-C714-4295-816F-B490B9F14112}"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90</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00B0F0"/>
                </a:solidFill>
                <a:effectLst>
                  <a:outerShdw blurRad="25400" algn="tl" rotWithShape="0">
                    <a:srgbClr val="000000">
                      <a:alpha val="43000"/>
                    </a:srgbClr>
                  </a:outerShdw>
                </a:effectLst>
              </a:rPr>
              <a:t>Characteristic  #10</a:t>
            </a:r>
            <a:endParaRPr lang="en-US" sz="4000" b="1" spc="150" dirty="0">
              <a:ln w="11430"/>
              <a:solidFill>
                <a:srgbClr val="00B0F0"/>
              </a:solidFill>
              <a:effectLst>
                <a:outerShdw blurRad="25400" algn="tl" rotWithShape="0">
                  <a:srgbClr val="000000">
                    <a:alpha val="43000"/>
                  </a:srgbClr>
                </a:outerShdw>
              </a:effectLst>
            </a:endParaRP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553115"/>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91</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smtClean="0">
                <a:ln w="50800"/>
                <a:solidFill>
                  <a:schemeClr val="bg1"/>
                </a:solidFill>
                <a:latin typeface="Lucida Sans Typewriter" pitchFamily="49" charset="0"/>
              </a:rPr>
              <a:t>Best Practice:</a:t>
            </a:r>
            <a:endParaRPr lang="en-US" sz="2800" b="1" dirty="0">
              <a:ln w="50800"/>
              <a:solidFill>
                <a:schemeClr val="bg1"/>
              </a:solidFill>
              <a:latin typeface="Lucida Sans Typewriter" pitchFamily="49" charset="0"/>
            </a:endParaRPr>
          </a:p>
        </p:txBody>
      </p:sp>
      <p:sp>
        <p:nvSpPr>
          <p:cNvPr id="2" name="标题 1"/>
          <p:cNvSpPr>
            <a:spLocks noGrp="1"/>
          </p:cNvSpPr>
          <p:nvPr>
            <p:ph type="title"/>
          </p:nvPr>
        </p:nvSpPr>
        <p:spPr>
          <a:xfrm rot="20656855">
            <a:off x="4864801" y="972886"/>
            <a:ext cx="4135631" cy="2732411"/>
          </a:xfrm>
          <a:ln>
            <a:noFill/>
          </a:ln>
        </p:spPr>
        <p:txBody>
          <a:bodyPr>
            <a:normAutofit fontScale="90000"/>
          </a:bodyPr>
          <a:lstStyle/>
          <a:p>
            <a:pPr algn="ctr"/>
            <a:r>
              <a:rPr lang="en-US" altLang="zh-CN" b="1" dirty="0" smtClean="0">
                <a:ln>
                  <a:solidFill>
                    <a:schemeClr val="bg1"/>
                  </a:solidFill>
                </a:ln>
                <a:solidFill>
                  <a:srgbClr val="CC9900"/>
                </a:solidFill>
                <a:latin typeface="Algerian" pitchFamily="82" charset="0"/>
              </a:rPr>
              <a:t>Review – Revise –</a:t>
            </a:r>
            <a:br>
              <a:rPr lang="en-US" altLang="zh-CN" b="1" dirty="0" smtClean="0">
                <a:ln>
                  <a:solidFill>
                    <a:schemeClr val="bg1"/>
                  </a:solidFill>
                </a:ln>
                <a:solidFill>
                  <a:srgbClr val="CC9900"/>
                </a:solidFill>
                <a:latin typeface="Algerian" pitchFamily="82" charset="0"/>
              </a:rPr>
            </a:br>
            <a:r>
              <a:rPr lang="en-US" altLang="zh-CN" b="1" dirty="0" smtClean="0">
                <a:ln>
                  <a:solidFill>
                    <a:schemeClr val="bg1"/>
                  </a:solidFill>
                </a:ln>
                <a:solidFill>
                  <a:srgbClr val="CC9900"/>
                </a:solidFill>
                <a:latin typeface="Algerian" pitchFamily="82" charset="0"/>
              </a:rPr>
              <a:t>restate –</a:t>
            </a:r>
            <a:br>
              <a:rPr lang="en-US" altLang="zh-CN" b="1" dirty="0" smtClean="0">
                <a:ln>
                  <a:solidFill>
                    <a:schemeClr val="bg1"/>
                  </a:solidFill>
                </a:ln>
                <a:solidFill>
                  <a:srgbClr val="CC9900"/>
                </a:solidFill>
                <a:latin typeface="Algerian" pitchFamily="82" charset="0"/>
              </a:rPr>
            </a:br>
            <a:r>
              <a:rPr lang="en-US" altLang="zh-CN" b="1" dirty="0" smtClean="0">
                <a:ln>
                  <a:solidFill>
                    <a:schemeClr val="bg1"/>
                  </a:solidFill>
                </a:ln>
                <a:solidFill>
                  <a:srgbClr val="CC9900"/>
                </a:solidFill>
                <a:latin typeface="Algerian" pitchFamily="82" charset="0"/>
              </a:rPr>
              <a:t>renew</a:t>
            </a:r>
            <a:endParaRPr lang="zh-CN" altLang="en-US" b="1" dirty="0">
              <a:ln>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3237974818"/>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2037E77-BDC1-4596-9168-F9106272D4E0}" type="datetime3">
              <a:rPr lang="en-US" smtClean="0"/>
              <a:t>14 May 2013</a:t>
            </a:fld>
            <a:endParaRPr lang="en-US" dirty="0"/>
          </a:p>
        </p:txBody>
      </p:sp>
      <p:sp>
        <p:nvSpPr>
          <p:cNvPr id="5" name="Slide Number Placeholder 4"/>
          <p:cNvSpPr>
            <a:spLocks noGrp="1"/>
          </p:cNvSpPr>
          <p:nvPr>
            <p:ph type="sldNum" sz="quarter" idx="12"/>
          </p:nvPr>
        </p:nvSpPr>
        <p:spPr/>
        <p:txBody>
          <a:bodyPr/>
          <a:lstStyle/>
          <a:p>
            <a:pPr>
              <a:defRPr/>
            </a:pPr>
            <a:fld id="{DD9B89E2-3B42-404C-BA4B-F3AFA7641326}" type="slidenum">
              <a:rPr lang="en-US" smtClean="0"/>
              <a:pPr>
                <a:defRPr/>
              </a:pPr>
              <a:t>92</a:t>
            </a:fld>
            <a:endParaRPr lang="en-US" dirty="0"/>
          </a:p>
        </p:txBody>
      </p:sp>
      <p:sp>
        <p:nvSpPr>
          <p:cNvPr id="2" name="Title 1"/>
          <p:cNvSpPr>
            <a:spLocks noGrp="1"/>
          </p:cNvSpPr>
          <p:nvPr>
            <p:ph type="title" idx="4294967295"/>
          </p:nvPr>
        </p:nvSpPr>
        <p:spPr>
          <a:xfrm>
            <a:off x="457200" y="304800"/>
            <a:ext cx="2286000" cy="1066800"/>
          </a:xfrm>
        </p:spPr>
        <p:txBody>
          <a:bodyPr>
            <a:normAutofit fontScale="90000"/>
          </a:bodyPr>
          <a:lstStyle/>
          <a:p>
            <a:r>
              <a:rPr lang="en-US" dirty="0" smtClean="0"/>
              <a:t>Planning</a:t>
            </a:r>
            <a:br>
              <a:rPr lang="en-US" dirty="0" smtClean="0"/>
            </a:br>
            <a:r>
              <a:rPr lang="en-US" dirty="0" smtClean="0"/>
              <a:t>Cycle</a:t>
            </a:r>
            <a:endParaRPr lang="en-US" dirty="0"/>
          </a:p>
        </p:txBody>
      </p:sp>
      <p:pic>
        <p:nvPicPr>
          <p:cNvPr id="6" name="Picture 5"/>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6828" y="372367"/>
            <a:ext cx="7887572" cy="6180833"/>
          </a:xfrm>
          <a:prstGeom prst="rect">
            <a:avLst/>
          </a:prstGeom>
        </p:spPr>
      </p:pic>
      <p:sp>
        <p:nvSpPr>
          <p:cNvPr id="7" name="TextBox 6"/>
          <p:cNvSpPr txBox="1"/>
          <p:nvPr/>
        </p:nvSpPr>
        <p:spPr>
          <a:xfrm>
            <a:off x="3657600" y="381000"/>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smtClean="0">
                <a:solidFill>
                  <a:schemeClr val="bg1"/>
                </a:solidFill>
              </a:rPr>
              <a:t>1. Understand</a:t>
            </a:r>
          </a:p>
          <a:p>
            <a:pPr algn="ctr"/>
            <a:r>
              <a:rPr lang="en-US" b="1" dirty="0" smtClean="0">
                <a:solidFill>
                  <a:schemeClr val="bg1"/>
                </a:solidFill>
              </a:rPr>
              <a:t>Your mission:</a:t>
            </a:r>
          </a:p>
          <a:p>
            <a:pPr algn="ctr"/>
            <a:endParaRPr lang="en-US" sz="1000" b="1" dirty="0">
              <a:solidFill>
                <a:schemeClr val="bg1"/>
              </a:solidFill>
            </a:endParaRPr>
          </a:p>
          <a:p>
            <a:pPr algn="ctr"/>
            <a:r>
              <a:rPr lang="en-US" sz="1400" b="1" dirty="0" smtClean="0">
                <a:solidFill>
                  <a:schemeClr val="bg1"/>
                </a:solidFill>
              </a:rPr>
              <a:t>OVERARCHING MISSION STATEMENT</a:t>
            </a:r>
            <a:endParaRPr lang="en-US" sz="1400" b="1" dirty="0">
              <a:solidFill>
                <a:schemeClr val="bg1"/>
              </a:solidFill>
            </a:endParaRPr>
          </a:p>
        </p:txBody>
      </p:sp>
      <p:sp>
        <p:nvSpPr>
          <p:cNvPr id="8" name="TextBox 7"/>
          <p:cNvSpPr txBox="1"/>
          <p:nvPr/>
        </p:nvSpPr>
        <p:spPr>
          <a:xfrm>
            <a:off x="3581400" y="2822138"/>
            <a:ext cx="1981200" cy="1292662"/>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smtClean="0">
                <a:solidFill>
                  <a:schemeClr val="bg1"/>
                </a:solidFill>
              </a:rPr>
              <a:t>Continually</a:t>
            </a:r>
          </a:p>
          <a:p>
            <a:pPr algn="ctr"/>
            <a:r>
              <a:rPr lang="en-US" b="1" dirty="0" smtClean="0">
                <a:solidFill>
                  <a:schemeClr val="bg1"/>
                </a:solidFill>
              </a:rPr>
              <a:t>review and revise</a:t>
            </a:r>
          </a:p>
          <a:p>
            <a:pPr algn="ctr"/>
            <a:r>
              <a:rPr lang="en-US" b="1" dirty="0">
                <a:solidFill>
                  <a:schemeClr val="bg1"/>
                </a:solidFill>
              </a:rPr>
              <a:t>y</a:t>
            </a:r>
            <a:r>
              <a:rPr lang="en-US" b="1" dirty="0" smtClean="0">
                <a:solidFill>
                  <a:schemeClr val="bg1"/>
                </a:solidFill>
              </a:rPr>
              <a:t>our strategy:</a:t>
            </a:r>
          </a:p>
          <a:p>
            <a:pPr algn="ctr"/>
            <a:endParaRPr lang="en-US" sz="1000" b="1" dirty="0">
              <a:solidFill>
                <a:schemeClr val="bg1"/>
              </a:solidFill>
            </a:endParaRPr>
          </a:p>
          <a:p>
            <a:pPr algn="ctr"/>
            <a:r>
              <a:rPr lang="en-US" sz="1400" b="1" dirty="0" smtClean="0">
                <a:solidFill>
                  <a:schemeClr val="bg1"/>
                </a:solidFill>
              </a:rPr>
              <a:t>REVIEW AND REVISE</a:t>
            </a:r>
            <a:endParaRPr lang="en-US" sz="1400" b="1" dirty="0">
              <a:solidFill>
                <a:schemeClr val="bg1"/>
              </a:solidFill>
            </a:endParaRPr>
          </a:p>
        </p:txBody>
      </p:sp>
      <p:sp>
        <p:nvSpPr>
          <p:cNvPr id="9" name="TextBox 8"/>
          <p:cNvSpPr txBox="1"/>
          <p:nvPr/>
        </p:nvSpPr>
        <p:spPr>
          <a:xfrm>
            <a:off x="6781800" y="2807494"/>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smtClean="0">
                <a:solidFill>
                  <a:schemeClr val="bg1"/>
                </a:solidFill>
              </a:rPr>
              <a:t>2. Assess your situation:</a:t>
            </a:r>
          </a:p>
          <a:p>
            <a:pPr algn="ctr"/>
            <a:endParaRPr lang="en-US" sz="1000" b="1" dirty="0">
              <a:solidFill>
                <a:schemeClr val="bg1"/>
              </a:solidFill>
            </a:endParaRPr>
          </a:p>
          <a:p>
            <a:pPr algn="ctr"/>
            <a:r>
              <a:rPr lang="en-US" sz="1400" b="1" dirty="0" smtClean="0">
                <a:solidFill>
                  <a:schemeClr val="bg1"/>
                </a:solidFill>
              </a:rPr>
              <a:t>SITUATION</a:t>
            </a:r>
          </a:p>
          <a:p>
            <a:pPr algn="ctr"/>
            <a:r>
              <a:rPr lang="en-US" sz="1400" b="1" dirty="0" smtClean="0">
                <a:solidFill>
                  <a:schemeClr val="bg1"/>
                </a:solidFill>
              </a:rPr>
              <a:t>ASSESSMENT</a:t>
            </a:r>
            <a:endParaRPr lang="en-US" sz="1400" b="1" dirty="0">
              <a:solidFill>
                <a:schemeClr val="bg1"/>
              </a:solidFill>
            </a:endParaRPr>
          </a:p>
        </p:txBody>
      </p:sp>
      <p:sp>
        <p:nvSpPr>
          <p:cNvPr id="10" name="TextBox 9"/>
          <p:cNvSpPr txBox="1"/>
          <p:nvPr/>
        </p:nvSpPr>
        <p:spPr>
          <a:xfrm>
            <a:off x="3657600" y="5322094"/>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3</a:t>
            </a:r>
            <a:r>
              <a:rPr lang="en-US" b="1" dirty="0" smtClean="0">
                <a:solidFill>
                  <a:schemeClr val="bg1"/>
                </a:solidFill>
              </a:rPr>
              <a:t>. Develop your goals:</a:t>
            </a:r>
          </a:p>
          <a:p>
            <a:pPr algn="ctr"/>
            <a:endParaRPr lang="en-US" sz="1000" b="1" dirty="0">
              <a:solidFill>
                <a:schemeClr val="bg1"/>
              </a:solidFill>
            </a:endParaRPr>
          </a:p>
          <a:p>
            <a:pPr algn="ctr"/>
            <a:r>
              <a:rPr lang="en-US" sz="1400" b="1" dirty="0" smtClean="0">
                <a:solidFill>
                  <a:schemeClr val="bg1"/>
                </a:solidFill>
              </a:rPr>
              <a:t>PERSONAL/</a:t>
            </a:r>
          </a:p>
          <a:p>
            <a:pPr algn="ctr"/>
            <a:r>
              <a:rPr lang="en-US" sz="1400" b="1" dirty="0" smtClean="0">
                <a:solidFill>
                  <a:schemeClr val="bg1"/>
                </a:solidFill>
              </a:rPr>
              <a:t>PROFESSIONAL</a:t>
            </a:r>
            <a:endParaRPr lang="en-US" sz="1400" b="1" dirty="0">
              <a:solidFill>
                <a:schemeClr val="bg1"/>
              </a:solidFill>
            </a:endParaRPr>
          </a:p>
        </p:txBody>
      </p:sp>
      <p:sp>
        <p:nvSpPr>
          <p:cNvPr id="11" name="TextBox 10"/>
          <p:cNvSpPr txBox="1"/>
          <p:nvPr/>
        </p:nvSpPr>
        <p:spPr>
          <a:xfrm>
            <a:off x="609600" y="2895600"/>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smtClean="0">
                <a:solidFill>
                  <a:schemeClr val="bg1"/>
                </a:solidFill>
              </a:rPr>
              <a:t>4. Implement your plan:</a:t>
            </a:r>
          </a:p>
          <a:p>
            <a:pPr algn="ctr"/>
            <a:endParaRPr lang="en-US" sz="1000" b="1" dirty="0">
              <a:solidFill>
                <a:schemeClr val="bg1"/>
              </a:solidFill>
            </a:endParaRPr>
          </a:p>
          <a:p>
            <a:pPr algn="ctr"/>
            <a:r>
              <a:rPr lang="en-US" sz="1400" b="1" dirty="0" smtClean="0">
                <a:solidFill>
                  <a:schemeClr val="bg1"/>
                </a:solidFill>
              </a:rPr>
              <a:t>COMPREHENSIVE</a:t>
            </a:r>
          </a:p>
          <a:p>
            <a:pPr algn="ctr"/>
            <a:r>
              <a:rPr lang="en-US" sz="1400" b="1" dirty="0" smtClean="0">
                <a:solidFill>
                  <a:schemeClr val="bg1"/>
                </a:solidFill>
              </a:rPr>
              <a:t>IMPLEMENTATION</a:t>
            </a:r>
            <a:endParaRPr lang="en-US" sz="1400" b="1" dirty="0">
              <a:solidFill>
                <a:schemeClr val="bg1"/>
              </a:solidFill>
            </a:endParaRPr>
          </a:p>
        </p:txBody>
      </p:sp>
    </p:spTree>
    <p:extLst>
      <p:ext uri="{BB962C8B-B14F-4D97-AF65-F5344CB8AC3E}">
        <p14:creationId xmlns:p14="http://schemas.microsoft.com/office/powerpoint/2010/main" val="3675115137"/>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52600"/>
            <a:ext cx="8631936" cy="415498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spc="150" dirty="0" smtClean="0">
                <a:ln w="11430"/>
                <a:solidFill>
                  <a:srgbClr val="F8F8F8"/>
                </a:solidFill>
                <a:effectLst>
                  <a:outerShdw blurRad="25400" algn="tl" rotWithShape="0">
                    <a:srgbClr val="000000">
                      <a:alpha val="43000"/>
                    </a:srgbClr>
                  </a:outerShdw>
                </a:effectLst>
              </a:rPr>
              <a:t>Board </a:t>
            </a:r>
            <a:r>
              <a:rPr lang="en-US" sz="4400" b="1" spc="150" dirty="0">
                <a:ln w="11430"/>
                <a:solidFill>
                  <a:srgbClr val="F8F8F8"/>
                </a:solidFill>
                <a:effectLst>
                  <a:outerShdw blurRad="25400" algn="tl" rotWithShape="0">
                    <a:srgbClr val="000000">
                      <a:alpha val="43000"/>
                    </a:srgbClr>
                  </a:outerShdw>
                </a:effectLst>
              </a:rPr>
              <a:t>members </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are </a:t>
            </a:r>
            <a:r>
              <a:rPr lang="en-US" sz="4400" b="1" spc="150" dirty="0">
                <a:ln w="11430"/>
                <a:solidFill>
                  <a:srgbClr val="F8F8F8"/>
                </a:solidFill>
                <a:effectLst>
                  <a:outerShdw blurRad="25400" algn="tl" rotWithShape="0">
                    <a:srgbClr val="000000">
                      <a:alpha val="43000"/>
                    </a:srgbClr>
                  </a:outerShdw>
                </a:effectLst>
              </a:rPr>
              <a:t>outstanding examples </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of </a:t>
            </a:r>
            <a:r>
              <a:rPr lang="en-US" sz="4400" b="1" spc="150" dirty="0">
                <a:ln w="11430"/>
                <a:solidFill>
                  <a:srgbClr val="F8F8F8"/>
                </a:solidFill>
                <a:effectLst>
                  <a:outerShdw blurRad="25400" algn="tl" rotWithShape="0">
                    <a:srgbClr val="000000">
                      <a:alpha val="43000"/>
                    </a:srgbClr>
                  </a:outerShdw>
                </a:effectLst>
              </a:rPr>
              <a:t>giving regularly </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and </a:t>
            </a:r>
            <a:r>
              <a:rPr lang="en-US" sz="4400" b="1" spc="150" dirty="0">
                <a:ln w="11430"/>
                <a:solidFill>
                  <a:srgbClr val="F8F8F8"/>
                </a:solidFill>
                <a:effectLst>
                  <a:outerShdw blurRad="25400" algn="tl" rotWithShape="0">
                    <a:srgbClr val="000000">
                      <a:alpha val="43000"/>
                    </a:srgbClr>
                  </a:outerShdw>
                </a:effectLst>
              </a:rPr>
              <a:t>sacrificially </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to </a:t>
            </a:r>
            <a:r>
              <a:rPr lang="en-US" sz="4400" b="1" spc="150" dirty="0">
                <a:ln w="11430"/>
                <a:solidFill>
                  <a:srgbClr val="F8F8F8"/>
                </a:solidFill>
                <a:effectLst>
                  <a:outerShdw blurRad="25400" algn="tl" rotWithShape="0">
                    <a:srgbClr val="000000">
                      <a:alpha val="43000"/>
                    </a:srgbClr>
                  </a:outerShdw>
                </a:effectLst>
              </a:rPr>
              <a:t>the </a:t>
            </a:r>
            <a:r>
              <a:rPr lang="en-US" sz="4400" b="1" spc="150" dirty="0" smtClean="0">
                <a:ln w="11430"/>
                <a:solidFill>
                  <a:srgbClr val="F8F8F8"/>
                </a:solidFill>
                <a:effectLst>
                  <a:outerShdw blurRad="25400" algn="tl" rotWithShape="0">
                    <a:srgbClr val="000000">
                      <a:alpha val="43000"/>
                    </a:srgbClr>
                  </a:outerShdw>
                </a:effectLst>
              </a:rPr>
              <a:t>church </a:t>
            </a:r>
          </a:p>
          <a:p>
            <a:pPr algn="ctr"/>
            <a:r>
              <a:rPr lang="en-US" sz="4400" b="1" spc="150" dirty="0" smtClean="0">
                <a:ln w="11430"/>
                <a:solidFill>
                  <a:srgbClr val="F8F8F8"/>
                </a:solidFill>
                <a:effectLst>
                  <a:outerShdw blurRad="25400" algn="tl" rotWithShape="0">
                    <a:srgbClr val="000000">
                      <a:alpha val="43000"/>
                    </a:srgbClr>
                  </a:outerShdw>
                </a:effectLst>
              </a:rPr>
              <a:t>and the university.</a:t>
            </a:r>
            <a:endParaRPr lang="en-US" sz="4400" b="1" spc="150" dirty="0">
              <a:ln w="11430"/>
              <a:solidFill>
                <a:srgbClr val="F8F8F8"/>
              </a:solidFill>
              <a:effectLst>
                <a:outerShdw blurRad="25400" algn="tl" rotWithShape="0">
                  <a:srgbClr val="000000">
                    <a:alpha val="43000"/>
                  </a:srgbClr>
                </a:outerShdw>
              </a:effectLst>
            </a:endParaRPr>
          </a:p>
        </p:txBody>
      </p:sp>
      <p:sp>
        <p:nvSpPr>
          <p:cNvPr id="3" name="Date Placeholder 2"/>
          <p:cNvSpPr>
            <a:spLocks noGrp="1"/>
          </p:cNvSpPr>
          <p:nvPr>
            <p:ph type="dt" sz="half" idx="10"/>
          </p:nvPr>
        </p:nvSpPr>
        <p:spPr/>
        <p:txBody>
          <a:bodyPr/>
          <a:lstStyle/>
          <a:p>
            <a:fld id="{BCDBA84D-67B0-4061-8932-E7DF3F402068}"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93</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00B0F0"/>
                </a:solidFill>
                <a:effectLst>
                  <a:outerShdw blurRad="25400" algn="tl" rotWithShape="0">
                    <a:srgbClr val="000000">
                      <a:alpha val="43000"/>
                    </a:srgbClr>
                  </a:outerShdw>
                </a:effectLst>
              </a:rPr>
              <a:t>Characteristic  #11</a:t>
            </a:r>
            <a:endParaRPr lang="en-US" sz="4000" b="1" spc="150" dirty="0">
              <a:ln w="11430"/>
              <a:solidFill>
                <a:srgbClr val="00B0F0"/>
              </a:solidFill>
              <a:effectLst>
                <a:outerShdw blurRad="25400" algn="tl" rotWithShape="0">
                  <a:srgbClr val="000000">
                    <a:alpha val="43000"/>
                  </a:srgbClr>
                </a:outerShdw>
              </a:effectLst>
            </a:endParaRP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313456"/>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94</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smtClean="0">
                <a:ln w="50800"/>
                <a:solidFill>
                  <a:schemeClr val="bg1"/>
                </a:solidFill>
                <a:latin typeface="Lucida Sans Typewriter" pitchFamily="49" charset="0"/>
              </a:rPr>
              <a:t>Best Practice:</a:t>
            </a:r>
            <a:endParaRPr lang="en-US" sz="2800" b="1" dirty="0">
              <a:ln w="50800"/>
              <a:solidFill>
                <a:schemeClr val="bg1"/>
              </a:solidFill>
              <a:latin typeface="Lucida Sans Typewriter" pitchFamily="49" charset="0"/>
            </a:endParaRPr>
          </a:p>
        </p:txBody>
      </p:sp>
      <p:sp>
        <p:nvSpPr>
          <p:cNvPr id="2" name="标题 1"/>
          <p:cNvSpPr>
            <a:spLocks noGrp="1"/>
          </p:cNvSpPr>
          <p:nvPr>
            <p:ph type="title"/>
          </p:nvPr>
        </p:nvSpPr>
        <p:spPr>
          <a:xfrm rot="20656855">
            <a:off x="4941848" y="1301767"/>
            <a:ext cx="3298905" cy="2623155"/>
          </a:xfrm>
          <a:ln>
            <a:noFill/>
          </a:ln>
        </p:spPr>
        <p:txBody>
          <a:bodyPr>
            <a:normAutofit fontScale="90000"/>
          </a:bodyPr>
          <a:lstStyle/>
          <a:p>
            <a:pPr algn="ctr"/>
            <a:r>
              <a:rPr lang="en-US" altLang="zh-CN" b="1" dirty="0" smtClean="0">
                <a:ln>
                  <a:solidFill>
                    <a:schemeClr val="bg1"/>
                  </a:solidFill>
                </a:ln>
                <a:solidFill>
                  <a:srgbClr val="CC9900"/>
                </a:solidFill>
                <a:latin typeface="Algerian" pitchFamily="82" charset="0"/>
              </a:rPr>
              <a:t>Role </a:t>
            </a:r>
            <a:br>
              <a:rPr lang="en-US" altLang="zh-CN" b="1" dirty="0" smtClean="0">
                <a:ln>
                  <a:solidFill>
                    <a:schemeClr val="bg1"/>
                  </a:solidFill>
                </a:ln>
                <a:solidFill>
                  <a:srgbClr val="CC9900"/>
                </a:solidFill>
                <a:latin typeface="Algerian" pitchFamily="82" charset="0"/>
              </a:rPr>
            </a:br>
            <a:r>
              <a:rPr lang="en-US" altLang="zh-CN" b="1" dirty="0" smtClean="0">
                <a:ln>
                  <a:solidFill>
                    <a:schemeClr val="bg1"/>
                  </a:solidFill>
                </a:ln>
                <a:solidFill>
                  <a:srgbClr val="CC9900"/>
                </a:solidFill>
                <a:latin typeface="Algerian" pitchFamily="82" charset="0"/>
              </a:rPr>
              <a:t>models</a:t>
            </a:r>
            <a:br>
              <a:rPr lang="en-US" altLang="zh-CN" b="1" dirty="0" smtClean="0">
                <a:ln>
                  <a:solidFill>
                    <a:schemeClr val="bg1"/>
                  </a:solidFill>
                </a:ln>
                <a:solidFill>
                  <a:srgbClr val="CC9900"/>
                </a:solidFill>
                <a:latin typeface="Algerian" pitchFamily="82" charset="0"/>
              </a:rPr>
            </a:br>
            <a:r>
              <a:rPr lang="en-US" altLang="zh-CN" b="1" dirty="0" smtClean="0">
                <a:ln>
                  <a:solidFill>
                    <a:schemeClr val="bg1"/>
                  </a:solidFill>
                </a:ln>
                <a:solidFill>
                  <a:srgbClr val="CC9900"/>
                </a:solidFill>
                <a:latin typeface="Algerian" pitchFamily="82" charset="0"/>
              </a:rPr>
              <a:t>of generosity</a:t>
            </a:r>
            <a:endParaRPr lang="zh-CN" altLang="en-US" b="1" dirty="0">
              <a:ln>
                <a:solidFill>
                  <a:schemeClr val="bg1"/>
                </a:solidFill>
              </a:ln>
              <a:solidFill>
                <a:srgbClr val="CC9900"/>
              </a:solidFill>
              <a:latin typeface="Algerian" pitchFamily="82" charset="0"/>
            </a:endParaRPr>
          </a:p>
        </p:txBody>
      </p:sp>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10490" b="14918" l="44672" r="53852"/>
                    </a14:imgEffect>
                  </a14:imgLayer>
                </a14:imgProps>
              </a:ext>
              <a:ext uri="{28A0092B-C50C-407E-A947-70E740481C1C}">
                <a14:useLocalDpi xmlns:a14="http://schemas.microsoft.com/office/drawing/2010/main" val="0"/>
              </a:ext>
            </a:extLst>
          </a:blip>
          <a:srcRect l="43641" t="9976" r="45989" b="84461"/>
          <a:stretch/>
        </p:blipFill>
        <p:spPr>
          <a:xfrm>
            <a:off x="7391400" y="2286000"/>
            <a:ext cx="1762642" cy="1280160"/>
          </a:xfrm>
          <a:prstGeom prst="rect">
            <a:avLst/>
          </a:prstGeom>
        </p:spPr>
      </p:pic>
    </p:spTree>
    <p:extLst>
      <p:ext uri="{BB962C8B-B14F-4D97-AF65-F5344CB8AC3E}">
        <p14:creationId xmlns:p14="http://schemas.microsoft.com/office/powerpoint/2010/main" val="2444061662"/>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International%20Money"/>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7"/>
          <p:cNvSpPr>
            <a:spLocks noChangeArrowheads="1"/>
          </p:cNvSpPr>
          <p:nvPr/>
        </p:nvSpPr>
        <p:spPr bwMode="auto">
          <a:xfrm>
            <a:off x="1066800" y="1600200"/>
            <a:ext cx="7010400" cy="3200400"/>
          </a:xfrm>
          <a:prstGeom prst="rect">
            <a:avLst/>
          </a:prstGeom>
          <a:solidFill>
            <a:srgbClr val="0099FF">
              <a:alpha val="61960"/>
            </a:srgbClr>
          </a:solidFill>
          <a:ln w="12700" cap="sq">
            <a:solidFill>
              <a:schemeClr val="tx1"/>
            </a:solidFill>
            <a:miter lim="800000"/>
            <a:headEnd type="none" w="sm" len="sm"/>
            <a:tailEnd type="none" w="sm" len="sm"/>
          </a:ln>
        </p:spPr>
        <p:txBody>
          <a:bodyPr wrap="none" anchor="ctr"/>
          <a:lstStyle/>
          <a:p>
            <a:endParaRPr lang="en-US" sz="1800" dirty="0"/>
          </a:p>
        </p:txBody>
      </p:sp>
      <p:sp>
        <p:nvSpPr>
          <p:cNvPr id="39940" name="Rectangle 4"/>
          <p:cNvSpPr>
            <a:spLocks noChangeArrowheads="1"/>
          </p:cNvSpPr>
          <p:nvPr/>
        </p:nvSpPr>
        <p:spPr bwMode="auto">
          <a:xfrm>
            <a:off x="1219200" y="1752600"/>
            <a:ext cx="723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eaLnBrk="1" hangingPunct="1">
              <a:buFont typeface="Wingdings" pitchFamily="2" charset="2"/>
              <a:buNone/>
              <a:defRPr/>
            </a:pPr>
            <a:r>
              <a:rPr lang="en-US" sz="3600" b="1" dirty="0">
                <a:solidFill>
                  <a:schemeClr val="bg1"/>
                </a:solidFill>
              </a:rPr>
              <a:t>F</a:t>
            </a:r>
            <a:r>
              <a:rPr lang="en-US" sz="3600" b="1" dirty="0" smtClean="0">
                <a:solidFill>
                  <a:schemeClr val="bg1"/>
                </a:solidFill>
              </a:rPr>
              <a:t>inancial donors look first </a:t>
            </a:r>
          </a:p>
          <a:p>
            <a:pPr eaLnBrk="1" hangingPunct="1">
              <a:buFont typeface="Wingdings" pitchFamily="2" charset="2"/>
              <a:buNone/>
              <a:defRPr/>
            </a:pPr>
            <a:r>
              <a:rPr lang="en-US" sz="3600" b="1" dirty="0" smtClean="0">
                <a:solidFill>
                  <a:schemeClr val="bg1"/>
                </a:solidFill>
              </a:rPr>
              <a:t>to board members for evidence </a:t>
            </a:r>
          </a:p>
          <a:p>
            <a:pPr eaLnBrk="1" hangingPunct="1">
              <a:buFont typeface="Wingdings" pitchFamily="2" charset="2"/>
              <a:buNone/>
              <a:defRPr/>
            </a:pPr>
            <a:r>
              <a:rPr lang="en-US" sz="3600" b="1" dirty="0" smtClean="0">
                <a:solidFill>
                  <a:schemeClr val="bg1"/>
                </a:solidFill>
              </a:rPr>
              <a:t>of their consistent giving </a:t>
            </a:r>
          </a:p>
          <a:p>
            <a:pPr eaLnBrk="1" hangingPunct="1">
              <a:buFont typeface="Wingdings" pitchFamily="2" charset="2"/>
              <a:buNone/>
              <a:defRPr/>
            </a:pPr>
            <a:r>
              <a:rPr lang="en-US" sz="3600" b="1" dirty="0" smtClean="0">
                <a:solidFill>
                  <a:schemeClr val="bg1"/>
                </a:solidFill>
              </a:rPr>
              <a:t>to the university</a:t>
            </a:r>
          </a:p>
          <a:p>
            <a:pPr>
              <a:buNone/>
              <a:defRPr/>
            </a:pPr>
            <a:r>
              <a:rPr lang="en-US" sz="3600" b="1" dirty="0" smtClean="0">
                <a:solidFill>
                  <a:schemeClr val="bg1"/>
                </a:solidFill>
              </a:rPr>
              <a:t> 	 -individually and collectively</a:t>
            </a:r>
            <a:endParaRPr lang="en-US" sz="3600" b="1" dirty="0">
              <a:solidFill>
                <a:schemeClr val="bg1"/>
              </a:solidFill>
            </a:endParaRPr>
          </a:p>
        </p:txBody>
      </p:sp>
    </p:spTree>
    <p:extLst>
      <p:ext uri="{BB962C8B-B14F-4D97-AF65-F5344CB8AC3E}">
        <p14:creationId xmlns:p14="http://schemas.microsoft.com/office/powerpoint/2010/main" val="3140923034"/>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752600"/>
            <a:ext cx="8631936" cy="347787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spc="150" dirty="0" smtClean="0">
                <a:ln w="11430"/>
                <a:solidFill>
                  <a:srgbClr val="F8F8F8"/>
                </a:solidFill>
                <a:effectLst>
                  <a:outerShdw blurRad="25400" algn="tl" rotWithShape="0">
                    <a:srgbClr val="000000">
                      <a:alpha val="43000"/>
                    </a:srgbClr>
                  </a:outerShdw>
                </a:effectLst>
              </a:rPr>
              <a:t>Board </a:t>
            </a:r>
            <a:r>
              <a:rPr lang="en-US" sz="4400" b="1" spc="150" dirty="0">
                <a:ln w="11430"/>
                <a:solidFill>
                  <a:srgbClr val="F8F8F8"/>
                </a:solidFill>
                <a:effectLst>
                  <a:outerShdw blurRad="25400" algn="tl" rotWithShape="0">
                    <a:srgbClr val="000000">
                      <a:alpha val="43000"/>
                    </a:srgbClr>
                  </a:outerShdw>
                </a:effectLst>
              </a:rPr>
              <a:t>members </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develop </a:t>
            </a:r>
            <a:r>
              <a:rPr lang="en-US" sz="4400" b="1" spc="150" dirty="0">
                <a:ln w="11430"/>
                <a:solidFill>
                  <a:srgbClr val="F8F8F8"/>
                </a:solidFill>
                <a:effectLst>
                  <a:outerShdw blurRad="25400" algn="tl" rotWithShape="0">
                    <a:srgbClr val="000000">
                      <a:alpha val="43000"/>
                    </a:srgbClr>
                  </a:outerShdw>
                </a:effectLst>
              </a:rPr>
              <a:t>new </a:t>
            </a:r>
            <a:r>
              <a:rPr lang="en-US" sz="4400" b="1" spc="150" dirty="0" smtClean="0">
                <a:ln w="11430"/>
                <a:solidFill>
                  <a:srgbClr val="F8F8F8"/>
                </a:solidFill>
                <a:effectLst>
                  <a:outerShdw blurRad="25400" algn="tl" rotWithShape="0">
                    <a:srgbClr val="000000">
                      <a:alpha val="43000"/>
                    </a:srgbClr>
                  </a:outerShdw>
                </a:effectLst>
              </a:rPr>
              <a:t>leaders</a:t>
            </a:r>
          </a:p>
          <a:p>
            <a:pPr algn="ctr"/>
            <a:r>
              <a:rPr lang="en-US" sz="4400" b="1" spc="150" dirty="0" smtClean="0">
                <a:ln w="11430"/>
                <a:solidFill>
                  <a:srgbClr val="F8F8F8"/>
                </a:solidFill>
                <a:effectLst>
                  <a:outerShdw blurRad="25400" algn="tl" rotWithShape="0">
                    <a:srgbClr val="000000">
                      <a:alpha val="43000"/>
                    </a:srgbClr>
                  </a:outerShdw>
                </a:effectLst>
              </a:rPr>
              <a:t>for </a:t>
            </a:r>
            <a:r>
              <a:rPr lang="en-US" sz="4400" b="1" spc="150" dirty="0">
                <a:ln w="11430"/>
                <a:solidFill>
                  <a:srgbClr val="F8F8F8"/>
                </a:solidFill>
                <a:effectLst>
                  <a:outerShdw blurRad="25400" algn="tl" rotWithShape="0">
                    <a:srgbClr val="000000">
                      <a:alpha val="43000"/>
                    </a:srgbClr>
                  </a:outerShdw>
                </a:effectLst>
              </a:rPr>
              <a:t>increased </a:t>
            </a:r>
            <a:r>
              <a:rPr lang="en-US" sz="4400" b="1" spc="150" dirty="0" smtClean="0">
                <a:ln w="11430"/>
                <a:solidFill>
                  <a:srgbClr val="F8F8F8"/>
                </a:solidFill>
                <a:effectLst>
                  <a:outerShdw blurRad="25400" algn="tl" rotWithShape="0">
                    <a:srgbClr val="000000">
                      <a:alpha val="43000"/>
                    </a:srgbClr>
                  </a:outerShdw>
                </a:effectLst>
              </a:rPr>
              <a:t>responsibilities</a:t>
            </a:r>
          </a:p>
          <a:p>
            <a:pPr algn="ctr"/>
            <a:r>
              <a:rPr lang="en-US" sz="4400" b="1" spc="150" dirty="0" smtClean="0">
                <a:ln w="11430"/>
                <a:solidFill>
                  <a:srgbClr val="F8F8F8"/>
                </a:solidFill>
                <a:effectLst>
                  <a:outerShdw blurRad="25400" algn="tl" rotWithShape="0">
                    <a:srgbClr val="000000">
                      <a:alpha val="43000"/>
                    </a:srgbClr>
                  </a:outerShdw>
                </a:effectLst>
              </a:rPr>
              <a:t>and </a:t>
            </a:r>
            <a:r>
              <a:rPr lang="en-US" sz="4400" b="1" spc="150" dirty="0">
                <a:ln w="11430"/>
                <a:solidFill>
                  <a:srgbClr val="F8F8F8"/>
                </a:solidFill>
                <a:effectLst>
                  <a:outerShdw blurRad="25400" algn="tl" rotWithShape="0">
                    <a:srgbClr val="000000">
                      <a:alpha val="43000"/>
                    </a:srgbClr>
                  </a:outerShdw>
                </a:effectLst>
              </a:rPr>
              <a:t>commitment </a:t>
            </a:r>
            <a:endParaRPr lang="en-US" sz="4400" b="1" spc="150" dirty="0" smtClean="0">
              <a:ln w="11430"/>
              <a:solidFill>
                <a:srgbClr val="F8F8F8"/>
              </a:solidFill>
              <a:effectLst>
                <a:outerShdw blurRad="25400" algn="tl" rotWithShape="0">
                  <a:srgbClr val="000000">
                    <a:alpha val="43000"/>
                  </a:srgbClr>
                </a:outerShdw>
              </a:effectLst>
            </a:endParaRPr>
          </a:p>
          <a:p>
            <a:pPr algn="ctr"/>
            <a:r>
              <a:rPr lang="en-US" sz="4400" b="1" spc="150" dirty="0" smtClean="0">
                <a:ln w="11430"/>
                <a:solidFill>
                  <a:srgbClr val="F8F8F8"/>
                </a:solidFill>
                <a:effectLst>
                  <a:outerShdw blurRad="25400" algn="tl" rotWithShape="0">
                    <a:srgbClr val="000000">
                      <a:alpha val="43000"/>
                    </a:srgbClr>
                  </a:outerShdw>
                </a:effectLst>
              </a:rPr>
              <a:t>to </a:t>
            </a:r>
            <a:r>
              <a:rPr lang="en-US" sz="4400" b="1" spc="150" dirty="0">
                <a:ln w="11430"/>
                <a:solidFill>
                  <a:srgbClr val="F8F8F8"/>
                </a:solidFill>
                <a:effectLst>
                  <a:outerShdw blurRad="25400" algn="tl" rotWithShape="0">
                    <a:srgbClr val="000000">
                      <a:alpha val="43000"/>
                    </a:srgbClr>
                  </a:outerShdw>
                </a:effectLst>
              </a:rPr>
              <a:t>the </a:t>
            </a:r>
            <a:r>
              <a:rPr lang="en-US" sz="4400" b="1" spc="150" dirty="0" smtClean="0">
                <a:ln w="11430"/>
                <a:solidFill>
                  <a:srgbClr val="F8F8F8"/>
                </a:solidFill>
                <a:effectLst>
                  <a:outerShdw blurRad="25400" algn="tl" rotWithShape="0">
                    <a:srgbClr val="000000">
                      <a:alpha val="43000"/>
                    </a:srgbClr>
                  </a:outerShdw>
                </a:effectLst>
              </a:rPr>
              <a:t>organization. </a:t>
            </a:r>
            <a:endParaRPr lang="en-US" sz="4400" b="1" spc="150" dirty="0">
              <a:ln w="11430"/>
              <a:solidFill>
                <a:srgbClr val="F8F8F8"/>
              </a:solidFill>
              <a:effectLst>
                <a:outerShdw blurRad="25400" algn="tl" rotWithShape="0">
                  <a:srgbClr val="000000">
                    <a:alpha val="43000"/>
                  </a:srgbClr>
                </a:outerShdw>
              </a:effectLst>
            </a:endParaRPr>
          </a:p>
        </p:txBody>
      </p:sp>
      <p:sp>
        <p:nvSpPr>
          <p:cNvPr id="3" name="Date Placeholder 2"/>
          <p:cNvSpPr>
            <a:spLocks noGrp="1"/>
          </p:cNvSpPr>
          <p:nvPr>
            <p:ph type="dt" sz="half" idx="10"/>
          </p:nvPr>
        </p:nvSpPr>
        <p:spPr/>
        <p:txBody>
          <a:bodyPr/>
          <a:lstStyle/>
          <a:p>
            <a:fld id="{D880C23A-1B27-4B4C-A079-B23D86ED6E30}"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96</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00B0F0"/>
                </a:solidFill>
                <a:effectLst>
                  <a:outerShdw blurRad="25400" algn="tl" rotWithShape="0">
                    <a:srgbClr val="000000">
                      <a:alpha val="43000"/>
                    </a:srgbClr>
                  </a:outerShdw>
                </a:effectLst>
              </a:rPr>
              <a:t>Characteristic  #12</a:t>
            </a:r>
            <a:endParaRPr lang="en-US" sz="4000" b="1" spc="150" dirty="0">
              <a:ln w="11430"/>
              <a:solidFill>
                <a:srgbClr val="00B0F0"/>
              </a:solidFill>
              <a:effectLst>
                <a:outerShdw blurRad="25400" algn="tl" rotWithShape="0">
                  <a:srgbClr val="000000">
                    <a:alpha val="43000"/>
                  </a:srgbClr>
                </a:outerShdw>
              </a:effectLst>
            </a:endParaRP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752629"/>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14 May 2013</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97</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smtClean="0">
                <a:ln w="50800"/>
                <a:solidFill>
                  <a:schemeClr val="bg1"/>
                </a:solidFill>
                <a:latin typeface="Lucida Sans Typewriter" pitchFamily="49" charset="0"/>
              </a:rPr>
              <a:t>Best Practice:</a:t>
            </a:r>
            <a:endParaRPr lang="en-US" sz="2800" b="1" dirty="0">
              <a:ln w="50800"/>
              <a:solidFill>
                <a:schemeClr val="bg1"/>
              </a:solidFill>
              <a:latin typeface="Lucida Sans Typewriter" pitchFamily="49" charset="0"/>
            </a:endParaRPr>
          </a:p>
        </p:txBody>
      </p:sp>
      <p:sp>
        <p:nvSpPr>
          <p:cNvPr id="2" name="标题 1"/>
          <p:cNvSpPr>
            <a:spLocks noGrp="1"/>
          </p:cNvSpPr>
          <p:nvPr>
            <p:ph type="title"/>
          </p:nvPr>
        </p:nvSpPr>
        <p:spPr>
          <a:xfrm rot="20656855">
            <a:off x="5322847" y="1007421"/>
            <a:ext cx="3298905" cy="2623155"/>
          </a:xfrm>
          <a:ln>
            <a:noFill/>
          </a:ln>
        </p:spPr>
        <p:txBody>
          <a:bodyPr>
            <a:normAutofit/>
          </a:bodyPr>
          <a:lstStyle/>
          <a:p>
            <a:pPr algn="ctr"/>
            <a:r>
              <a:rPr lang="en-US" altLang="zh-CN" b="1" dirty="0" smtClean="0">
                <a:ln>
                  <a:solidFill>
                    <a:schemeClr val="bg1"/>
                  </a:solidFill>
                </a:ln>
                <a:solidFill>
                  <a:srgbClr val="CC9900"/>
                </a:solidFill>
                <a:latin typeface="Algerian" pitchFamily="82" charset="0"/>
              </a:rPr>
              <a:t>Pass</a:t>
            </a:r>
            <a:br>
              <a:rPr lang="en-US" altLang="zh-CN" b="1" dirty="0" smtClean="0">
                <a:ln>
                  <a:solidFill>
                    <a:schemeClr val="bg1"/>
                  </a:solidFill>
                </a:ln>
                <a:solidFill>
                  <a:srgbClr val="CC9900"/>
                </a:solidFill>
                <a:latin typeface="Algerian" pitchFamily="82" charset="0"/>
              </a:rPr>
            </a:br>
            <a:r>
              <a:rPr lang="en-US" altLang="zh-CN" b="1" dirty="0" smtClean="0">
                <a:ln>
                  <a:solidFill>
                    <a:schemeClr val="bg1"/>
                  </a:solidFill>
                </a:ln>
                <a:solidFill>
                  <a:srgbClr val="CC9900"/>
                </a:solidFill>
                <a:latin typeface="Algerian" pitchFamily="82" charset="0"/>
              </a:rPr>
              <a:t>it on</a:t>
            </a:r>
            <a:endParaRPr lang="zh-CN" altLang="en-US" b="1" dirty="0">
              <a:ln>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1747422825"/>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A9BC2F5-49A6-4E2D-AFDE-66DEAAAA000A}" type="datetime3">
              <a:rPr lang="en-US" smtClean="0"/>
              <a:t>14 May 2013</a:t>
            </a:fld>
            <a:endParaRPr lang="en-US" dirty="0"/>
          </a:p>
        </p:txBody>
      </p:sp>
      <p:sp>
        <p:nvSpPr>
          <p:cNvPr id="3" name="Slide Number Placeholder 2"/>
          <p:cNvSpPr>
            <a:spLocks noGrp="1"/>
          </p:cNvSpPr>
          <p:nvPr>
            <p:ph type="sldNum" sz="quarter" idx="12"/>
          </p:nvPr>
        </p:nvSpPr>
        <p:spPr/>
        <p:txBody>
          <a:bodyPr/>
          <a:lstStyle/>
          <a:p>
            <a:pPr>
              <a:defRPr/>
            </a:pPr>
            <a:fld id="{DD9B89E2-3B42-404C-BA4B-F3AFA7641326}" type="slidenum">
              <a:rPr lang="en-US" smtClean="0"/>
              <a:pPr>
                <a:defRPr/>
              </a:pPr>
              <a:t>98</a:t>
            </a:fld>
            <a:endParaRPr lang="en-US" dirty="0"/>
          </a:p>
        </p:txBody>
      </p:sp>
      <p:sp>
        <p:nvSpPr>
          <p:cNvPr id="209922" name="Rectangle 2"/>
          <p:cNvSpPr>
            <a:spLocks noGrp="1" noChangeArrowheads="1"/>
          </p:cNvSpPr>
          <p:nvPr>
            <p:ph sz="quarter" idx="4294967295"/>
          </p:nvPr>
        </p:nvSpPr>
        <p:spPr>
          <a:xfrm>
            <a:off x="685800" y="457200"/>
            <a:ext cx="7772400" cy="3200400"/>
          </a:xfrm>
        </p:spPr>
        <p:txBody>
          <a:bodyPr>
            <a:noAutofit/>
          </a:bodyPr>
          <a:lstStyle/>
          <a:p>
            <a:pPr algn="ctr" eaLnBrk="1" hangingPunct="1">
              <a:buFont typeface="Wingdings" pitchFamily="2" charset="2"/>
              <a:buNone/>
              <a:defRPr/>
            </a:pPr>
            <a:r>
              <a:rPr lang="en-US" sz="5400" dirty="0" smtClean="0"/>
              <a:t>Reproduce yourself </a:t>
            </a:r>
          </a:p>
          <a:p>
            <a:pPr algn="ctr" eaLnBrk="1" hangingPunct="1">
              <a:buFont typeface="Wingdings" pitchFamily="2" charset="2"/>
              <a:buNone/>
              <a:defRPr/>
            </a:pPr>
            <a:r>
              <a:rPr lang="en-US" sz="5400" dirty="0"/>
              <a:t>a</a:t>
            </a:r>
            <a:r>
              <a:rPr lang="en-US" sz="5400" dirty="0" smtClean="0"/>
              <a:t>s a passionate advocate </a:t>
            </a:r>
          </a:p>
          <a:p>
            <a:pPr algn="ctr" eaLnBrk="1" hangingPunct="1">
              <a:buFont typeface="Wingdings" pitchFamily="2" charset="2"/>
              <a:buNone/>
              <a:defRPr/>
            </a:pPr>
            <a:r>
              <a:rPr lang="en-US" sz="5400" dirty="0"/>
              <a:t>f</a:t>
            </a:r>
            <a:r>
              <a:rPr lang="en-US" sz="5400" dirty="0" smtClean="0"/>
              <a:t>or the university.</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416361"/>
            <a:ext cx="5627205" cy="344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040166"/>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99A10DB-A512-4220-A6A3-0D8DFABA9BFC}" type="datetime3">
              <a:rPr lang="en-US" smtClean="0"/>
              <a:t>14 May 2013</a:t>
            </a:fld>
            <a:endParaRPr lang="en-US" dirty="0"/>
          </a:p>
        </p:txBody>
      </p:sp>
      <p:sp>
        <p:nvSpPr>
          <p:cNvPr id="3" name="Slide Number Placeholder 2"/>
          <p:cNvSpPr>
            <a:spLocks noGrp="1"/>
          </p:cNvSpPr>
          <p:nvPr>
            <p:ph type="sldNum" sz="quarter" idx="12"/>
          </p:nvPr>
        </p:nvSpPr>
        <p:spPr/>
        <p:txBody>
          <a:bodyPr/>
          <a:lstStyle/>
          <a:p>
            <a:pPr>
              <a:defRPr/>
            </a:pPr>
            <a:fld id="{DD9B89E2-3B42-404C-BA4B-F3AFA7641326}" type="slidenum">
              <a:rPr lang="en-US" smtClean="0"/>
              <a:pPr>
                <a:defRPr/>
              </a:pPr>
              <a:t>99</a:t>
            </a:fld>
            <a:endParaRPr lang="en-US" dirty="0"/>
          </a:p>
        </p:txBody>
      </p:sp>
      <p:sp>
        <p:nvSpPr>
          <p:cNvPr id="211970" name="Rectangle 2"/>
          <p:cNvSpPr>
            <a:spLocks noGrp="1" noChangeArrowheads="1"/>
          </p:cNvSpPr>
          <p:nvPr>
            <p:ph type="body" sz="quarter" idx="4294967295"/>
          </p:nvPr>
        </p:nvSpPr>
        <p:spPr>
          <a:xfrm>
            <a:off x="676275" y="685800"/>
            <a:ext cx="7858125" cy="4133850"/>
          </a:xfrm>
        </p:spPr>
        <p:txBody>
          <a:bodyPr>
            <a:normAutofit fontScale="92500" lnSpcReduction="10000"/>
          </a:bodyPr>
          <a:lstStyle/>
          <a:p>
            <a:pPr eaLnBrk="1" hangingPunct="1">
              <a:buFont typeface="Wingdings" pitchFamily="2" charset="2"/>
              <a:buNone/>
              <a:defRPr/>
            </a:pPr>
            <a:r>
              <a:rPr lang="en-US" sz="3900" dirty="0" smtClean="0"/>
              <a:t>Use committees as a way to provide opportunities for emerging leaders to take on more responsibility.</a:t>
            </a:r>
          </a:p>
          <a:p>
            <a:pPr eaLnBrk="1" hangingPunct="1">
              <a:defRPr/>
            </a:pPr>
            <a:endParaRPr lang="en-US" sz="3900" dirty="0" smtClean="0"/>
          </a:p>
          <a:p>
            <a:pPr eaLnBrk="1" hangingPunct="1">
              <a:buFont typeface="Wingdings" pitchFamily="2" charset="2"/>
              <a:buNone/>
              <a:defRPr/>
            </a:pPr>
            <a:r>
              <a:rPr lang="en-US" sz="3900" dirty="0" smtClean="0"/>
              <a:t>Board leaders should intentionally mentor and nurture the next generation of board leadership!</a:t>
            </a:r>
          </a:p>
          <a:p>
            <a:pPr eaLnBrk="1" hangingPunct="1">
              <a:defRPr/>
            </a:pPr>
            <a:endParaRPr lang="en-US" sz="3900" dirty="0" smtClean="0"/>
          </a:p>
          <a:p>
            <a:pPr eaLnBrk="1" hangingPunct="1">
              <a:buFont typeface="Wingdings" pitchFamily="2" charset="2"/>
              <a:buNone/>
              <a:defRPr/>
            </a:pPr>
            <a:endParaRPr lang="en-US" sz="3900" b="1" dirty="0" smtClean="0"/>
          </a:p>
        </p:txBody>
      </p:sp>
    </p:spTree>
    <p:extLst>
      <p:ext uri="{BB962C8B-B14F-4D97-AF65-F5344CB8AC3E}">
        <p14:creationId xmlns:p14="http://schemas.microsoft.com/office/powerpoint/2010/main" val="28511652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2003</TotalTime>
  <Words>4213</Words>
  <Application>Microsoft Macintosh PowerPoint</Application>
  <PresentationFormat>On-screen Show (4:3)</PresentationFormat>
  <Paragraphs>937</Paragraphs>
  <Slides>171</Slides>
  <Notes>25</Notes>
  <HiddenSlides>0</HiddenSlides>
  <MMClips>0</MMClips>
  <ScaleCrop>false</ScaleCrop>
  <HeadingPairs>
    <vt:vector size="4" baseType="variant">
      <vt:variant>
        <vt:lpstr>Theme</vt:lpstr>
      </vt:variant>
      <vt:variant>
        <vt:i4>6</vt:i4>
      </vt:variant>
      <vt:variant>
        <vt:lpstr>Slide Titles</vt:lpstr>
      </vt:variant>
      <vt:variant>
        <vt:i4>171</vt:i4>
      </vt:variant>
    </vt:vector>
  </HeadingPairs>
  <TitlesOfParts>
    <vt:vector size="177" baseType="lpstr">
      <vt:lpstr>Office Theme</vt:lpstr>
      <vt:lpstr>1_Office Theme</vt:lpstr>
      <vt:lpstr>Default Design</vt:lpstr>
      <vt:lpstr>1_Default Design</vt:lpstr>
      <vt:lpstr>2_Default Design</vt:lpstr>
      <vt:lpstr>3_Default Design</vt:lpstr>
      <vt:lpstr>PowerPoint Presentation</vt:lpstr>
      <vt:lpstr>PowerPoint Presentation</vt:lpstr>
      <vt:lpstr>PowerPoint Presentation</vt:lpstr>
      <vt:lpstr>PowerPoint Presentation</vt:lpstr>
      <vt:lpstr>Monday Afternoon  Motivation of Leadership</vt:lpstr>
      <vt:lpstr>PowerPoint Presentation</vt:lpstr>
      <vt:lpstr>“A Servant leader is one who is a servant first.”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Tuesday Morning  Lifestyle of Leadership</vt:lpstr>
      <vt:lpstr>PowerPoint Presentation</vt:lpstr>
      <vt:lpstr>PowerPoint Presentation</vt:lpstr>
      <vt:lpstr>PowerPoint Presentation</vt:lpstr>
      <vt:lpstr>We “SPEAK THE TRUTH IN LOVE” because: WE ARE MEMBERS OF ONE BODY. Ephesians 4:25</vt:lpstr>
      <vt:lpstr>PowerPoint Presentation</vt:lpstr>
      <vt:lpstr>We “SPEAK THE TRUTH IN LOVE” because of the power of words to heal and to affirm. Ephesians 4:29c</vt:lpstr>
      <vt:lpstr>PowerPoint Presentation</vt:lpstr>
      <vt:lpstr>PowerPoint Presentation</vt:lpstr>
      <vt:lpstr>PowerPoint Presentation</vt:lpstr>
      <vt:lpstr>Tuesday Afternoon  Goal of Leadership</vt:lpstr>
      <vt:lpstr>PowerPoint Presentation</vt:lpstr>
      <vt:lpstr>PowerPoint Presentation</vt:lpstr>
      <vt:lpstr>PowerPoint Presentation</vt:lpstr>
      <vt:lpstr>PowerPoint Presentation</vt:lpstr>
      <vt:lpstr>PowerPoint Presentation</vt:lpstr>
      <vt:lpstr>Planning Cycle</vt:lpstr>
      <vt:lpstr>Planning Cycle</vt:lpstr>
      <vt:lpstr>PowerPoint Presentation</vt:lpstr>
      <vt:lpstr>PowerPoint Presentation</vt:lpstr>
      <vt:lpstr>Planning Cycle</vt:lpstr>
      <vt:lpstr>Planning Cycle</vt:lpstr>
      <vt:lpstr>PowerPoint Presentation</vt:lpstr>
      <vt:lpstr>PowerPoint Presentation</vt:lpstr>
      <vt:lpstr>Planning Cycle</vt:lpstr>
      <vt:lpstr>PowerPoint Presentation</vt:lpstr>
      <vt:lpstr>Planning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Wednesday Morning  Method of Leadership</vt:lpstr>
      <vt:lpstr>PowerPoint Presentation</vt:lpstr>
      <vt:lpstr>PowerPoint Presentation</vt:lpstr>
      <vt:lpstr>PowerPoint Presentation</vt:lpstr>
      <vt:lpstr>PARETO Date _______________</vt:lpstr>
      <vt:lpstr>Characteristics  and Best Practices  of Strong and Effective Governing Boards</vt:lpstr>
      <vt:lpstr>PowerPoint Presentation</vt:lpstr>
      <vt:lpstr>NOSE IN –  FINGERS OUT</vt:lpstr>
      <vt:lpstr>PowerPoint Presentation</vt:lpstr>
      <vt:lpstr>PowerPoint Presentation</vt:lpstr>
      <vt:lpstr>PowerPoint Presentation</vt:lpstr>
      <vt:lpstr>Mission and values drive us</vt:lpstr>
      <vt:lpstr>Realizing Our Intentions</vt:lpstr>
      <vt:lpstr>PowerPoint Presentation</vt:lpstr>
      <vt:lpstr>Think questions</vt:lpstr>
      <vt:lpstr>Board Members Ask The Right Questions (value defining and forward thinking…)  </vt:lpstr>
      <vt:lpstr>PowerPoint Presentation</vt:lpstr>
      <vt:lpstr>Write it down</vt:lpstr>
      <vt:lpstr>PowerPoint Presentation</vt:lpstr>
      <vt:lpstr>PowerPoint Presentation</vt:lpstr>
      <vt:lpstr>Watch your words</vt:lpstr>
      <vt:lpstr>PowerPoint Presentation</vt:lpstr>
      <vt:lpstr>PowerPoint Presentation</vt:lpstr>
      <vt:lpstr>PowerPoint Presentation</vt:lpstr>
      <vt:lpstr>Active representatives of the  university</vt:lpstr>
      <vt:lpstr>Character Counts</vt:lpstr>
      <vt:lpstr>PowerPoint Presentation</vt:lpstr>
      <vt:lpstr>Integrity matters</vt:lpstr>
      <vt:lpstr>PowerPoint Presentation</vt:lpstr>
      <vt:lpstr>PowerPoint Presentation</vt:lpstr>
      <vt:lpstr>Take Time</vt:lpstr>
      <vt:lpstr>PowerPoint Presentation</vt:lpstr>
      <vt:lpstr>PowerPoint Presentation</vt:lpstr>
      <vt:lpstr>Yes! To  vision-inspired change</vt:lpstr>
      <vt:lpstr>PowerPoint Presentation</vt:lpstr>
      <vt:lpstr>Review – Revise – restate – renew</vt:lpstr>
      <vt:lpstr>Planning Cycle</vt:lpstr>
      <vt:lpstr>PowerPoint Presentation</vt:lpstr>
      <vt:lpstr>Role  models of generosity</vt:lpstr>
      <vt:lpstr>PowerPoint Presentation</vt:lpstr>
      <vt:lpstr>PowerPoint Presentation</vt:lpstr>
      <vt:lpstr>Pass it on</vt:lpstr>
      <vt:lpstr>PowerPoint Presentation</vt:lpstr>
      <vt:lpstr>PowerPoint Presentation</vt:lpstr>
      <vt:lpstr>PowerPoint Presentation</vt:lpstr>
      <vt:lpstr>PowerPoint Presentation</vt:lpstr>
      <vt:lpstr>Wednesday Afternoon  Pain &amp; Vision of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Seven “anchors” that hold us steady as Christian leaders .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Ernest Shackleton  1914  Imperial Trans-Antarctic Expedition  (LINK)</vt:lpstr>
      <vt:lpstr>Thursday Morning  Evidence of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Gandhi</vt:lpstr>
      <vt:lpstr>Friday Morning  To Review</vt:lpstr>
      <vt:lpstr>PowerPoint Presentation</vt:lpstr>
      <vt:lpstr>PowerPoint Presentation</vt:lpstr>
      <vt:lpstr>PowerPoint Presentation</vt:lpstr>
      <vt:lpstr>PowerPoint Presentation</vt:lpstr>
      <vt:lpstr>PowerPoint Presentation</vt:lpstr>
    </vt:vector>
  </TitlesOfParts>
  <Company>Church of the Nazarene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Condon</dc:creator>
  <cp:lastModifiedBy>Edward LeBron Fairbanks</cp:lastModifiedBy>
  <cp:revision>112</cp:revision>
  <cp:lastPrinted>2011-04-13T14:23:09Z</cp:lastPrinted>
  <dcterms:created xsi:type="dcterms:W3CDTF">2011-04-05T15:07:25Z</dcterms:created>
  <dcterms:modified xsi:type="dcterms:W3CDTF">2013-05-14T04:47:14Z</dcterms:modified>
</cp:coreProperties>
</file>