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-2" y="5549616"/>
            <a:ext cx="4836165" cy="4194955"/>
            <a:chOff x="0" y="0"/>
            <a:chExt cx="4836163" cy="4194954"/>
          </a:xfrm>
        </p:grpSpPr>
        <p:sp>
          <p:nvSpPr>
            <p:cNvPr id="27" name="Shape 27"/>
            <p:cNvSpPr/>
            <p:nvPr/>
          </p:nvSpPr>
          <p:spPr>
            <a:xfrm>
              <a:off x="0" y="112887"/>
              <a:ext cx="4836164" cy="407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914400">
                <a:defRPr sz="3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" name="Shape 28"/>
            <p:cNvSpPr/>
            <p:nvPr/>
          </p:nvSpPr>
          <p:spPr>
            <a:xfrm>
              <a:off x="-1" y="-1"/>
              <a:ext cx="4185925" cy="419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914400">
                <a:defRPr sz="3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" name="Shape 29"/>
            <p:cNvSpPr/>
            <p:nvPr/>
          </p:nvSpPr>
          <p:spPr>
            <a:xfrm>
              <a:off x="-1" y="625404"/>
              <a:ext cx="3939826" cy="3560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914400">
                <a:defRPr sz="3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" name="Shape 30"/>
            <p:cNvSpPr/>
            <p:nvPr/>
          </p:nvSpPr>
          <p:spPr>
            <a:xfrm>
              <a:off x="-1" y="194167"/>
              <a:ext cx="3939826" cy="3991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914400">
                <a:defRPr sz="3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" name="Shape 31"/>
            <p:cNvSpPr/>
            <p:nvPr/>
          </p:nvSpPr>
          <p:spPr>
            <a:xfrm>
              <a:off x="471872" y="736032"/>
              <a:ext cx="194166" cy="19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914400">
                <a:defRPr sz="2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" name="Shape 32"/>
            <p:cNvSpPr/>
            <p:nvPr/>
          </p:nvSpPr>
          <p:spPr>
            <a:xfrm>
              <a:off x="3467944" y="3219589"/>
              <a:ext cx="207713" cy="207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914400">
                <a:defRPr sz="2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" name="Shape 33"/>
            <p:cNvSpPr/>
            <p:nvPr/>
          </p:nvSpPr>
          <p:spPr>
            <a:xfrm>
              <a:off x="1785899" y="598307"/>
              <a:ext cx="273186" cy="273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 flip="none" rotWithShape="1"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914400">
                <a:defRPr sz="2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5" name="Shape 35"/>
          <p:cNvSpPr/>
          <p:nvPr>
            <p:ph type="sldNum" sz="quarter" idx="2"/>
          </p:nvPr>
        </p:nvSpPr>
        <p:spPr>
          <a:xfrm>
            <a:off x="9320107" y="8886613"/>
            <a:ext cx="3034455" cy="327430"/>
          </a:xfrm>
          <a:prstGeom prst="rect">
            <a:avLst/>
          </a:prstGeom>
          <a:ln w="12700">
            <a:miter lim="400000"/>
          </a:ln>
        </p:spPr>
        <p:txBody>
          <a:bodyPr lIns="65022" tIns="65022" rIns="65022" bIns="65022">
            <a:spAutoFit/>
          </a:bodyPr>
          <a:lstStyle>
            <a:lvl1pPr algn="r" defTabSz="914400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10199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uFill>
                  <a:solidFill/>
                </a:uFill>
              </a:defRPr>
            </a:lvl1pPr>
          </a:lstStyle>
          <a:p>
            <a:pPr lvl="0">
              <a:defRPr sz="1800">
                <a:uFillTx/>
              </a:defRPr>
            </a:pPr>
            <a:r>
              <a:rPr sz="8000">
                <a:uFill>
                  <a:solidFill/>
                </a:u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uFill>
                  <a:solidFill/>
                </a:uFill>
              </a:defRPr>
            </a:lvl1pPr>
            <a:lvl2pPr>
              <a:defRPr>
                <a:uFill>
                  <a:solidFill/>
                </a:uFill>
              </a:defRPr>
            </a:lvl2pPr>
            <a:lvl3pPr>
              <a:defRPr>
                <a:uFill>
                  <a:solidFill/>
                </a:uFill>
              </a:defRPr>
            </a:lvl3pPr>
            <a:lvl4pPr>
              <a:defRPr>
                <a:uFill>
                  <a:solidFill/>
                </a:uFill>
              </a:defRPr>
            </a:lvl4pPr>
            <a:lvl5pPr>
              <a:defRPr>
                <a:uFill>
                  <a:solidFill/>
                </a:uFill>
              </a:defRPr>
            </a:lvl5pPr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Body Level One</a:t>
            </a:r>
            <a:endParaRPr sz="36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Body Level Two</a:t>
            </a:r>
            <a:endParaRPr sz="36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Body Level Three</a:t>
            </a:r>
            <a:endParaRPr sz="36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Body Level Four</a:t>
            </a:r>
            <a:endParaRPr sz="36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3425"/>
            <a:ext cx="11099800" cy="30411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 advClick="1"/>
  <p:txStyles>
    <p:titleStyle>
      <a:lvl1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7.png"/><Relationship Id="rId4" Type="http://schemas.openxmlformats.org/officeDocument/2006/relationships/hyperlink" Target="http://www.BoardServe.org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hyperlink" Target="mailto:lfairbanks@boardserve.org" TargetMode="Externa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 defTabSz="914400">
              <a:defRPr sz="6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43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47815" y="2036883"/>
            <a:ext cx="1509172" cy="1397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645845" y="225379"/>
            <a:ext cx="11524813" cy="7649755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Four modes of thinking</a:t>
            </a:r>
            <a:r>
              <a:rPr b="1" sz="4800">
                <a:latin typeface="+mj-lt"/>
                <a:ea typeface="+mj-ea"/>
                <a:cs typeface="+mj-cs"/>
                <a:sym typeface="Helvetica"/>
              </a:rPr>
              <a:t> </a:t>
            </a:r>
            <a:endParaRPr b="1" sz="48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about Board Governance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b="1" sz="48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FIDUCIARY</a:t>
            </a:r>
            <a:endParaRPr sz="40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                  </a:t>
            </a:r>
            <a:endParaRPr sz="40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STRATEGIC</a:t>
            </a:r>
            <a:endParaRPr sz="40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sz="40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REPRESENTATIVE</a:t>
            </a:r>
            <a:endParaRPr sz="40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sz="40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REFRAMING</a:t>
            </a:r>
            <a:endParaRPr sz="40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sz="40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3400"/>
              <a:t>Think of these modes of thinking as a continuous circle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DF2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body" idx="1"/>
          </p:nvPr>
        </p:nvSpPr>
        <p:spPr>
          <a:xfrm>
            <a:off x="-50800" y="528818"/>
            <a:ext cx="11099800" cy="165695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4" marL="0" indent="1828800" algn="ctr">
              <a:lnSpc>
                <a:spcPct val="90000"/>
              </a:lnSpc>
              <a:spcBef>
                <a:spcPts val="0"/>
              </a:spcBef>
              <a:buSzTx/>
              <a:buNone/>
              <a:defRPr sz="1800">
                <a:uFillTx/>
              </a:defRPr>
            </a:pPr>
            <a:r>
              <a:rPr b="1" sz="4800">
                <a:uFill>
                  <a:solidFill/>
                </a:uFill>
                <a:latin typeface="+mj-lt"/>
                <a:ea typeface="+mj-ea"/>
                <a:cs typeface="+mj-cs"/>
                <a:sym typeface="Helvetica"/>
              </a:rPr>
              <a:t>Four Modes</a:t>
            </a:r>
            <a:r>
              <a:rPr b="1" sz="4800">
                <a:uFill>
                  <a:solidFill/>
                </a:uFill>
                <a:latin typeface="+mj-lt"/>
                <a:ea typeface="+mj-ea"/>
                <a:cs typeface="+mj-cs"/>
                <a:sym typeface="Helvetica"/>
              </a:rPr>
              <a:t>…</a:t>
            </a:r>
          </a:p>
        </p:txBody>
      </p:sp>
      <p:pic>
        <p:nvPicPr>
          <p:cNvPr id="78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481" y="2189276"/>
            <a:ext cx="10882657" cy="66724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5400000">
              <a:srgbClr val="000000"/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713546">
            <a:off x="1805191" y="1394261"/>
            <a:ext cx="9601321" cy="620815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81" name="Shape 81"/>
          <p:cNvSpPr/>
          <p:nvPr/>
        </p:nvSpPr>
        <p:spPr>
          <a:xfrm>
            <a:off x="-63152" y="6093459"/>
            <a:ext cx="13131104" cy="2258539"/>
          </a:xfrm>
          <a:prstGeom prst="rect">
            <a:avLst/>
          </a:prstGeom>
          <a:solidFill>
            <a:srgbClr val="100618">
              <a:alpha val="58716"/>
            </a:srgbClr>
          </a:solidFill>
          <a:ln w="12700">
            <a:solidFill>
              <a:srgbClr val="85888D">
                <a:alpha val="58716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82" name="Shape 82"/>
          <p:cNvSpPr/>
          <p:nvPr/>
        </p:nvSpPr>
        <p:spPr>
          <a:xfrm>
            <a:off x="5145582" y="6841728"/>
            <a:ext cx="2713635" cy="762001"/>
          </a:xfrm>
          <a:prstGeom prst="rect">
            <a:avLst/>
          </a:prstGeom>
          <a:solidFill>
            <a:srgbClr val="FFFFFF"/>
          </a:solidFill>
          <a:ln w="25400">
            <a:solidFill>
              <a:srgbClr val="0365C0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4800"/>
              <a:t>Examples</a:t>
            </a:r>
          </a:p>
        </p:txBody>
      </p:sp>
      <p:sp>
        <p:nvSpPr>
          <p:cNvPr id="83" name="Shape 83"/>
          <p:cNvSpPr/>
          <p:nvPr/>
        </p:nvSpPr>
        <p:spPr>
          <a:xfrm rot="21087451">
            <a:off x="1171264" y="4434861"/>
            <a:ext cx="9824187" cy="686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sz="1800"/>
            </a:pPr>
            <a:r>
              <a:rPr sz="4000"/>
              <a:t>A Legal and Program Audit </a:t>
            </a:r>
          </a:p>
        </p:txBody>
      </p:sp>
      <p:sp>
        <p:nvSpPr>
          <p:cNvPr id="84" name="Shape 84"/>
          <p:cNvSpPr/>
          <p:nvPr/>
        </p:nvSpPr>
        <p:spPr>
          <a:xfrm>
            <a:off x="540905" y="8992016"/>
            <a:ext cx="12428688" cy="364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389431" indent="-389431" defTabSz="484886">
              <a:spcBef>
                <a:spcPts val="3400"/>
              </a:spcBef>
              <a:defRPr sz="1800"/>
            </a:pPr>
            <a:r>
              <a:rPr>
                <a:latin typeface="+mn-lt"/>
                <a:ea typeface="+mn-ea"/>
                <a:cs typeface="+mn-cs"/>
                <a:sym typeface="Helvetica Neue"/>
              </a:rPr>
              <a:t>See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 Neue"/>
                <a:hlinkClick r:id="rId4" invalidUrl="" action="" tgtFrame="" tooltip="" history="1" highlightClick="0" endSnd="0"/>
              </a:rPr>
              <a:t>www.BoardServe.org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. Click Blog. See February 24, 2015 blogpost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952500" y="444500"/>
            <a:ext cx="11099800" cy="1920041"/>
          </a:xfrm>
          <a:prstGeom prst="rect">
            <a:avLst/>
          </a:prstGeom>
        </p:spPr>
        <p:txBody>
          <a:bodyPr/>
          <a:lstStyle/>
          <a:p>
            <a:pPr lvl="0" defTabSz="391413">
              <a:defRPr sz="1800"/>
            </a:pPr>
            <a:r>
              <a:rPr b="1" sz="5300">
                <a:latin typeface="+mj-lt"/>
                <a:ea typeface="+mj-ea"/>
                <a:cs typeface="+mj-cs"/>
                <a:sym typeface="Helvetica"/>
              </a:rPr>
              <a:t>Board Responsibilities</a:t>
            </a:r>
          </a:p>
          <a:p>
            <a:pPr lvl="0" defTabSz="391413">
              <a:spcBef>
                <a:spcPts val="2800"/>
              </a:spcBef>
              <a:defRPr sz="1800"/>
            </a:pPr>
            <a:r>
              <a:rPr sz="2000"/>
              <a:t>The board has fiduciary, strategic and representative governance and reframing responsibilities for the organization in at least the areas of: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240880" y="2094334"/>
            <a:ext cx="12614062" cy="5893029"/>
          </a:xfrm>
          <a:prstGeom prst="rect">
            <a:avLst/>
          </a:prstGeom>
        </p:spPr>
        <p:txBody>
          <a:bodyPr/>
          <a:lstStyle/>
          <a:p>
            <a:pPr lvl="4" marL="0" indent="0">
              <a:spcBef>
                <a:spcPts val="0"/>
              </a:spcBef>
              <a:buSzTx/>
              <a:buNone/>
              <a:defRPr sz="1800"/>
            </a:pPr>
            <a:r>
              <a:rPr sz="4000"/>
              <a:t>1.     </a:t>
            </a:r>
            <a:r>
              <a:rPr sz="4000"/>
              <a:t>Mission and vision clarity   </a:t>
            </a:r>
          </a:p>
          <a:p>
            <a:pPr lvl="4" marL="0" indent="0">
              <a:spcBef>
                <a:spcPts val="0"/>
              </a:spcBef>
              <a:buSzTx/>
              <a:buNone/>
              <a:defRPr sz="1800"/>
            </a:pPr>
            <a:r>
              <a:rPr sz="4000"/>
              <a:t>2.     </a:t>
            </a:r>
            <a:r>
              <a:rPr sz="4000"/>
              <a:t>Strategic thinking and planning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4" marL="0" indent="0">
              <a:spcBef>
                <a:spcPts val="0"/>
              </a:spcBef>
              <a:buSzTx/>
              <a:buNone/>
              <a:defRPr sz="1800"/>
            </a:pPr>
            <a:r>
              <a:rPr sz="4000"/>
              <a:t>3.     </a:t>
            </a:r>
            <a:r>
              <a:rPr sz="4000"/>
              <a:t>Financial health, oversight and budget approval        </a:t>
            </a:r>
          </a:p>
          <a:p>
            <a:pPr lvl="4" marL="0" indent="0">
              <a:spcBef>
                <a:spcPts val="0"/>
              </a:spcBef>
              <a:buSzTx/>
              <a:buNone/>
              <a:defRPr sz="1800"/>
            </a:pPr>
            <a:r>
              <a:rPr sz="4000"/>
              <a:t>4.     </a:t>
            </a:r>
            <a:r>
              <a:rPr sz="4000"/>
              <a:t>Major gifts and capital development </a:t>
            </a:r>
          </a:p>
          <a:p>
            <a:pPr lvl="4" marL="0" indent="0">
              <a:spcBef>
                <a:spcPts val="0"/>
              </a:spcBef>
              <a:buSzTx/>
              <a:buNone/>
              <a:defRPr sz="1800"/>
            </a:pPr>
            <a:r>
              <a:rPr sz="4000"/>
              <a:t>5.     </a:t>
            </a:r>
            <a:r>
              <a:rPr sz="4000"/>
              <a:t>Mission implementation, strategy and review</a:t>
            </a:r>
          </a:p>
          <a:p>
            <a:pPr lvl="4" marL="0" indent="0">
              <a:spcBef>
                <a:spcPts val="0"/>
              </a:spcBef>
              <a:buSzTx/>
              <a:buNone/>
              <a:defRPr sz="1800"/>
            </a:pPr>
            <a:r>
              <a:rPr sz="4000"/>
              <a:t>6.     </a:t>
            </a:r>
            <a:r>
              <a:rPr sz="4000"/>
              <a:t>Problem-framing or “sense-making”</a:t>
            </a:r>
          </a:p>
          <a:p>
            <a:pPr lvl="4" marL="0" indent="0">
              <a:spcBef>
                <a:spcPts val="0"/>
              </a:spcBef>
              <a:buSzTx/>
              <a:buNone/>
              <a:defRPr sz="1800"/>
            </a:pPr>
            <a:r>
              <a:rPr sz="4000"/>
              <a:t>7.     </a:t>
            </a:r>
            <a:r>
              <a:rPr sz="4000"/>
              <a:t>Organizational connectivity and networking</a:t>
            </a:r>
          </a:p>
          <a:p>
            <a:pPr lvl="4" marL="0" indent="0">
              <a:spcBef>
                <a:spcPts val="0"/>
              </a:spcBef>
              <a:buSzTx/>
              <a:buNone/>
              <a:defRPr sz="1800"/>
            </a:pPr>
            <a:r>
              <a:rPr sz="4000"/>
              <a:t>8.     </a:t>
            </a:r>
            <a:r>
              <a:rPr sz="4000"/>
              <a:t>Property oversight, expansion, and legal standing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2335" y="-1318542"/>
            <a:ext cx="13149470" cy="10114977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5667813" y="1021079"/>
            <a:ext cx="1201146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pc="-3000" sz="20000">
                <a:solidFill>
                  <a:srgbClr val="FFFFFF"/>
                </a:solidFill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3000" sz="20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1" name="Shape 91"/>
          <p:cNvSpPr/>
          <p:nvPr/>
        </p:nvSpPr>
        <p:spPr>
          <a:xfrm>
            <a:off x="4979195" y="1115059"/>
            <a:ext cx="307181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FF"/>
                </a:solidFill>
              </a:rPr>
              <a:t>Non-negotiable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xfrm>
            <a:off x="743883" y="4303521"/>
            <a:ext cx="11099805" cy="4618133"/>
          </a:xfrm>
          <a:prstGeom prst="rect">
            <a:avLst/>
          </a:prstGeom>
        </p:spPr>
        <p:txBody>
          <a:bodyPr/>
          <a:lstStyle/>
          <a:p>
            <a:pPr lvl="0" marL="0" indent="0" algn="ctr" defTabSz="405253">
              <a:spcBef>
                <a:spcPts val="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 Ask the </a:t>
            </a:r>
          </a:p>
          <a:p>
            <a:pPr lvl="0" marL="0" indent="0" algn="ctr" defTabSz="405253">
              <a:spcBef>
                <a:spcPts val="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"Right" questions.</a:t>
            </a:r>
          </a:p>
          <a:p>
            <a:pPr lvl="0" marL="0" indent="0" algn="ctr" defTabSz="405253">
              <a:spcBef>
                <a:spcPts val="0"/>
              </a:spcBef>
              <a:buSzTx/>
              <a:buNone/>
              <a:defRPr sz="1800"/>
            </a:pPr>
            <a:endParaRPr b="1" sz="54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algn="ctr" defTabSz="405253">
              <a:spcBef>
                <a:spcPts val="0"/>
              </a:spcBef>
              <a:buSzTx/>
              <a:buNone/>
              <a:defRPr sz="1800"/>
            </a:pPr>
            <a:r>
              <a:rPr i="1" sz="4000"/>
              <a:t>Nurture a culture of asking mission-driven </a:t>
            </a:r>
          </a:p>
          <a:p>
            <a:pPr lvl="0" marL="0" indent="0" algn="ctr" defTabSz="405253">
              <a:spcBef>
                <a:spcPts val="0"/>
              </a:spcBef>
              <a:buSzTx/>
              <a:buNone/>
              <a:defRPr sz="1800"/>
            </a:pPr>
            <a:r>
              <a:rPr i="1" sz="4000"/>
              <a:t> and sustainability QUESTIONS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5400000">
            <a:off x="-5287091" y="463916"/>
            <a:ext cx="11473500" cy="882577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547040" y="3012437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5000">
                <a:solidFill>
                  <a:srgbClr val="F1F3A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0">
                <a:solidFill>
                  <a:srgbClr val="F1F3AE"/>
                </a:solidFill>
              </a:rPr>
              <a:t>?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3580248" y="64849"/>
            <a:ext cx="9094087" cy="8800943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sz="3700"/>
          </a:p>
          <a:p>
            <a:pPr lvl="0" marL="0" indent="0">
              <a:spcBef>
                <a:spcPts val="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Questions</a:t>
            </a:r>
            <a:r>
              <a:rPr sz="4800"/>
              <a:t> such as: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sz="3700"/>
          </a:p>
          <a:p>
            <a:pPr lvl="0" marL="0" indent="0">
              <a:spcBef>
                <a:spcPts val="0"/>
              </a:spcBef>
              <a:buSzTx/>
              <a:buNone/>
              <a:defRPr sz="1800"/>
            </a:pPr>
            <a:r>
              <a:rPr sz="4000"/>
              <a:t>What is the</a:t>
            </a:r>
            <a:r>
              <a:rPr b="1" sz="4000">
                <a:latin typeface="+mj-lt"/>
                <a:ea typeface="+mj-ea"/>
                <a:cs typeface="+mj-cs"/>
                <a:sym typeface="Helvetica"/>
              </a:rPr>
              <a:t> most critical</a:t>
            </a:r>
            <a:r>
              <a:rPr sz="4000"/>
              <a:t> issue or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major concern facing the board?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sz="4000"/>
          </a:p>
          <a:p>
            <a:pPr lvl="0" marL="0" indent="0">
              <a:spcBef>
                <a:spcPts val="0"/>
              </a:spcBef>
              <a:buSzTx/>
              <a:buNone/>
              <a:defRPr sz="1800"/>
            </a:pPr>
            <a:r>
              <a:rPr sz="4000"/>
              <a:t>What legal documents need to</a:t>
            </a:r>
          </a:p>
          <a:p>
            <a:pPr lvl="0" marL="0" indent="0">
              <a:spcBef>
                <a:spcPts val="0"/>
              </a:spcBef>
              <a:buSzTx/>
              <a:buNone/>
              <a:defRPr sz="1800"/>
            </a:pPr>
            <a:r>
              <a:rPr sz="4000"/>
              <a:t>       </a:t>
            </a:r>
            <a:r>
              <a:rPr b="1" sz="4000">
                <a:latin typeface="+mj-lt"/>
                <a:ea typeface="+mj-ea"/>
                <a:cs typeface="+mj-cs"/>
                <a:sym typeface="Helvetica"/>
              </a:rPr>
              <a:t>reviewed</a:t>
            </a:r>
            <a:r>
              <a:rPr sz="4000"/>
              <a:t> at least annually?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sz="40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What three </a:t>
            </a:r>
            <a:r>
              <a:rPr b="1" sz="4000">
                <a:latin typeface="+mj-lt"/>
                <a:ea typeface="+mj-ea"/>
                <a:cs typeface="+mj-cs"/>
                <a:sym typeface="Helvetica"/>
              </a:rPr>
              <a:t>big ideas</a:t>
            </a:r>
            <a:r>
              <a:rPr sz="4000"/>
              <a:t> should the Board focus on for the next three years?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5400000">
            <a:off x="-5287091" y="463916"/>
            <a:ext cx="11473500" cy="882577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547038" y="3012437"/>
            <a:ext cx="2890798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5000">
                <a:solidFill>
                  <a:srgbClr val="F1F3A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0">
                <a:solidFill>
                  <a:srgbClr val="F1F3AE"/>
                </a:solidFill>
              </a:rPr>
              <a:t>?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xfrm>
            <a:off x="3604891" y="1338262"/>
            <a:ext cx="8825773" cy="7077076"/>
          </a:xfrm>
          <a:prstGeom prst="rect">
            <a:avLst/>
          </a:prstGeom>
        </p:spPr>
        <p:txBody>
          <a:bodyPr/>
          <a:lstStyle/>
          <a:p>
            <a:pPr lvl="0" marL="0" indent="0" algn="ctr" defTabSz="543305">
              <a:spcBef>
                <a:spcPts val="0"/>
              </a:spcBef>
              <a:buSzTx/>
              <a:buNone/>
              <a:defRPr sz="1800"/>
            </a:pPr>
            <a:r>
              <a:rPr b="1" sz="4000">
                <a:latin typeface="+mj-lt"/>
                <a:ea typeface="+mj-ea"/>
                <a:cs typeface="+mj-cs"/>
                <a:sym typeface="Helvetica"/>
              </a:rPr>
              <a:t>Who are we? </a:t>
            </a:r>
          </a:p>
          <a:p>
            <a:pPr lvl="0" marL="0" indent="0" algn="ctr" defTabSz="543305">
              <a:spcBef>
                <a:spcPts val="0"/>
              </a:spcBef>
              <a:buSzTx/>
              <a:buNone/>
              <a:defRPr sz="1800"/>
            </a:pPr>
            <a:r>
              <a:rPr sz="4000"/>
              <a:t>(What is our mission, vision, values?)</a:t>
            </a:r>
          </a:p>
          <a:p>
            <a:pPr lvl="0" marL="0" indent="0" algn="ctr" defTabSz="543305">
              <a:spcBef>
                <a:spcPts val="0"/>
              </a:spcBef>
              <a:buSzTx/>
              <a:buNone/>
              <a:defRPr sz="1800"/>
            </a:pPr>
            <a:endParaRPr sz="4000"/>
          </a:p>
          <a:p>
            <a:pPr lvl="0" marL="0" indent="0" algn="ctr" defTabSz="543305">
              <a:spcBef>
                <a:spcPts val="0"/>
              </a:spcBef>
              <a:buSzTx/>
              <a:buNone/>
              <a:defRPr sz="1800"/>
            </a:pPr>
            <a:r>
              <a:rPr b="1" sz="4000">
                <a:latin typeface="+mj-lt"/>
                <a:ea typeface="+mj-ea"/>
                <a:cs typeface="+mj-cs"/>
                <a:sym typeface="Helvetica"/>
              </a:rPr>
              <a:t>Where are we?</a:t>
            </a:r>
            <a:r>
              <a:rPr sz="4000"/>
              <a:t> </a:t>
            </a:r>
          </a:p>
          <a:p>
            <a:pPr lvl="0" marL="0" indent="0" algn="ctr" defTabSz="543305">
              <a:spcBef>
                <a:spcPts val="0"/>
              </a:spcBef>
              <a:buSzTx/>
              <a:buNone/>
              <a:defRPr sz="1800"/>
            </a:pPr>
            <a:r>
              <a:rPr sz="4000"/>
              <a:t>(Not a location on a map, but in the 'lifespan" of the organization)</a:t>
            </a:r>
          </a:p>
          <a:p>
            <a:pPr lvl="0" marL="0" indent="0" algn="ctr" defTabSz="543305">
              <a:spcBef>
                <a:spcPts val="0"/>
              </a:spcBef>
              <a:buSzTx/>
              <a:buNone/>
              <a:defRPr sz="1800"/>
            </a:pPr>
            <a:endParaRPr sz="4000"/>
          </a:p>
          <a:p>
            <a:pPr lvl="0" marL="0" indent="0" algn="ctr" defTabSz="543305">
              <a:spcBef>
                <a:spcPts val="0"/>
              </a:spcBef>
              <a:buSzTx/>
              <a:buNone/>
              <a:defRPr sz="1800"/>
            </a:pPr>
            <a:r>
              <a:rPr b="1" sz="4000">
                <a:latin typeface="+mj-lt"/>
                <a:ea typeface="+mj-ea"/>
                <a:cs typeface="+mj-cs"/>
                <a:sym typeface="Helvetica"/>
              </a:rPr>
              <a:t>Where are we going</a:t>
            </a:r>
            <a:r>
              <a:rPr sz="4000"/>
              <a:t> </a:t>
            </a:r>
          </a:p>
          <a:p>
            <a:pPr lvl="0" marL="0" indent="0" algn="ctr" defTabSz="543305">
              <a:spcBef>
                <a:spcPts val="0"/>
              </a:spcBef>
              <a:buSzTx/>
              <a:buNone/>
              <a:defRPr sz="1800"/>
            </a:pPr>
            <a:r>
              <a:rPr sz="4000"/>
              <a:t>(if we continue to do as we have done?)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5400000">
            <a:off x="-5287091" y="463916"/>
            <a:ext cx="11473500" cy="882577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547040" y="3012437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5000">
                <a:solidFill>
                  <a:srgbClr val="F1F3A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0">
                <a:solidFill>
                  <a:srgbClr val="F1F3AE"/>
                </a:solidFill>
              </a:rPr>
              <a:t>?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3332846" y="627794"/>
            <a:ext cx="8681365" cy="8498012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3800">
                <a:latin typeface="+mj-lt"/>
                <a:ea typeface="+mj-ea"/>
                <a:cs typeface="+mj-cs"/>
                <a:sym typeface="Helvetica"/>
              </a:rPr>
              <a:t>Where could we go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3800"/>
              <a:t>(with a Spirit-inspired vision and a unified board?)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sz="38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3800">
                <a:latin typeface="+mj-lt"/>
                <a:ea typeface="+mj-ea"/>
                <a:cs typeface="+mj-cs"/>
                <a:sym typeface="Helvetica"/>
              </a:rPr>
              <a:t>Why are we going "there?"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3800"/>
              <a:t>(What is our motivation for growth?)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sz="38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3800">
                <a:latin typeface="+mj-lt"/>
                <a:ea typeface="+mj-ea"/>
                <a:cs typeface="+mj-cs"/>
                <a:sym typeface="Helvetica"/>
              </a:rPr>
              <a:t>How long will it take to get there?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3800"/>
              <a:t>(Spiritual, human, financial resources needed?)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3800">
                <a:latin typeface="+mj-lt"/>
                <a:ea typeface="+mj-ea"/>
                <a:cs typeface="+mj-cs"/>
                <a:sym typeface="Helvetica"/>
              </a:rPr>
              <a:t>How will we know when we get there?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5400000">
            <a:off x="-5287091" y="463916"/>
            <a:ext cx="11473500" cy="882577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547040" y="3012437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5000">
                <a:solidFill>
                  <a:srgbClr val="F1F3A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0">
                <a:solidFill>
                  <a:srgbClr val="F1F3AE"/>
                </a:solidFill>
              </a:rPr>
              <a:t>?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3346844" y="1072017"/>
            <a:ext cx="9406498" cy="7792444"/>
          </a:xfrm>
          <a:prstGeom prst="rect">
            <a:avLst/>
          </a:prstGeom>
        </p:spPr>
        <p:txBody>
          <a:bodyPr/>
          <a:lstStyle/>
          <a:p>
            <a:pPr lvl="0" marL="0" indent="0" algn="ctr" defTabSz="549148">
              <a:spcBef>
                <a:spcPts val="0"/>
              </a:spcBef>
              <a:buSzTx/>
              <a:buNone/>
              <a:defRPr sz="1800"/>
            </a:pPr>
            <a:r>
              <a:rPr sz="5600"/>
              <a:t>What has </a:t>
            </a:r>
            <a:r>
              <a:rPr b="1" sz="5600">
                <a:latin typeface="+mj-lt"/>
                <a:ea typeface="+mj-ea"/>
                <a:cs typeface="+mj-cs"/>
                <a:sym typeface="Helvetica"/>
              </a:rPr>
              <a:t>changed significantly</a:t>
            </a:r>
            <a:r>
              <a:rPr sz="5600"/>
              <a:t> in the </a:t>
            </a:r>
            <a:r>
              <a:rPr b="1" sz="5600">
                <a:latin typeface="+mj-lt"/>
                <a:ea typeface="+mj-ea"/>
                <a:cs typeface="+mj-cs"/>
                <a:sym typeface="Helvetica"/>
              </a:rPr>
              <a:t>community</a:t>
            </a:r>
            <a:r>
              <a:rPr sz="5600"/>
              <a:t> to which the board must </a:t>
            </a:r>
            <a:r>
              <a:rPr b="1" sz="5600">
                <a:latin typeface="+mj-lt"/>
                <a:ea typeface="+mj-ea"/>
                <a:cs typeface="+mj-cs"/>
                <a:sym typeface="Helvetica"/>
              </a:rPr>
              <a:t>adjust</a:t>
            </a:r>
            <a:r>
              <a:rPr sz="5600"/>
              <a:t>, and  make appropriate </a:t>
            </a:r>
            <a:r>
              <a:rPr b="1" sz="5600">
                <a:latin typeface="+mj-lt"/>
                <a:ea typeface="+mj-ea"/>
                <a:cs typeface="+mj-cs"/>
                <a:sym typeface="Helvetica"/>
              </a:rPr>
              <a:t>transitions</a:t>
            </a:r>
            <a:r>
              <a:rPr sz="5600"/>
              <a:t>?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5400000">
            <a:off x="-5287091" y="463916"/>
            <a:ext cx="11473500" cy="882577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547040" y="3012437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5000">
                <a:solidFill>
                  <a:srgbClr val="F1F3AE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5000">
                <a:solidFill>
                  <a:srgbClr val="F1F3AE"/>
                </a:solidFill>
              </a:rPr>
              <a:t>?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2874116" y="-803237"/>
            <a:ext cx="9239147" cy="10565601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What </a:t>
            </a:r>
            <a:r>
              <a:rPr b="1" sz="4000">
                <a:latin typeface="+mj-lt"/>
                <a:ea typeface="+mj-ea"/>
                <a:cs typeface="+mj-cs"/>
                <a:sym typeface="Helvetica"/>
              </a:rPr>
              <a:t>one thing</a:t>
            </a:r>
            <a:r>
              <a:rPr sz="4000"/>
              <a:t>,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if we do not attend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to this  issue soon,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4000">
                <a:latin typeface="+mj-lt"/>
                <a:ea typeface="+mj-ea"/>
                <a:cs typeface="+mj-cs"/>
                <a:sym typeface="Helvetica"/>
              </a:rPr>
              <a:t>could create serious problems</a:t>
            </a:r>
            <a:r>
              <a:rPr sz="4000"/>
              <a:t>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for us in the near future?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sz="40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What </a:t>
            </a:r>
            <a:r>
              <a:rPr b="1" sz="4000">
                <a:latin typeface="+mj-lt"/>
                <a:ea typeface="+mj-ea"/>
                <a:cs typeface="+mj-cs"/>
                <a:sym typeface="Helvetica"/>
              </a:rPr>
              <a:t>fresh</a:t>
            </a:r>
            <a:r>
              <a:rPr sz="4000"/>
              <a:t>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revenue-generating </a:t>
            </a:r>
            <a:r>
              <a:rPr b="1" sz="4000">
                <a:latin typeface="+mj-lt"/>
                <a:ea typeface="+mj-ea"/>
                <a:cs typeface="+mj-cs"/>
                <a:sym typeface="Helvetica"/>
              </a:rPr>
              <a:t>options</a:t>
            </a:r>
            <a:r>
              <a:rPr sz="4000"/>
              <a:t>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are available to us to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 significantly </a:t>
            </a:r>
            <a:r>
              <a:rPr b="1" sz="4000">
                <a:latin typeface="+mj-lt"/>
                <a:ea typeface="+mj-ea"/>
                <a:cs typeface="+mj-cs"/>
                <a:sym typeface="Helvetica"/>
              </a:rPr>
              <a:t>increase revenue?</a:t>
            </a:r>
            <a:endParaRPr sz="40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sz="40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How can the </a:t>
            </a:r>
            <a:r>
              <a:rPr b="1" sz="4000">
                <a:latin typeface="+mj-lt"/>
                <a:ea typeface="+mj-ea"/>
                <a:cs typeface="+mj-cs"/>
                <a:sym typeface="Helvetica"/>
              </a:rPr>
              <a:t>MGRU</a:t>
            </a:r>
            <a:r>
              <a:rPr sz="4000"/>
              <a:t> model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for fund development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4000">
                <a:latin typeface="+mj-lt"/>
                <a:ea typeface="+mj-ea"/>
                <a:cs typeface="+mj-cs"/>
                <a:sym typeface="Helvetica"/>
              </a:rPr>
              <a:t>impact</a:t>
            </a:r>
            <a:r>
              <a:rPr sz="4000"/>
              <a:t> our organization?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64038" y="-32769"/>
            <a:ext cx="18612230" cy="10469379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>
            <p:ph type="body" idx="1"/>
          </p:nvPr>
        </p:nvSpPr>
        <p:spPr>
          <a:xfrm>
            <a:off x="5646339" y="159011"/>
            <a:ext cx="6922970" cy="9753601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3000">
                <a:solidFill>
                  <a:srgbClr val="FFFFFF"/>
                </a:solidFill>
              </a:rPr>
              <a:t>"</a:t>
            </a:r>
            <a:r>
              <a: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It is not the critic who counts</a:t>
            </a:r>
            <a:r>
              <a:rPr sz="3000">
                <a:solidFill>
                  <a:srgbClr val="FFFFFF"/>
                </a:solidFill>
              </a:rPr>
              <a:t>; not the man who points out how the strong man stumbles, or where the doer of deeds could have done them better. </a:t>
            </a:r>
            <a:r>
              <a: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The credit belongs to the man who is actually in the arena</a:t>
            </a:r>
            <a:r>
              <a:rPr sz="3000">
                <a:solidFill>
                  <a:srgbClr val="FFFFFF"/>
                </a:solidFill>
              </a:rPr>
              <a:t>, whose face is marred by dust and sweat and blood; who strives valiantly; ...who spends himself in a worthy cause; who at the best knows in the end the triumph of high achievement, and who at the worst, </a:t>
            </a:r>
            <a:r>
              <a: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if he fails, at least fails while daring greatly</a:t>
            </a:r>
            <a:r>
              <a:rPr sz="3000">
                <a:solidFill>
                  <a:srgbClr val="FFFFFF"/>
                </a:solidFill>
              </a:rPr>
              <a:t>, so that his place shall never be with those cold and timid souls who neither know victory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3000">
                <a:solidFill>
                  <a:srgbClr val="FFFFFF"/>
                </a:solidFill>
              </a:rPr>
              <a:t>nor defeat."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2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- </a:t>
            </a:r>
            <a:r>
              <a:rPr i="1" sz="2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Theodore Roosevelt, April 23, 1910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body" idx="1"/>
          </p:nvPr>
        </p:nvSpPr>
        <p:spPr>
          <a:xfrm>
            <a:off x="746211" y="-853444"/>
            <a:ext cx="10937790" cy="10873745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/>
            </a:pPr>
            <a:r>
              <a:rPr b="1" sz="3600">
                <a:latin typeface="+mj-lt"/>
                <a:ea typeface="+mj-ea"/>
                <a:cs typeface="+mj-cs"/>
                <a:sym typeface="Helvetica"/>
              </a:rPr>
              <a:t>               </a:t>
            </a:r>
            <a:r>
              <a:rPr b="1" i="1" sz="6300">
                <a:latin typeface="+mj-lt"/>
                <a:ea typeface="+mj-ea"/>
                <a:cs typeface="+mj-cs"/>
                <a:sym typeface="Helvetica"/>
              </a:rPr>
              <a:t>Guard  The  Agenda!</a:t>
            </a:r>
          </a:p>
          <a:p>
            <a:pPr lvl="0" marL="0" indent="0">
              <a:buSzTx/>
              <a:buNone/>
              <a:defRPr sz="1800"/>
            </a:pPr>
            <a:r>
              <a:rPr b="1" i="1" sz="6300">
                <a:latin typeface="+mj-lt"/>
                <a:ea typeface="+mj-ea"/>
                <a:cs typeface="+mj-cs"/>
                <a:sym typeface="Helvetica"/>
              </a:rPr>
              <a:t>              </a:t>
            </a:r>
            <a:r>
              <a:rPr b="1" i="1" sz="4000">
                <a:latin typeface="+mj-lt"/>
                <a:ea typeface="+mj-ea"/>
                <a:cs typeface="+mj-cs"/>
                <a:sym typeface="Helvetica"/>
              </a:rPr>
              <a:t>Items for Information</a:t>
            </a:r>
          </a:p>
          <a:p>
            <a:pPr lvl="0" marL="0" indent="0">
              <a:buSzTx/>
              <a:buNone/>
              <a:defRPr sz="1800"/>
            </a:pPr>
            <a:r>
              <a:rPr b="1" i="1" sz="4000">
                <a:latin typeface="+mj-lt"/>
                <a:ea typeface="+mj-ea"/>
                <a:cs typeface="+mj-cs"/>
                <a:sym typeface="Helvetica"/>
              </a:rPr>
              <a:t>                   </a:t>
            </a:r>
            <a:r>
              <a:rPr b="1" i="1" sz="4000">
                <a:latin typeface="+mj-lt"/>
                <a:ea typeface="+mj-ea"/>
                <a:cs typeface="+mj-cs"/>
                <a:sym typeface="Helvetica"/>
              </a:rPr>
              <a:t>   </a:t>
            </a:r>
            <a:r>
              <a:rPr b="1" i="1" sz="4000">
                <a:latin typeface="+mj-lt"/>
                <a:ea typeface="+mj-ea"/>
                <a:cs typeface="+mj-cs"/>
                <a:sym typeface="Helvetica"/>
              </a:rPr>
              <a:t>Items for Discussion</a:t>
            </a:r>
          </a:p>
          <a:p>
            <a:pPr lvl="0" marL="0" indent="0">
              <a:buSzTx/>
              <a:buNone/>
              <a:defRPr sz="1800"/>
            </a:pPr>
            <a:r>
              <a:rPr b="1" i="1" sz="4000">
                <a:latin typeface="+mj-lt"/>
                <a:ea typeface="+mj-ea"/>
                <a:cs typeface="+mj-cs"/>
                <a:sym typeface="Helvetica"/>
              </a:rPr>
              <a:t>                   </a:t>
            </a:r>
            <a:r>
              <a:rPr b="1" i="1" sz="4000">
                <a:latin typeface="+mj-lt"/>
                <a:ea typeface="+mj-ea"/>
                <a:cs typeface="+mj-cs"/>
                <a:sym typeface="Helvetica"/>
              </a:rPr>
              <a:t>  </a:t>
            </a:r>
            <a:r>
              <a:rPr b="1" i="1" sz="4000">
                <a:latin typeface="+mj-lt"/>
                <a:ea typeface="+mj-ea"/>
                <a:cs typeface="+mj-cs"/>
                <a:sym typeface="Helvetica"/>
              </a:rPr>
              <a:t> Items for Decision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2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335" y="-1496342"/>
            <a:ext cx="13149470" cy="10114977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5629712" y="805179"/>
            <a:ext cx="1145928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pc="-3000" sz="20000">
                <a:solidFill>
                  <a:srgbClr val="FFFFFF"/>
                </a:solidFill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3000" sz="20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8" name="Shape 118"/>
          <p:cNvSpPr/>
          <p:nvPr/>
        </p:nvSpPr>
        <p:spPr>
          <a:xfrm>
            <a:off x="4852193" y="835659"/>
            <a:ext cx="307181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FFFF"/>
                </a:solidFill>
              </a:rPr>
              <a:t>Non-negotiable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496997" y="3353112"/>
            <a:ext cx="11964787" cy="6767394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460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b="1" sz="4800">
                <a:latin typeface="+mj-lt"/>
                <a:ea typeface="+mj-ea"/>
                <a:cs typeface="+mj-cs"/>
                <a:sym typeface="Helvetica"/>
              </a:rPr>
              <a:t>Communicate in conflict situations </a:t>
            </a:r>
            <a:endParaRPr sz="48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with civility.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sz="46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b="1" sz="44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i="1" sz="4000"/>
              <a:t> </a:t>
            </a:r>
            <a:r>
              <a:rPr b="1" i="1" sz="4000">
                <a:latin typeface="+mj-lt"/>
                <a:ea typeface="+mj-ea"/>
                <a:cs typeface="+mj-cs"/>
                <a:sym typeface="Helvetica"/>
              </a:rPr>
              <a:t>Collisions</a:t>
            </a:r>
            <a:r>
              <a:rPr i="1" sz="4000"/>
              <a:t> occur over vision, values, traditions, plans and …!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i="1" sz="40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i="1" sz="4000"/>
              <a:t>“Anchors are needed…!”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body" idx="1"/>
          </p:nvPr>
        </p:nvSpPr>
        <p:spPr>
          <a:xfrm>
            <a:off x="128850" y="115990"/>
            <a:ext cx="12875949" cy="7640747"/>
          </a:xfrm>
          <a:prstGeom prst="rect">
            <a:avLst/>
          </a:prstGeom>
        </p:spPr>
        <p:txBody>
          <a:bodyPr/>
          <a:lstStyle/>
          <a:p>
            <a:pPr lvl="0" marL="0" indent="787400">
              <a:spcBef>
                <a:spcPts val="3200"/>
              </a:spcBef>
              <a:buSzTx/>
              <a:buNone/>
              <a:defRPr sz="1800"/>
            </a:pPr>
            <a:r>
              <a:rPr b="1" sz="4700">
                <a:latin typeface="+mj-lt"/>
                <a:ea typeface="+mj-ea"/>
                <a:cs typeface="+mj-cs"/>
                <a:sym typeface="Helvetica"/>
              </a:rPr>
              <a:t>Speak Gracefully.</a:t>
            </a:r>
            <a:r>
              <a:rPr sz="4700"/>
              <a:t> </a:t>
            </a:r>
            <a:r>
              <a:rPr sz="4000"/>
              <a:t>Watch the words you speak.</a:t>
            </a:r>
            <a:endParaRPr sz="4000"/>
          </a:p>
          <a:p>
            <a:pPr lvl="0" marL="0" indent="787400">
              <a:spcBef>
                <a:spcPts val="3200"/>
              </a:spcBef>
              <a:buSzTx/>
              <a:buNone/>
              <a:defRPr sz="1800"/>
            </a:pPr>
            <a:endParaRPr sz="4700"/>
          </a:p>
          <a:p>
            <a:pPr lvl="0" marL="0" indent="787400">
              <a:spcBef>
                <a:spcPts val="3200"/>
              </a:spcBef>
              <a:buSzTx/>
              <a:buNone/>
              <a:defRPr sz="1800"/>
            </a:pPr>
            <a:r>
              <a:rPr b="1" sz="4700">
                <a:latin typeface="+mj-lt"/>
                <a:ea typeface="+mj-ea"/>
                <a:cs typeface="+mj-cs"/>
                <a:sym typeface="Helvetica"/>
              </a:rPr>
              <a:t>Listen Intently.</a:t>
            </a:r>
            <a:r>
              <a:rPr sz="4700"/>
              <a:t> </a:t>
            </a:r>
            <a:r>
              <a:rPr sz="4000"/>
              <a:t>Seek first to understand.</a:t>
            </a:r>
            <a:endParaRPr sz="4000"/>
          </a:p>
          <a:p>
            <a:pPr lvl="0" marL="0" indent="787400">
              <a:spcBef>
                <a:spcPts val="3200"/>
              </a:spcBef>
              <a:buSzTx/>
              <a:buNone/>
              <a:defRPr sz="1800"/>
            </a:pPr>
            <a:endParaRPr sz="4700"/>
          </a:p>
          <a:p>
            <a:pPr lvl="0" marL="0" indent="787400">
              <a:spcBef>
                <a:spcPts val="320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Forgive Freely</a:t>
            </a:r>
            <a:r>
              <a:rPr sz="4800"/>
              <a:t>. </a:t>
            </a:r>
            <a:r>
              <a:rPr sz="4000"/>
              <a:t>Be proactive in extending forgiveness.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body" idx="1"/>
          </p:nvPr>
        </p:nvSpPr>
        <p:spPr>
          <a:xfrm>
            <a:off x="331331" y="202071"/>
            <a:ext cx="12498600" cy="7607697"/>
          </a:xfrm>
          <a:prstGeom prst="rect">
            <a:avLst/>
          </a:prstGeom>
        </p:spPr>
        <p:txBody>
          <a:bodyPr/>
          <a:lstStyle/>
          <a:p>
            <a:pPr lvl="0" marL="0" indent="300035" defTabSz="438150">
              <a:spcBef>
                <a:spcPts val="1900"/>
              </a:spcBef>
              <a:buSzTx/>
              <a:buNone/>
              <a:defRPr sz="1800"/>
            </a:pPr>
            <a:r>
              <a:rPr b="1" sz="4500">
                <a:latin typeface="+mj-lt"/>
                <a:ea typeface="+mj-ea"/>
                <a:cs typeface="+mj-cs"/>
                <a:sym typeface="Helvetica"/>
              </a:rPr>
              <a:t>Care deeply</a:t>
            </a:r>
            <a:r>
              <a:rPr sz="4500"/>
              <a:t>. </a:t>
            </a:r>
            <a:r>
              <a:rPr sz="4000"/>
              <a:t>Value people, not power.</a:t>
            </a:r>
          </a:p>
          <a:p>
            <a:pPr lvl="0" marL="2205035" indent="-1905000" defTabSz="438150">
              <a:spcBef>
                <a:spcPts val="1900"/>
              </a:spcBef>
              <a:buSzPct val="100000"/>
              <a:buFont typeface="Helvetica"/>
              <a:buAutoNum type="arabicPeriod" startAt="4"/>
              <a:defRPr sz="1800"/>
            </a:pPr>
            <a:endParaRPr b="1" sz="4500">
              <a:latin typeface="+mj-lt"/>
              <a:ea typeface="+mj-ea"/>
              <a:cs typeface="+mj-cs"/>
              <a:sym typeface="Helvetica"/>
            </a:endParaRPr>
          </a:p>
          <a:p>
            <a:pPr lvl="0" marL="0" indent="300035" defTabSz="438150">
              <a:spcBef>
                <a:spcPts val="1900"/>
              </a:spcBef>
              <a:buSzTx/>
              <a:buNone/>
              <a:defRPr sz="1800"/>
            </a:pPr>
            <a:r>
              <a:rPr b="1" sz="4500">
                <a:latin typeface="+mj-lt"/>
                <a:ea typeface="+mj-ea"/>
                <a:cs typeface="+mj-cs"/>
                <a:sym typeface="Helvetica"/>
              </a:rPr>
              <a:t>Plan Decisively.</a:t>
            </a:r>
            <a:r>
              <a:rPr sz="4500"/>
              <a:t> </a:t>
            </a:r>
            <a:r>
              <a:rPr sz="4000"/>
              <a:t>Combine clear vision and deep humility with intense resolve.</a:t>
            </a:r>
          </a:p>
          <a:p>
            <a:pPr lvl="0" marL="2205035" indent="-1905000" defTabSz="438150">
              <a:spcBef>
                <a:spcPts val="1900"/>
              </a:spcBef>
              <a:buSzPct val="100000"/>
              <a:buAutoNum type="arabicPeriod" startAt="6"/>
              <a:defRPr sz="1800"/>
            </a:pPr>
            <a:endParaRPr sz="4500"/>
          </a:p>
          <a:p>
            <a:pPr lvl="0" marL="0" indent="300035" defTabSz="438150">
              <a:spcBef>
                <a:spcPts val="1900"/>
              </a:spcBef>
              <a:buSzTx/>
              <a:buNone/>
              <a:defRPr sz="1800"/>
            </a:pPr>
            <a:r>
              <a:rPr b="1" sz="4500">
                <a:latin typeface="+mj-lt"/>
                <a:ea typeface="+mj-ea"/>
                <a:cs typeface="+mj-cs"/>
                <a:sym typeface="Helvetica"/>
              </a:rPr>
              <a:t>Focus</a:t>
            </a:r>
            <a:r>
              <a:rPr sz="4500"/>
              <a:t> on change in </a:t>
            </a:r>
            <a:r>
              <a:rPr i="1" sz="4500"/>
              <a:t>yourself </a:t>
            </a:r>
          </a:p>
          <a:p>
            <a:pPr lvl="0" marL="0" indent="300035" defTabSz="438150">
              <a:spcBef>
                <a:spcPts val="1900"/>
              </a:spcBef>
              <a:buSzTx/>
              <a:buNone/>
              <a:defRPr sz="1800"/>
            </a:pPr>
            <a:r>
              <a:rPr sz="4500"/>
              <a:t>           even as you seek for change in others.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body" idx="1"/>
          </p:nvPr>
        </p:nvSpPr>
        <p:spPr>
          <a:xfrm>
            <a:off x="2885894" y="401274"/>
            <a:ext cx="8489914" cy="8508663"/>
          </a:xfrm>
          <a:prstGeom prst="rect">
            <a:avLst/>
          </a:prstGeom>
        </p:spPr>
        <p:txBody>
          <a:bodyPr/>
          <a:lstStyle/>
          <a:p>
            <a:pPr lvl="0" marL="0" indent="0" defTabSz="288713">
              <a:spcBef>
                <a:spcPts val="0"/>
              </a:spcBef>
              <a:buSzTx/>
              <a:buNone/>
              <a:defRPr sz="1800"/>
            </a:pPr>
            <a:r>
              <a:rPr b="1" sz="3700">
                <a:latin typeface="+mj-lt"/>
                <a:ea typeface="+mj-ea"/>
                <a:cs typeface="+mj-cs"/>
                <a:sym typeface="Helvetica"/>
              </a:rPr>
              <a:t>Vigorously discuss policy options and make decisions within board meetings!</a:t>
            </a:r>
            <a:endParaRPr sz="1600"/>
          </a:p>
          <a:p>
            <a:pPr lvl="0" marL="0" indent="0" defTabSz="288713">
              <a:spcBef>
                <a:spcPts val="0"/>
              </a:spcBef>
              <a:buSzTx/>
              <a:buNone/>
              <a:defRPr sz="1800"/>
            </a:pPr>
            <a:endParaRPr b="1" sz="37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defTabSz="288713">
              <a:spcBef>
                <a:spcPts val="0"/>
              </a:spcBef>
              <a:buSzTx/>
              <a:buNone/>
              <a:defRPr sz="1800"/>
            </a:pPr>
            <a:r>
              <a:rPr b="1" sz="3700">
                <a:latin typeface="+mj-lt"/>
                <a:ea typeface="+mj-ea"/>
                <a:cs typeface="+mj-cs"/>
                <a:sym typeface="Helvetica"/>
              </a:rPr>
              <a:t> Communicate board action </a:t>
            </a:r>
            <a:endParaRPr sz="1600"/>
          </a:p>
          <a:p>
            <a:pPr lvl="0" marL="0" indent="0" defTabSz="288713">
              <a:spcBef>
                <a:spcPts val="0"/>
              </a:spcBef>
              <a:buSzTx/>
              <a:buNone/>
              <a:defRPr sz="1800"/>
            </a:pPr>
            <a:r>
              <a:rPr b="1" sz="3700">
                <a:latin typeface="+mj-lt"/>
                <a:ea typeface="+mj-ea"/>
                <a:cs typeface="+mj-cs"/>
                <a:sym typeface="Helvetica"/>
              </a:rPr>
              <a:t> outside of board meetings  </a:t>
            </a:r>
            <a:endParaRPr sz="1600"/>
          </a:p>
          <a:p>
            <a:pPr lvl="0" marL="0" indent="0" defTabSz="288713">
              <a:spcBef>
                <a:spcPts val="0"/>
              </a:spcBef>
              <a:buSzTx/>
              <a:buNone/>
              <a:defRPr sz="1800"/>
            </a:pPr>
            <a:r>
              <a:rPr b="1" sz="3700">
                <a:latin typeface="+mj-lt"/>
                <a:ea typeface="+mj-ea"/>
                <a:cs typeface="+mj-cs"/>
                <a:sym typeface="Helvetica"/>
              </a:rPr>
              <a:t> with unified support!</a:t>
            </a:r>
            <a:endParaRPr sz="1600"/>
          </a:p>
          <a:p>
            <a:pPr lvl="0" marL="0" indent="0" defTabSz="288713">
              <a:spcBef>
                <a:spcPts val="0"/>
              </a:spcBef>
              <a:buSzTx/>
              <a:buNone/>
              <a:defRPr sz="1800"/>
            </a:pPr>
            <a:endParaRPr b="1" sz="37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defTabSz="288713">
              <a:spcBef>
                <a:spcPts val="0"/>
              </a:spcBef>
              <a:buSzTx/>
              <a:buNone/>
              <a:defRPr sz="1800"/>
            </a:pPr>
            <a:r>
              <a:rPr b="1" sz="3700">
                <a:latin typeface="+mj-lt"/>
                <a:ea typeface="+mj-ea"/>
                <a:cs typeface="+mj-cs"/>
                <a:sym typeface="Helvetica"/>
              </a:rPr>
              <a:t>Keep confidential conversations,</a:t>
            </a:r>
            <a:endParaRPr sz="1600"/>
          </a:p>
          <a:p>
            <a:pPr lvl="0" marL="0" indent="0" defTabSz="288713">
              <a:spcBef>
                <a:spcPts val="0"/>
              </a:spcBef>
              <a:buSzTx/>
              <a:buNone/>
              <a:defRPr sz="1800"/>
            </a:pPr>
            <a:r>
              <a:rPr b="1" sz="3700">
                <a:latin typeface="+mj-lt"/>
                <a:ea typeface="+mj-ea"/>
                <a:cs typeface="+mj-cs"/>
                <a:sym typeface="Helvetica"/>
              </a:rPr>
              <a:t>          CONFIDENTIAL!</a:t>
            </a:r>
            <a:endParaRPr sz="1600"/>
          </a:p>
          <a:p>
            <a:pPr lvl="0" marL="0" indent="0" defTabSz="288713">
              <a:spcBef>
                <a:spcPts val="0"/>
              </a:spcBef>
              <a:buSzTx/>
              <a:buNone/>
              <a:defRPr sz="1800"/>
            </a:pPr>
            <a:endParaRPr b="1" sz="37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defTabSz="288713">
              <a:spcBef>
                <a:spcPts val="0"/>
              </a:spcBef>
              <a:buSzTx/>
              <a:buNone/>
              <a:defRPr sz="1800"/>
            </a:pPr>
            <a:r>
              <a:rPr b="1" sz="3700">
                <a:latin typeface="+mj-lt"/>
                <a:ea typeface="+mj-ea"/>
                <a:cs typeface="+mj-cs"/>
                <a:sym typeface="Helvetica"/>
              </a:rPr>
              <a:t>Accept board decisions...!</a:t>
            </a:r>
            <a:endParaRPr sz="1600"/>
          </a:p>
          <a:p>
            <a:pPr lvl="0" marL="0" indent="0" defTabSz="288713">
              <a:spcBef>
                <a:spcPts val="0"/>
              </a:spcBef>
              <a:buSzTx/>
              <a:buNone/>
              <a:defRPr sz="1800"/>
            </a:pPr>
            <a:endParaRPr b="1" sz="37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defTabSz="288713">
              <a:spcBef>
                <a:spcPts val="0"/>
              </a:spcBef>
              <a:buSzTx/>
              <a:buNone/>
              <a:defRPr sz="1800"/>
            </a:pPr>
            <a:r>
              <a:rPr b="1" sz="3700">
                <a:latin typeface="+mj-lt"/>
                <a:ea typeface="+mj-ea"/>
                <a:cs typeface="+mj-cs"/>
                <a:sym typeface="Helvetica"/>
              </a:rPr>
              <a:t>Fiercely guard a reliable word!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body" idx="1"/>
          </p:nvPr>
        </p:nvSpPr>
        <p:spPr>
          <a:xfrm>
            <a:off x="586738" y="1664623"/>
            <a:ext cx="11099805" cy="7262615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6000"/>
              <a:t>These values</a:t>
            </a:r>
            <a:r>
              <a:rPr i="1" sz="6000"/>
              <a:t>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8000">
                <a:latin typeface="+mj-lt"/>
                <a:ea typeface="+mj-ea"/>
                <a:cs typeface="+mj-cs"/>
                <a:sym typeface="Helvetica"/>
              </a:rPr>
              <a:t>CHARACTERIZE</a:t>
            </a:r>
            <a:r>
              <a:rPr i="1" sz="6000"/>
              <a:t>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i="1" sz="6000"/>
              <a:t>us at our best, </a:t>
            </a:r>
            <a:r>
              <a:rPr sz="6000"/>
              <a:t>and they</a:t>
            </a:r>
            <a:r>
              <a:rPr i="1" sz="6000"/>
              <a:t>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8000">
                <a:latin typeface="+mj-lt"/>
                <a:ea typeface="+mj-ea"/>
                <a:cs typeface="+mj-cs"/>
                <a:sym typeface="Helvetica"/>
              </a:rPr>
              <a:t>CONVICT</a:t>
            </a:r>
            <a:r>
              <a:rPr i="1" sz="6000"/>
              <a:t>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i="1" sz="6000"/>
              <a:t>us at our worst.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6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437" y="-1385906"/>
            <a:ext cx="13129674" cy="1009974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5002346" y="523758"/>
            <a:ext cx="2151267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pc="-3000" sz="20000">
                <a:solidFill>
                  <a:srgbClr val="FFFFFF"/>
                </a:solidFill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3000" sz="20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473092" y="2620010"/>
            <a:ext cx="12058617" cy="7334092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Embrace assessment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of prior board decisions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in light of present realities.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sz="6000"/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Review and Revise, as needed,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 decision-making in shaping financial and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000"/>
              <a:t> organizational development strategies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142740" y="1517140"/>
            <a:ext cx="6718978" cy="6718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EEDE91"/>
            </a:solidFill>
            <a:round/>
          </a:ln>
        </p:spPr>
        <p:txBody>
          <a:bodyPr lIns="0" tIns="0" rIns="0" bIns="0" anchor="ctr"/>
          <a:lstStyle/>
          <a:p>
            <a:pPr lvl="0"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5201920" y="866986"/>
            <a:ext cx="2600962" cy="1300482"/>
          </a:xfrm>
          <a:prstGeom prst="rect">
            <a:avLst/>
          </a:prstGeom>
          <a:solidFill>
            <a:srgbClr val="EEDDAB"/>
          </a:solidFill>
          <a:ln w="127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5" name="Shape 135"/>
          <p:cNvSpPr/>
          <p:nvPr/>
        </p:nvSpPr>
        <p:spPr>
          <a:xfrm>
            <a:off x="5201920" y="7586133"/>
            <a:ext cx="2600962" cy="1300482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866986" y="4226559"/>
            <a:ext cx="2709335" cy="1300482"/>
          </a:xfrm>
          <a:prstGeom prst="rect">
            <a:avLst/>
          </a:prstGeom>
          <a:solidFill>
            <a:srgbClr val="EEDDAB"/>
          </a:solidFill>
          <a:ln w="127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" name="Shape 137"/>
          <p:cNvSpPr/>
          <p:nvPr/>
        </p:nvSpPr>
        <p:spPr>
          <a:xfrm>
            <a:off x="5852159" y="2167465"/>
            <a:ext cx="2" cy="1950722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38" name="Shape 138"/>
          <p:cNvSpPr/>
          <p:nvPr/>
        </p:nvSpPr>
        <p:spPr>
          <a:xfrm flipV="1">
            <a:off x="7152639" y="2275838"/>
            <a:ext cx="2" cy="1950724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39" name="Shape 139"/>
          <p:cNvSpPr/>
          <p:nvPr/>
        </p:nvSpPr>
        <p:spPr>
          <a:xfrm>
            <a:off x="5852159" y="5527038"/>
            <a:ext cx="2" cy="1950724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40" name="Shape 140"/>
          <p:cNvSpPr/>
          <p:nvPr/>
        </p:nvSpPr>
        <p:spPr>
          <a:xfrm flipV="1">
            <a:off x="7152639" y="5635413"/>
            <a:ext cx="2" cy="1950722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41" name="Shape 141"/>
          <p:cNvSpPr/>
          <p:nvPr/>
        </p:nvSpPr>
        <p:spPr>
          <a:xfrm flipH="1">
            <a:off x="3684692" y="4551679"/>
            <a:ext cx="1517228" cy="2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42" name="Shape 142"/>
          <p:cNvSpPr/>
          <p:nvPr/>
        </p:nvSpPr>
        <p:spPr>
          <a:xfrm>
            <a:off x="3576320" y="5201920"/>
            <a:ext cx="1517228" cy="2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43" name="Shape 143"/>
          <p:cNvSpPr/>
          <p:nvPr/>
        </p:nvSpPr>
        <p:spPr>
          <a:xfrm flipH="1">
            <a:off x="8019626" y="4551679"/>
            <a:ext cx="1517229" cy="2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44" name="Shape 144"/>
          <p:cNvSpPr/>
          <p:nvPr/>
        </p:nvSpPr>
        <p:spPr>
          <a:xfrm>
            <a:off x="7802880" y="5201920"/>
            <a:ext cx="1517229" cy="2"/>
          </a:xfrm>
          <a:prstGeom prst="line">
            <a:avLst/>
          </a:prstGeom>
          <a:ln w="12700">
            <a:solidFill>
              <a:srgbClr val="FFFFFF"/>
            </a:solidFill>
            <a:round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45" name="Shape 145"/>
          <p:cNvSpPr/>
          <p:nvPr/>
        </p:nvSpPr>
        <p:spPr>
          <a:xfrm>
            <a:off x="5331742" y="899865"/>
            <a:ext cx="2341317" cy="1242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lvl="0" defTabSz="914400">
              <a:defRPr sz="1800"/>
            </a:pPr>
            <a:r>
              <a:rPr b="1">
                <a:uFill>
                  <a:solidFill/>
                </a:uFill>
              </a:rPr>
              <a:t>1. Understand your mission:</a:t>
            </a: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buClr>
                <a:srgbClr val="000000"/>
              </a:buClr>
              <a:buSzPct val="100000"/>
              <a:buFont typeface="Times New Roman"/>
              <a:buChar char="•"/>
              <a:defRPr sz="1800"/>
            </a:pPr>
            <a:endParaRPr b="1" sz="1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r>
              <a:rPr b="1" sz="1400">
                <a:uFill>
                  <a:solidFill/>
                </a:uFill>
              </a:rPr>
              <a:t>OVERARCHING</a:t>
            </a:r>
            <a:endParaRPr b="1" sz="1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r>
              <a:rPr b="1" sz="1400">
                <a:uFill>
                  <a:solidFill/>
                </a:uFill>
              </a:rPr>
              <a:t>MISSION STATEMENT</a:t>
            </a:r>
          </a:p>
        </p:txBody>
      </p:sp>
      <p:sp>
        <p:nvSpPr>
          <p:cNvPr id="146" name="Shape 146"/>
          <p:cNvSpPr/>
          <p:nvPr/>
        </p:nvSpPr>
        <p:spPr>
          <a:xfrm>
            <a:off x="5201919" y="7611109"/>
            <a:ext cx="2600962" cy="1242625"/>
          </a:xfrm>
          <a:prstGeom prst="rect">
            <a:avLst/>
          </a:prstGeom>
          <a:solidFill>
            <a:srgbClr val="EEDDA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lvl="0" defTabSz="914400">
              <a:defRPr sz="1800"/>
            </a:pPr>
            <a:r>
              <a:rPr b="1">
                <a:uFill>
                  <a:solidFill/>
                </a:uFill>
              </a:rPr>
              <a:t>3. Develop your goals:</a:t>
            </a: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r>
              <a:rPr b="1" sz="1400">
                <a:uFill>
                  <a:solidFill/>
                </a:uFill>
              </a:rPr>
              <a:t>PERSONAL/</a:t>
            </a:r>
            <a:endParaRPr b="1" sz="1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r>
              <a:rPr b="1" sz="1400">
                <a:uFill>
                  <a:solidFill/>
                </a:uFill>
              </a:rPr>
              <a:t>PROFESSIONAL</a:t>
            </a:r>
            <a:endParaRPr b="1" sz="1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r>
              <a:rPr b="1" sz="1400">
                <a:uFill>
                  <a:solidFill/>
                </a:uFill>
              </a:rPr>
              <a:t>GROWTH GOALS</a:t>
            </a:r>
          </a:p>
        </p:txBody>
      </p:sp>
      <p:sp>
        <p:nvSpPr>
          <p:cNvPr id="147" name="Shape 147"/>
          <p:cNvSpPr/>
          <p:nvPr/>
        </p:nvSpPr>
        <p:spPr>
          <a:xfrm>
            <a:off x="886036" y="4230087"/>
            <a:ext cx="2709335" cy="1242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lvl="0" defTabSz="914400">
              <a:defRPr sz="1800"/>
            </a:pPr>
            <a:r>
              <a:rPr b="1">
                <a:uFill>
                  <a:solidFill/>
                </a:uFill>
              </a:rPr>
              <a:t>4. Implement your plan:</a:t>
            </a: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r>
              <a:rPr b="1" sz="1400">
                <a:uFill>
                  <a:solidFill/>
                </a:uFill>
              </a:rPr>
              <a:t>COMPREHENSIVE</a:t>
            </a:r>
            <a:endParaRPr b="1" sz="1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r>
              <a:rPr b="1" sz="1400">
                <a:uFill>
                  <a:solidFill/>
                </a:uFill>
              </a:rPr>
              <a:t>IMPLEMENTATION</a:t>
            </a:r>
            <a:endParaRPr b="1" sz="1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r>
              <a:rPr b="1" sz="1400">
                <a:uFill>
                  <a:solidFill/>
                </a:uFill>
              </a:rPr>
              <a:t>PLAN</a:t>
            </a:r>
          </a:p>
        </p:txBody>
      </p:sp>
      <p:sp>
        <p:nvSpPr>
          <p:cNvPr id="148" name="Shape 148"/>
          <p:cNvSpPr/>
          <p:nvPr/>
        </p:nvSpPr>
        <p:spPr>
          <a:xfrm>
            <a:off x="5093546" y="4226559"/>
            <a:ext cx="2817709" cy="1300482"/>
          </a:xfrm>
          <a:prstGeom prst="rect">
            <a:avLst/>
          </a:prstGeom>
          <a:solidFill>
            <a:srgbClr val="EEDDAB"/>
          </a:solidFill>
          <a:ln w="127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5099896" y="4303466"/>
            <a:ext cx="2817709" cy="1090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lvl="0" defTabSz="914400">
              <a:defRPr sz="1800"/>
            </a:pPr>
            <a:r>
              <a:rPr b="1">
                <a:uFill>
                  <a:solidFill/>
                </a:uFill>
              </a:rPr>
              <a:t>Continually review </a:t>
            </a: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r>
              <a:rPr b="1">
                <a:uFill>
                  <a:solidFill/>
                </a:uFill>
              </a:rPr>
              <a:t>and revise your strategy:</a:t>
            </a: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r>
              <a:rPr b="1" sz="1400">
                <a:uFill>
                  <a:solidFill/>
                </a:uFill>
              </a:rPr>
              <a:t>REVIEW AND  REVISE</a:t>
            </a:r>
          </a:p>
        </p:txBody>
      </p:sp>
      <p:pic>
        <p:nvPicPr>
          <p:cNvPr id="150" name="image14.png" descr="TITL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6827518"/>
            <a:ext cx="2926083" cy="292608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9428480" y="4226559"/>
            <a:ext cx="2709335" cy="1300482"/>
          </a:xfrm>
          <a:prstGeom prst="rect">
            <a:avLst/>
          </a:prstGeom>
          <a:solidFill>
            <a:srgbClr val="EEDDAB"/>
          </a:solidFill>
          <a:ln w="127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9244330" y="4223738"/>
            <a:ext cx="2709335" cy="1306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062" tIns="18062" rIns="18062" bIns="18062">
            <a:spAutoFit/>
          </a:bodyPr>
          <a:lstStyle/>
          <a:p>
            <a:pPr lvl="0" defTabSz="914400">
              <a:defRPr sz="1800"/>
            </a:pPr>
            <a:r>
              <a:rPr b="1">
                <a:uFill>
                  <a:solidFill/>
                </a:uFill>
              </a:rPr>
              <a:t>2. Assess your situation:</a:t>
            </a: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endParaRPr b="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r>
              <a:rPr b="1" sz="1400">
                <a:uFill>
                  <a:solidFill/>
                </a:uFill>
              </a:rPr>
              <a:t>SITUATION</a:t>
            </a:r>
            <a:endParaRPr b="1" sz="14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 defTabSz="914400">
              <a:defRPr sz="1800"/>
            </a:pPr>
            <a:r>
              <a:rPr b="1" sz="1400">
                <a:uFill>
                  <a:solidFill/>
                </a:uFill>
              </a:rPr>
              <a:t>ASSESSMENT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after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after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after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9"/>
      <p:bldP build="whole" bldLvl="1" animBg="1" rev="0" advAuto="0" spid="138" grpId="7"/>
      <p:bldP build="whole" bldLvl="1" animBg="1" rev="0" advAuto="0" spid="145" grpId="1"/>
      <p:bldP build="whole" bldLvl="1" animBg="1" rev="0" advAuto="0" spid="140" grpId="10"/>
      <p:bldP build="whole" bldLvl="1" animBg="1" rev="0" advAuto="0" spid="141" grpId="13"/>
      <p:bldP build="whole" bldLvl="1" animBg="1" rev="0" advAuto="0" spid="149" grpId="5"/>
      <p:bldP build="whole" bldLvl="1" animBg="1" rev="0" advAuto="0" spid="152" grpId="2"/>
      <p:bldP build="whole" bldLvl="1" animBg="1" rev="0" advAuto="0" spid="147" grpId="4"/>
      <p:bldP build="whole" bldLvl="1" animBg="1" rev="0" advAuto="0" spid="139" grpId="11"/>
      <p:bldP build="whole" bldLvl="1" animBg="1" rev="0" advAuto="0" spid="142" grpId="12"/>
      <p:bldP build="whole" bldLvl="1" animBg="1" rev="0" advAuto="0" spid="143" grpId="8"/>
      <p:bldP build="whole" bldLvl="1" animBg="1" rev="0" advAuto="0" spid="137" grpId="6"/>
      <p:bldP build="whole" bldLvl="1" animBg="1" rev="0" advAuto="0" spid="146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433" y="-1681172"/>
            <a:ext cx="13149470" cy="1011497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>
            <p:ph type="body" idx="1"/>
          </p:nvPr>
        </p:nvSpPr>
        <p:spPr>
          <a:xfrm>
            <a:off x="417790" y="1640551"/>
            <a:ext cx="11915220" cy="7207292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b="1" sz="45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b="1" sz="45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b="1" sz="48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Connect Board Decision-making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to Capacity Building and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 Organizational Sustainability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endParaRPr b="1" sz="45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500">
                <a:latin typeface="+mj-lt"/>
                <a:ea typeface="+mj-ea"/>
                <a:cs typeface="+mj-cs"/>
                <a:sym typeface="Helvetica"/>
              </a:rPr>
              <a:t>Map a compelling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500">
                <a:latin typeface="+mj-lt"/>
                <a:ea typeface="+mj-ea"/>
                <a:cs typeface="+mj-cs"/>
                <a:sym typeface="Helvetica"/>
              </a:rPr>
              <a:t>CASE FOR SUPPORT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4500">
                <a:latin typeface="+mj-lt"/>
                <a:ea typeface="+mj-ea"/>
                <a:cs typeface="+mj-cs"/>
                <a:sym typeface="Helvetica"/>
              </a:rPr>
              <a:t>through forward-looking board policies</a:t>
            </a:r>
          </a:p>
        </p:txBody>
      </p:sp>
      <p:sp>
        <p:nvSpPr>
          <p:cNvPr id="156" name="Shape 156"/>
          <p:cNvSpPr/>
          <p:nvPr/>
        </p:nvSpPr>
        <p:spPr>
          <a:xfrm>
            <a:off x="4857159" y="1158778"/>
            <a:ext cx="329048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200">
                <a:solidFill>
                  <a:srgbClr val="FFFFFF"/>
                </a:solidFill>
              </a:rPr>
              <a:t>Final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lvl="0">
              <a:defRPr sz="1800"/>
            </a:pPr>
            <a:r>
              <a:rPr b="1" sz="3200">
                <a:solidFill>
                  <a:srgbClr val="FFFFFF"/>
                </a:solidFill>
              </a:rPr>
              <a:t>Non-negotiable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642741" y="1627702"/>
            <a:ext cx="10130598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2179201" y="1806555"/>
            <a:ext cx="9057680" cy="6286503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5300"/>
              <a:t>Board members take the lead in both </a:t>
            </a:r>
            <a:r>
              <a:rPr b="1" sz="5300">
                <a:latin typeface="+mj-lt"/>
                <a:ea typeface="+mj-ea"/>
                <a:cs typeface="+mj-cs"/>
                <a:sym typeface="Helvetica"/>
              </a:rPr>
              <a:t>giving</a:t>
            </a:r>
            <a:r>
              <a:rPr sz="5300"/>
              <a:t> and </a:t>
            </a:r>
            <a:r>
              <a:rPr b="1" sz="5300">
                <a:latin typeface="+mj-lt"/>
                <a:ea typeface="+mj-ea"/>
                <a:cs typeface="+mj-cs"/>
                <a:sym typeface="Helvetica"/>
              </a:rPr>
              <a:t>shaping</a:t>
            </a:r>
            <a:r>
              <a:rPr sz="5300"/>
              <a:t> the strategy to successfully </a:t>
            </a:r>
            <a:r>
              <a:rPr b="1" sz="5300">
                <a:latin typeface="+mj-lt"/>
                <a:ea typeface="+mj-ea"/>
                <a:cs typeface="+mj-cs"/>
                <a:sym typeface="Helvetica"/>
              </a:rPr>
              <a:t>complete</a:t>
            </a:r>
            <a:r>
              <a:rPr sz="5300"/>
              <a:t> a major gifts </a:t>
            </a:r>
          </a:p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5300"/>
              <a:t>fund raising initiative.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7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747518" y="-1018986"/>
            <a:ext cx="29478936" cy="11791572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940196" y="1246504"/>
            <a:ext cx="11124408" cy="7080330"/>
          </a:xfrm>
          <a:prstGeom prst="rect">
            <a:avLst/>
          </a:prstGeom>
          <a:solidFill>
            <a:srgbClr val="FFFFFF">
              <a:alpha val="1210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1652606" y="1773875"/>
            <a:ext cx="9699588" cy="5741108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  <p:txBody>
          <a:bodyPr/>
          <a:lstStyle/>
          <a:p>
            <a:pPr lvl="0" marL="0" indent="0" algn="ctr">
              <a:spcBef>
                <a:spcPts val="0"/>
              </a:spcBef>
              <a:buSzTx/>
              <a:buNone/>
              <a:defRPr sz="1800"/>
            </a:pPr>
            <a:r>
              <a:rPr sz="6000">
                <a:solidFill>
                  <a:srgbClr val="FFFFFF"/>
                </a:solidFill>
              </a:rPr>
              <a:t>Strong boards </a:t>
            </a:r>
            <a:r>
              <a: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empower</a:t>
            </a:r>
            <a:r>
              <a:rPr sz="6000">
                <a:solidFill>
                  <a:srgbClr val="FFFFFF"/>
                </a:solidFill>
              </a:rPr>
              <a:t> missional and visionary leaders, and strong leaders </a:t>
            </a:r>
            <a:r>
              <a: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embrace</a:t>
            </a:r>
            <a:r>
              <a:rPr sz="6000">
                <a:solidFill>
                  <a:srgbClr val="FFFFFF"/>
                </a:solidFill>
              </a:rPr>
              <a:t> passionate and engaged boards.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body" idx="1"/>
          </p:nvPr>
        </p:nvSpPr>
        <p:spPr>
          <a:xfrm>
            <a:off x="1059094" y="-88974"/>
            <a:ext cx="10886611" cy="9629700"/>
          </a:xfrm>
          <a:prstGeom prst="rect">
            <a:avLst/>
          </a:prstGeom>
        </p:spPr>
        <p:txBody>
          <a:bodyPr/>
          <a:lstStyle/>
          <a:p>
            <a:pPr lvl="0" mar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sz="4800">
                <a:latin typeface="+mj-lt"/>
                <a:ea typeface="+mj-ea"/>
                <a:cs typeface="+mj-cs"/>
                <a:sym typeface="Helvetica"/>
              </a:rPr>
              <a:t>Nonprofit organizations</a:t>
            </a:r>
          </a:p>
          <a:p>
            <a:pPr lvl="0" mar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sz="4800">
                <a:latin typeface="+mj-lt"/>
                <a:ea typeface="+mj-ea"/>
                <a:cs typeface="+mj-cs"/>
                <a:sym typeface="Helvetica"/>
              </a:rPr>
              <a:t> are in </a:t>
            </a:r>
            <a:r>
              <a:rPr b="1" sz="4800">
                <a:latin typeface="+mj-lt"/>
                <a:ea typeface="+mj-ea"/>
                <a:cs typeface="+mj-cs"/>
                <a:sym typeface="Helvetica"/>
              </a:rPr>
              <a:t>two</a:t>
            </a:r>
            <a:r>
              <a:rPr sz="4800">
                <a:latin typeface="+mj-lt"/>
                <a:ea typeface="+mj-ea"/>
                <a:cs typeface="+mj-cs"/>
                <a:sym typeface="Helvetica"/>
              </a:rPr>
              <a:t> businesses:</a:t>
            </a:r>
          </a:p>
          <a:p>
            <a:pPr lvl="0" marL="0" indent="0" algn="ctr" defTabSz="496569">
              <a:spcBef>
                <a:spcPts val="0"/>
              </a:spcBef>
              <a:buSzTx/>
              <a:buNone/>
              <a:defRPr sz="1800"/>
            </a:pPr>
            <a:endParaRPr sz="40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sz="4000">
                <a:latin typeface="+mj-lt"/>
                <a:ea typeface="+mj-ea"/>
                <a:cs typeface="+mj-cs"/>
                <a:sym typeface="Helvetica"/>
              </a:rPr>
              <a:t>1.    Providing services,</a:t>
            </a:r>
          </a:p>
          <a:p>
            <a:pPr lvl="0" marL="0" indent="0" algn="ctr" defTabSz="496569">
              <a:spcBef>
                <a:spcPts val="0"/>
              </a:spcBef>
              <a:buSzTx/>
              <a:buNone/>
              <a:defRPr sz="1800"/>
            </a:pPr>
            <a:endParaRPr sz="40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sz="4000">
                <a:latin typeface="+mj-lt"/>
                <a:ea typeface="+mj-ea"/>
                <a:cs typeface="+mj-cs"/>
                <a:sym typeface="Helvetica"/>
              </a:rPr>
              <a:t>2.    Generating revenue</a:t>
            </a:r>
          </a:p>
          <a:p>
            <a:pPr lvl="0" mar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sz="4000">
                <a:latin typeface="+mj-lt"/>
                <a:ea typeface="+mj-ea"/>
                <a:cs typeface="+mj-cs"/>
                <a:sym typeface="Helvetica"/>
              </a:rPr>
              <a:t>       </a:t>
            </a:r>
            <a:r>
              <a:rPr i="1" sz="4000">
                <a:latin typeface="+mj-lt"/>
                <a:ea typeface="+mj-ea"/>
                <a:cs typeface="+mj-cs"/>
                <a:sym typeface="Helvetica"/>
              </a:rPr>
              <a:t>necessary</a:t>
            </a:r>
            <a:r>
              <a:rPr sz="4000">
                <a:latin typeface="+mj-lt"/>
                <a:ea typeface="+mj-ea"/>
                <a:cs typeface="+mj-cs"/>
                <a:sym typeface="Helvetica"/>
              </a:rPr>
              <a:t> to provide</a:t>
            </a:r>
          </a:p>
          <a:p>
            <a:pPr lvl="0" mar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sz="4000">
                <a:latin typeface="+mj-lt"/>
                <a:ea typeface="+mj-ea"/>
                <a:cs typeface="+mj-cs"/>
                <a:sym typeface="Helvetica"/>
              </a:rPr>
              <a:t>      the services.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1642741" y="1627702"/>
            <a:ext cx="10130598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0" indent="0" algn="ctr" defTabSz="484886">
              <a:spcBef>
                <a:spcPts val="0"/>
              </a:spcBef>
              <a:buSzTx/>
              <a:buNone/>
              <a:defRPr sz="1800"/>
            </a:pPr>
            <a:r>
              <a:rPr i="1" sz="4900"/>
              <a:t>Both are needed:</a:t>
            </a:r>
          </a:p>
          <a:p>
            <a:pPr lvl="0" marL="0" indent="0" algn="ctr" defTabSz="484886">
              <a:spcBef>
                <a:spcPts val="0"/>
              </a:spcBef>
              <a:buSzTx/>
              <a:buNone/>
              <a:defRPr sz="1800"/>
            </a:pPr>
            <a:r>
              <a:rPr sz="4900"/>
              <a:t>     </a:t>
            </a:r>
            <a:r>
              <a:rPr sz="4800"/>
              <a:t>  </a:t>
            </a:r>
            <a:r>
              <a:rPr sz="4800">
                <a:latin typeface="+mj-lt"/>
                <a:ea typeface="+mj-ea"/>
                <a:cs typeface="+mj-cs"/>
                <a:sym typeface="Helvetica"/>
              </a:rPr>
              <a:t>STRONG BOARDS who EMPOWER MISSIONAL AND VISIONARY LEADERS;</a:t>
            </a:r>
          </a:p>
          <a:p>
            <a:pPr lvl="0" marL="0" indent="0" algn="ctr" defTabSz="484886">
              <a:spcBef>
                <a:spcPts val="0"/>
              </a:spcBef>
              <a:buSzTx/>
              <a:buNone/>
              <a:defRPr sz="1800"/>
            </a:pPr>
            <a:endParaRPr sz="48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algn="ctr" defTabSz="484886">
              <a:spcBef>
                <a:spcPts val="0"/>
              </a:spcBef>
              <a:buSzTx/>
              <a:buNone/>
              <a:defRPr sz="1800"/>
            </a:pPr>
            <a:r>
              <a:rPr sz="4800">
                <a:latin typeface="+mj-lt"/>
                <a:ea typeface="+mj-ea"/>
                <a:cs typeface="+mj-cs"/>
                <a:sym typeface="Helvetica"/>
              </a:rPr>
              <a:t>       STRONG LEADERS who EMBRACE PASSIONATE AND ENGAGED BOARDS! 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1642741" y="1627702"/>
            <a:ext cx="10130598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2035095" y="2066187"/>
            <a:ext cx="9345891" cy="576723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/>
          <a:p>
            <a:pPr lvl="0" marL="0" indent="0" algn="ctr" defTabSz="315468">
              <a:spcBef>
                <a:spcPts val="0"/>
              </a:spcBef>
              <a:buSzTx/>
              <a:buNone/>
              <a:defRPr sz="1800"/>
            </a:pPr>
            <a:r>
              <a:rPr b="1" sz="3600">
                <a:latin typeface="+mj-lt"/>
                <a:ea typeface="+mj-ea"/>
                <a:cs typeface="+mj-cs"/>
                <a:sym typeface="Helvetica"/>
              </a:rPr>
              <a:t>TOGETHER,</a:t>
            </a:r>
            <a:r>
              <a:rPr sz="2600"/>
              <a:t> </a:t>
            </a:r>
          </a:p>
          <a:p>
            <a:pPr lvl="0" marL="0" indent="0" algn="ctr" defTabSz="315468">
              <a:spcBef>
                <a:spcPts val="0"/>
              </a:spcBef>
              <a:buSzTx/>
              <a:buNone/>
              <a:defRPr sz="1800"/>
            </a:pPr>
            <a:endParaRPr sz="2600"/>
          </a:p>
          <a:p>
            <a:pPr lvl="0" marL="0" indent="0" algn="ctr" defTabSz="315468">
              <a:spcBef>
                <a:spcPts val="0"/>
              </a:spcBef>
              <a:buSzTx/>
              <a:buNone/>
              <a:defRPr sz="1800"/>
            </a:pPr>
            <a:endParaRPr sz="900"/>
          </a:p>
          <a:p>
            <a:pPr lvl="0" marL="0" indent="0" algn="ctr" defTabSz="315468">
              <a:spcBef>
                <a:spcPts val="0"/>
              </a:spcBef>
              <a:buSzTx/>
              <a:buNone/>
              <a:defRPr sz="1800"/>
            </a:pPr>
            <a:r>
              <a:rPr b="1" sz="3200">
                <a:latin typeface="+mj-lt"/>
                <a:ea typeface="+mj-ea"/>
                <a:cs typeface="+mj-cs"/>
                <a:sym typeface="Helvetica"/>
              </a:rPr>
              <a:t>THE  ORGANIZATION MOVES</a:t>
            </a:r>
          </a:p>
          <a:p>
            <a:pPr lvl="0" marL="0" indent="0" algn="ctr" defTabSz="315468">
              <a:spcBef>
                <a:spcPts val="0"/>
              </a:spcBef>
              <a:buSzTx/>
              <a:buNone/>
              <a:defRPr sz="1800"/>
            </a:pPr>
            <a:r>
              <a:rPr sz="3900"/>
              <a:t> </a:t>
            </a:r>
            <a:endParaRPr sz="900"/>
          </a:p>
          <a:p>
            <a:pPr lvl="0" marL="0" indent="0" algn="ctr" defTabSz="315468">
              <a:spcBef>
                <a:spcPts val="0"/>
              </a:spcBef>
              <a:buSzTx/>
              <a:buNone/>
              <a:defRPr sz="1800"/>
            </a:pPr>
            <a:r>
              <a:rPr sz="3200"/>
              <a:t>FROM </a:t>
            </a:r>
            <a:r>
              <a:rPr b="1" sz="3200">
                <a:latin typeface="+mj-lt"/>
                <a:ea typeface="+mj-ea"/>
                <a:cs typeface="+mj-cs"/>
                <a:sym typeface="Helvetica"/>
              </a:rPr>
              <a:t>VISION,</a:t>
            </a:r>
          </a:p>
          <a:p>
            <a:pPr lvl="0" marL="0" indent="0" algn="ctr" defTabSz="315468">
              <a:spcBef>
                <a:spcPts val="0"/>
              </a:spcBef>
              <a:buSzTx/>
              <a:buNone/>
              <a:defRPr sz="1800"/>
            </a:pPr>
            <a:endParaRPr b="1" sz="32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algn="ctr" defTabSz="315468">
              <a:spcBef>
                <a:spcPts val="0"/>
              </a:spcBef>
              <a:buSzTx/>
              <a:buNone/>
              <a:defRPr sz="1800"/>
            </a:pPr>
            <a:endParaRPr sz="3200"/>
          </a:p>
          <a:p>
            <a:pPr lvl="0" marL="0" indent="0" algn="ctr" defTabSz="315468">
              <a:spcBef>
                <a:spcPts val="0"/>
              </a:spcBef>
              <a:buSzTx/>
              <a:buNone/>
              <a:defRPr sz="1800"/>
            </a:pPr>
            <a:r>
              <a:rPr sz="3200"/>
              <a:t>TO </a:t>
            </a:r>
            <a:r>
              <a:rPr b="1" sz="3200">
                <a:latin typeface="+mj-lt"/>
                <a:ea typeface="+mj-ea"/>
                <a:cs typeface="+mj-cs"/>
                <a:sym typeface="Helvetica"/>
              </a:rPr>
              <a:t>ACTION,</a:t>
            </a:r>
          </a:p>
          <a:p>
            <a:pPr lvl="0" marL="0" indent="0" algn="ctr" defTabSz="315468">
              <a:spcBef>
                <a:spcPts val="0"/>
              </a:spcBef>
              <a:buSzTx/>
              <a:buNone/>
              <a:defRPr sz="1800"/>
            </a:pPr>
            <a:r>
              <a:rPr sz="3200"/>
              <a:t> </a:t>
            </a:r>
          </a:p>
          <a:p>
            <a:pPr lvl="0" marL="0" indent="0" algn="ctr" defTabSz="315468">
              <a:spcBef>
                <a:spcPts val="0"/>
              </a:spcBef>
              <a:buSzTx/>
              <a:buNone/>
              <a:defRPr sz="1800"/>
            </a:pPr>
            <a:endParaRPr sz="3200"/>
          </a:p>
          <a:p>
            <a:pPr lvl="0" marL="0" indent="0" algn="ctr" defTabSz="315468">
              <a:spcBef>
                <a:spcPts val="0"/>
              </a:spcBef>
              <a:buSzTx/>
              <a:buNone/>
              <a:defRPr sz="1800"/>
            </a:pPr>
            <a:r>
              <a:rPr sz="3200"/>
              <a:t> TO </a:t>
            </a:r>
            <a:r>
              <a:rPr b="1" sz="3200">
                <a:latin typeface="+mj-lt"/>
                <a:ea typeface="+mj-ea"/>
                <a:cs typeface="+mj-cs"/>
                <a:sym typeface="Helvetica"/>
              </a:rPr>
              <a:t>RESULTS!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7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747518" y="-1018986"/>
            <a:ext cx="29478936" cy="1179157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940196" y="1246504"/>
            <a:ext cx="11124408" cy="7080330"/>
          </a:xfrm>
          <a:prstGeom prst="rect">
            <a:avLst/>
          </a:prstGeom>
          <a:solidFill>
            <a:srgbClr val="FFFFFF">
              <a:alpha val="12103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1652606" y="1773875"/>
            <a:ext cx="9699588" cy="5741108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8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This is a high performance governing board!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2334" y="-932459"/>
            <a:ext cx="13149469" cy="10114975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319761" y="3576937"/>
            <a:ext cx="12365278" cy="3163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484886">
              <a:defRPr sz="1800"/>
            </a:pPr>
            <a:r>
              <a:rPr b="1" sz="6600"/>
              <a:t>12 CHARACTERISTICS OF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lvl="0" defTabSz="484886">
              <a:defRPr sz="1800"/>
            </a:pPr>
            <a:r>
              <a:rPr sz="7700">
                <a:latin typeface="Helvetica Light"/>
                <a:ea typeface="Helvetica Light"/>
                <a:cs typeface="Helvetica Light"/>
                <a:sym typeface="Helvetica Light"/>
              </a:rPr>
              <a:t>Strong and Effective Boards</a:t>
            </a:r>
          </a:p>
        </p:txBody>
      </p:sp>
      <p:pic>
        <p:nvPicPr>
          <p:cNvPr id="175" name="image1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" y="3251772"/>
            <a:ext cx="14814516" cy="5185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8501" y="827283"/>
            <a:ext cx="3784604" cy="3505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body" idx="1"/>
          </p:nvPr>
        </p:nvSpPr>
        <p:spPr>
          <a:xfrm>
            <a:off x="952500" y="2724746"/>
            <a:ext cx="11099800" cy="3794306"/>
          </a:xfrm>
          <a:prstGeom prst="rect">
            <a:avLst/>
          </a:prstGeom>
        </p:spPr>
        <p:txBody>
          <a:bodyPr/>
          <a:lstStyle/>
          <a:p>
            <a:pPr lvl="0" mar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sz="3600"/>
              <a:t>copyright pending by Boardserve LLC    </a:t>
            </a:r>
            <a:endParaRPr sz="3400"/>
          </a:p>
          <a:p>
            <a:pPr lvl="0" mar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b="1" sz="4400">
                <a:latin typeface="+mj-lt"/>
                <a:ea typeface="+mj-ea"/>
                <a:cs typeface="+mj-cs"/>
                <a:sym typeface="Helvetica"/>
              </a:rPr>
              <a:t>Edward LeBron Fairbanks.   </a:t>
            </a:r>
            <a:endParaRPr sz="3400"/>
          </a:p>
          <a:p>
            <a:pPr lvl="0" mar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sz="3600">
                <a:latin typeface="+mj-lt"/>
                <a:ea typeface="+mj-ea"/>
                <a:cs typeface="+mj-cs"/>
                <a:sym typeface="Helvetica"/>
                <a:hlinkClick r:id="rId3" invalidUrl="" action="" tgtFrame="" tooltip="" history="1" highlightClick="0" endSnd="0"/>
              </a:rPr>
              <a:t>lfairbanks@boardserve.org</a:t>
            </a:r>
            <a:endParaRPr sz="36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sz="3600"/>
              <a:t>740.398.7184</a:t>
            </a:r>
            <a:endParaRPr sz="3400"/>
          </a:p>
          <a:p>
            <a:pPr lvl="0" marL="0" indent="0" algn="ctr" defTabSz="496569">
              <a:spcBef>
                <a:spcPts val="0"/>
              </a:spcBef>
              <a:buSzTx/>
              <a:buNone/>
              <a:defRPr sz="1800"/>
            </a:pPr>
            <a:r>
              <a:rPr sz="3600"/>
              <a:t>Used by permission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 defTabSz="914400">
              <a:defRPr sz="6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2334" y="-1407439"/>
            <a:ext cx="13149469" cy="101149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319761" y="3576937"/>
            <a:ext cx="12365278" cy="3163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403097">
              <a:defRPr sz="1800"/>
            </a:pPr>
            <a:r>
              <a:rPr b="1" sz="4500"/>
              <a:t> Five "Non-negotiables” for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lvl="0" defTabSz="403097">
              <a:defRPr sz="1800"/>
            </a:pPr>
            <a:r>
              <a:rPr b="1" sz="4500"/>
              <a:t>Board Health and 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lvl="0" defTabSz="403097">
              <a:defRPr sz="1800"/>
            </a:pPr>
            <a:r>
              <a:rPr b="1" sz="4500"/>
              <a:t>Fund Development</a:t>
            </a:r>
          </a:p>
        </p:txBody>
      </p:sp>
      <p:pic>
        <p:nvPicPr>
          <p:cNvPr id="54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38662" y="339604"/>
            <a:ext cx="3784604" cy="3505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 sz="4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i="0" sz="1800"/>
            </a:pPr>
            <a:r>
              <a:rPr b="1" i="1" sz="4800"/>
              <a:t>Five Non-negotiables...!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0" y="2603499"/>
            <a:ext cx="13004800" cy="6913107"/>
          </a:xfrm>
          <a:prstGeom prst="rect">
            <a:avLst/>
          </a:prstGeom>
        </p:spPr>
        <p:txBody>
          <a:bodyPr/>
          <a:lstStyle/>
          <a:p>
            <a:pPr lvl="0"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sz="4000"/>
              <a:t>1. Know the Basics:  </a:t>
            </a:r>
          </a:p>
          <a:p>
            <a:pPr lvl="0"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sz="4000"/>
              <a:t>2. Ask the ‘Right’ questions:</a:t>
            </a:r>
          </a:p>
          <a:p>
            <a:pPr lvl="0"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sz="4000"/>
              <a:t>3. Communicate in conflict situations with civility: </a:t>
            </a:r>
          </a:p>
          <a:p>
            <a:pPr lvl="0"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sz="4000"/>
              <a:t>4. Embrace assessment of prior board decisions: </a:t>
            </a:r>
          </a:p>
          <a:p>
            <a:pPr lvl="0"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sz="4000"/>
              <a:t> 5. Connect board decision-making to capacity building</a:t>
            </a:r>
            <a:r>
              <a:rPr sz="3400"/>
              <a:t>: </a:t>
            </a:r>
          </a:p>
          <a:p>
            <a:pPr lvl="0"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1800"/>
            </a:pPr>
            <a:r>
              <a:rPr sz="3400"/>
              <a:t>                   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8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1"/>
          <p:cNvGrpSpPr/>
          <p:nvPr/>
        </p:nvGrpSpPr>
        <p:grpSpPr>
          <a:xfrm>
            <a:off x="265904" y="1537091"/>
            <a:ext cx="12472641" cy="7563191"/>
            <a:chOff x="-1" y="0"/>
            <a:chExt cx="12472640" cy="7563190"/>
          </a:xfrm>
        </p:grpSpPr>
        <p:pic>
          <p:nvPicPr>
            <p:cNvPr id="59" name="image9.png"/>
            <p:cNvPicPr/>
            <p:nvPr/>
          </p:nvPicPr>
          <p:blipFill>
            <a:blip r:embed="rId2">
              <a:extLst/>
            </a:blip>
            <a:srcRect l="4245" t="8375" r="4226" b="96"/>
            <a:stretch>
              <a:fillRect/>
            </a:stretch>
          </p:blipFill>
          <p:spPr>
            <a:xfrm rot="11765">
              <a:off x="140092" y="110175"/>
              <a:ext cx="12192976" cy="71904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image10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1765">
              <a:off x="12831" y="21275"/>
              <a:ext cx="12446976" cy="7520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2" name="Shape 62"/>
          <p:cNvSpPr/>
          <p:nvPr/>
        </p:nvSpPr>
        <p:spPr>
          <a:xfrm>
            <a:off x="438753" y="548636"/>
            <a:ext cx="1212729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000"/>
            </a:lvl1pPr>
          </a:lstStyle>
          <a:p>
            <a:pPr lvl="0">
              <a:defRPr b="0" sz="1800"/>
            </a:pPr>
            <a:r>
              <a:rPr b="1" sz="4000"/>
              <a:t>Lifespan and Stages of a faith community</a:t>
            </a:r>
          </a:p>
        </p:txBody>
      </p:sp>
      <p:sp>
        <p:nvSpPr>
          <p:cNvPr id="63" name="Shape 63"/>
          <p:cNvSpPr/>
          <p:nvPr/>
        </p:nvSpPr>
        <p:spPr>
          <a:xfrm>
            <a:off x="7665905" y="1854200"/>
            <a:ext cx="964829" cy="30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i="1"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 i="0" sz="1800"/>
            </a:pPr>
            <a:r>
              <a:rPr b="1" i="1" sz="2000"/>
              <a:t>New Life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8D665">
            <a:alpha val="99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3766401"/>
            <a:ext cx="13004805" cy="603423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>
            <p:ph type="body" idx="1"/>
          </p:nvPr>
        </p:nvSpPr>
        <p:spPr>
          <a:xfrm>
            <a:off x="952500" y="494030"/>
            <a:ext cx="11099800" cy="4259382"/>
          </a:xfrm>
          <a:prstGeom prst="rect">
            <a:avLst/>
          </a:prstGeom>
        </p:spPr>
        <p:txBody>
          <a:bodyPr/>
          <a:lstStyle/>
          <a:p>
            <a:pPr lvl="0" marL="0" indent="0" algn="ctr" defTabSz="560830">
              <a:spcBef>
                <a:spcPts val="0"/>
              </a:spcBef>
              <a:buSzTx/>
              <a:buNone/>
              <a:defRPr sz="1800"/>
            </a:pPr>
            <a:r>
              <a:rPr sz="6700"/>
              <a:t>Organizations </a:t>
            </a:r>
            <a:r>
              <a:rPr b="1" sz="6700">
                <a:latin typeface="+mj-lt"/>
                <a:ea typeface="+mj-ea"/>
                <a:cs typeface="+mj-cs"/>
                <a:sym typeface="Helvetica"/>
              </a:rPr>
              <a:t>evolve</a:t>
            </a:r>
            <a:r>
              <a:rPr sz="6700"/>
              <a:t> and </a:t>
            </a:r>
            <a:r>
              <a:rPr b="1" sz="6700">
                <a:latin typeface="+mj-lt"/>
                <a:ea typeface="+mj-ea"/>
                <a:cs typeface="+mj-cs"/>
                <a:sym typeface="Helvetica"/>
              </a:rPr>
              <a:t>change</a:t>
            </a:r>
            <a:r>
              <a:rPr sz="6700"/>
              <a:t>. So must their governing boards. 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4668" y="-1153817"/>
            <a:ext cx="13379562" cy="10114977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5629712" y="1021079"/>
            <a:ext cx="1145928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pc="-3000" sz="20000">
                <a:solidFill>
                  <a:srgbClr val="FFFFFF"/>
                </a:solidFill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3000" sz="20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570626" y="4006463"/>
            <a:ext cx="11872752" cy="4954698"/>
          </a:xfrm>
          <a:prstGeom prst="rect">
            <a:avLst/>
          </a:prstGeom>
        </p:spPr>
        <p:txBody>
          <a:bodyPr/>
          <a:lstStyle/>
          <a:p>
            <a:pPr lvl="0" marL="0" indent="0" algn="ctr" defTabSz="473201">
              <a:spcBef>
                <a:spcPts val="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b="1" i="1" sz="4800">
                <a:latin typeface="+mj-lt"/>
                <a:ea typeface="+mj-ea"/>
                <a:cs typeface="+mj-cs"/>
                <a:sym typeface="Helvetica"/>
              </a:rPr>
              <a:t>KNOW THE BASICS: </a:t>
            </a:r>
          </a:p>
          <a:p>
            <a:pPr lvl="0" marL="0" indent="0" algn="ctr" defTabSz="473201">
              <a:spcBef>
                <a:spcPts val="0"/>
              </a:spcBef>
              <a:buSzTx/>
              <a:buNone/>
              <a:defRPr sz="1800"/>
            </a:pPr>
            <a:r>
              <a:rPr sz="4000"/>
              <a:t>UNDERSTAND THE ESSENTIALS OF THE</a:t>
            </a:r>
          </a:p>
          <a:p>
            <a:pPr lvl="0" marL="0" indent="0" algn="ctr" defTabSz="473201">
              <a:spcBef>
                <a:spcPts val="0"/>
              </a:spcBef>
              <a:buSzTx/>
              <a:buNone/>
              <a:defRPr sz="1800"/>
            </a:pPr>
            <a:r>
              <a:rPr sz="4000"/>
              <a:t> BOARD’S ROLE, PURPOSE, AND FUNCTION</a:t>
            </a:r>
          </a:p>
          <a:p>
            <a:pPr lvl="0" marL="0" indent="0" algn="ctr" defTabSz="473201">
              <a:spcBef>
                <a:spcPts val="0"/>
              </a:spcBef>
              <a:buSzTx/>
              <a:buNone/>
              <a:defRPr sz="1800"/>
            </a:pPr>
            <a:r>
              <a:rPr b="1" sz="5600">
                <a:latin typeface="+mj-lt"/>
                <a:ea typeface="+mj-ea"/>
                <a:cs typeface="+mj-cs"/>
                <a:sym typeface="Helvetica"/>
              </a:rPr>
              <a:t>  </a:t>
            </a:r>
            <a:endParaRPr i="1" sz="2500"/>
          </a:p>
          <a:p>
            <a:pPr lvl="0" marL="0" indent="0" algn="ctr" defTabSz="473201">
              <a:spcBef>
                <a:spcPts val="0"/>
              </a:spcBef>
              <a:buSzTx/>
              <a:buNone/>
              <a:defRPr sz="1800"/>
            </a:pPr>
            <a:r>
              <a:rPr b="1" sz="3400">
                <a:latin typeface="+mj-lt"/>
                <a:ea typeface="+mj-ea"/>
                <a:cs typeface="+mj-cs"/>
                <a:sym typeface="Helvetica"/>
              </a:rPr>
              <a:t>”HEADS IN; FINGERS OUT!”</a:t>
            </a:r>
          </a:p>
        </p:txBody>
      </p:sp>
      <p:sp>
        <p:nvSpPr>
          <p:cNvPr id="71" name="Shape 71"/>
          <p:cNvSpPr/>
          <p:nvPr/>
        </p:nvSpPr>
        <p:spPr>
          <a:xfrm>
            <a:off x="5151337" y="1064260"/>
            <a:ext cx="270212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2800">
                <a:solidFill>
                  <a:srgbClr val="FFFFFF"/>
                </a:solidFill>
              </a:rPr>
              <a:t>Non-neg</a:t>
            </a:r>
            <a:r>
              <a:rPr b="1" sz="2800">
                <a:solidFill>
                  <a:srgbClr val="FFFFFF"/>
                </a:solidFill>
              </a:rPr>
              <a:t>o</a:t>
            </a:r>
            <a:r>
              <a:rPr b="1" sz="2800">
                <a:solidFill>
                  <a:srgbClr val="FFFFFF"/>
                </a:solidFill>
              </a:rPr>
              <a:t>t</a:t>
            </a:r>
            <a:r>
              <a:rPr b="1" sz="2800">
                <a:solidFill>
                  <a:srgbClr val="FFFFFF"/>
                </a:solidFill>
              </a:rPr>
              <a:t>i</a:t>
            </a:r>
            <a:r>
              <a:rPr b="1" sz="2800">
                <a:solidFill>
                  <a:srgbClr val="FFFFFF"/>
                </a:solidFill>
              </a:rPr>
              <a:t>able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body" idx="1"/>
          </p:nvPr>
        </p:nvSpPr>
        <p:spPr>
          <a:xfrm>
            <a:off x="0" y="466461"/>
            <a:ext cx="13004800" cy="7722545"/>
          </a:xfrm>
          <a:prstGeom prst="rect">
            <a:avLst/>
          </a:prstGeom>
        </p:spPr>
        <p:txBody>
          <a:bodyPr/>
          <a:lstStyle/>
          <a:p>
            <a:pPr lvl="0" marL="0" indent="0" algn="ctr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r>
              <a:rPr b="1" sz="4800">
                <a:latin typeface="+mj-lt"/>
                <a:ea typeface="+mj-ea"/>
                <a:cs typeface="+mj-cs"/>
                <a:sym typeface="Helvetica"/>
              </a:rPr>
              <a:t>A governing board </a:t>
            </a:r>
            <a:r>
              <a:rPr b="1" sz="4800">
                <a:latin typeface="+mj-lt"/>
                <a:ea typeface="+mj-ea"/>
                <a:cs typeface="+mj-cs"/>
                <a:sym typeface="Helvetica"/>
              </a:rPr>
              <a:t>…</a:t>
            </a:r>
            <a:r>
              <a:rPr b="1" sz="4800">
                <a:latin typeface="+mj-lt"/>
                <a:ea typeface="+mj-ea"/>
                <a:cs typeface="+mj-cs"/>
                <a:sym typeface="Helvetica"/>
              </a:rPr>
              <a:t> </a:t>
            </a:r>
            <a:endParaRPr b="1" sz="48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endParaRPr b="1" sz="4700">
              <a:latin typeface="+mj-lt"/>
              <a:ea typeface="+mj-ea"/>
              <a:cs typeface="+mj-cs"/>
              <a:sym typeface="Helvetica"/>
            </a:endParaRPr>
          </a:p>
          <a:p>
            <a:pPr lvl="0" marL="0" indent="0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r>
              <a:rPr sz="2700">
                <a:latin typeface="+mj-lt"/>
                <a:ea typeface="+mj-ea"/>
                <a:cs typeface="+mj-cs"/>
                <a:sym typeface="Helvetica"/>
              </a:rPr>
              <a:t>                    </a:t>
            </a:r>
            <a:r>
              <a:rPr sz="4000">
                <a:latin typeface="+mj-lt"/>
                <a:ea typeface="+mj-ea"/>
                <a:cs typeface="+mj-cs"/>
                <a:sym typeface="Helvetica"/>
              </a:rPr>
              <a:t>         1. </a:t>
            </a:r>
            <a:r>
              <a:rPr b="1" sz="4000">
                <a:latin typeface="+mj-lt"/>
                <a:ea typeface="+mj-ea"/>
                <a:cs typeface="+mj-cs"/>
                <a:sym typeface="Helvetica"/>
              </a:rPr>
              <a:t>oversees</a:t>
            </a:r>
            <a:r>
              <a:rPr sz="4000"/>
              <a:t> the  mission,</a:t>
            </a:r>
          </a:p>
          <a:p>
            <a:pPr lvl="0" marL="0" indent="0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r>
              <a:rPr sz="4000"/>
              <a:t>                       2. </a:t>
            </a:r>
            <a:r>
              <a:rPr b="1" sz="4000">
                <a:latin typeface="+mj-lt"/>
                <a:ea typeface="+mj-ea"/>
                <a:cs typeface="+mj-cs"/>
                <a:sym typeface="Helvetica"/>
              </a:rPr>
              <a:t>develops</a:t>
            </a:r>
            <a:r>
              <a:rPr sz="4000"/>
              <a:t> a shared vision, and  </a:t>
            </a:r>
          </a:p>
          <a:p>
            <a:pPr lvl="0" marL="0" indent="0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r>
              <a:rPr sz="4000"/>
              <a:t>                       3. </a:t>
            </a:r>
            <a:r>
              <a:rPr b="1" sz="4000">
                <a:latin typeface="+mj-lt"/>
                <a:ea typeface="+mj-ea"/>
                <a:cs typeface="+mj-cs"/>
                <a:sym typeface="Helvetica"/>
              </a:rPr>
              <a:t>shapes</a:t>
            </a:r>
            <a:r>
              <a:rPr sz="4000"/>
              <a:t> the future of the organization. </a:t>
            </a:r>
          </a:p>
          <a:p>
            <a:pPr lvl="0" marL="0" indent="0" algn="ctr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endParaRPr sz="4000"/>
          </a:p>
          <a:p>
            <a:pPr lvl="0" marL="0" indent="0" algn="ctr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endParaRPr sz="4000"/>
          </a:p>
          <a:p>
            <a:pPr lvl="0" marL="0" indent="0" algn="ctr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r>
              <a:rPr b="1" sz="4000">
                <a:latin typeface="+mj-lt"/>
                <a:ea typeface="+mj-ea"/>
                <a:cs typeface="+mj-cs"/>
                <a:sym typeface="Helvetica"/>
              </a:rPr>
              <a:t>Responsibility #1:</a:t>
            </a:r>
          </a:p>
          <a:p>
            <a:pPr lvl="0" marL="0" indent="0" algn="ctr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r>
              <a:rPr sz="4000"/>
              <a:t>Select the best executive director possible </a:t>
            </a:r>
          </a:p>
          <a:p>
            <a:pPr lvl="0" marL="0" indent="0" algn="ctr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r>
              <a:rPr sz="4000"/>
              <a:t>for the organization.</a:t>
            </a:r>
          </a:p>
          <a:p>
            <a:pPr lvl="0" marL="0" indent="0" algn="ctr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endParaRPr sz="4000"/>
          </a:p>
          <a:p>
            <a:pPr lvl="0" marL="0" indent="0" algn="ctr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r>
              <a:rPr b="1" sz="4000">
                <a:latin typeface="+mj-lt"/>
                <a:ea typeface="+mj-ea"/>
                <a:cs typeface="+mj-cs"/>
                <a:sym typeface="Helvetica"/>
              </a:rPr>
              <a:t>Responsibility #2:</a:t>
            </a:r>
          </a:p>
          <a:p>
            <a:pPr lvl="0" marL="0" indent="0" algn="ctr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r>
              <a:rPr sz="4000"/>
              <a:t> Ensure Accountability...</a:t>
            </a:r>
          </a:p>
          <a:p>
            <a:pPr lvl="0" marL="0" indent="0" algn="ctr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r>
              <a:rPr i="1" sz="4000"/>
              <a:t>to</a:t>
            </a:r>
            <a:r>
              <a:rPr sz="4000"/>
              <a:t> the government; </a:t>
            </a:r>
            <a:r>
              <a:rPr i="1" sz="4000"/>
              <a:t>to</a:t>
            </a:r>
            <a:r>
              <a:rPr sz="4000"/>
              <a:t> moral owners;</a:t>
            </a:r>
            <a:endParaRPr sz="4000"/>
          </a:p>
          <a:p>
            <a:pPr lvl="0" marL="0" indent="0" algn="ctr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r>
              <a:rPr sz="4000"/>
              <a:t> and </a:t>
            </a:r>
            <a:r>
              <a:rPr i="1" sz="4000"/>
              <a:t>for </a:t>
            </a:r>
            <a:r>
              <a:rPr sz="4000"/>
              <a:t>the leader(s)</a:t>
            </a:r>
            <a:r>
              <a:rPr i="1" sz="4000"/>
              <a:t>.</a:t>
            </a:r>
            <a:endParaRPr sz="4000"/>
          </a:p>
          <a:p>
            <a:pPr lvl="0" marL="0" indent="0" algn="ctr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endParaRPr sz="4000"/>
          </a:p>
          <a:p>
            <a:pPr lvl="0" marL="0" indent="0" algn="ctr" defTabSz="359283">
              <a:lnSpc>
                <a:spcPct val="72000"/>
              </a:lnSpc>
              <a:spcBef>
                <a:spcPts val="0"/>
              </a:spcBef>
              <a:buSzTx/>
              <a:buNone/>
              <a:defRPr sz="1800"/>
            </a:pPr>
            <a:r>
              <a:rPr i="1" sz="2700"/>
              <a:t>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